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4" r:id="rId6"/>
    <p:sldId id="262" r:id="rId7"/>
    <p:sldId id="263"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err="1"/>
              <a:t>Gombrowicz’in</a:t>
            </a:r>
            <a:r>
              <a:rPr lang="tr-TR" b="1" dirty="0"/>
              <a:t> Romanında Başkahraman</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0613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err="1" smtClean="0"/>
              <a:t>Bakakai</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r>
              <a:rPr lang="tr-TR" dirty="0" err="1"/>
              <a:t>Gombrowicz’in</a:t>
            </a:r>
            <a:r>
              <a:rPr lang="tr-TR" dirty="0"/>
              <a:t> </a:t>
            </a:r>
            <a:r>
              <a:rPr lang="tr-TR" dirty="0" smtClean="0"/>
              <a:t>kısa öykülerinden oluşan derlemesidir.</a:t>
            </a:r>
          </a:p>
          <a:p>
            <a:r>
              <a:rPr lang="tr-TR" dirty="0" smtClean="0"/>
              <a:t>Aslında bu öyküler yazarın 1933 yılında Varşova’daki R</a:t>
            </a:r>
            <a:r>
              <a:rPr lang="pl-PL" dirty="0" smtClean="0"/>
              <a:t>ój</a:t>
            </a:r>
            <a:r>
              <a:rPr lang="tr-TR" dirty="0" smtClean="0"/>
              <a:t> yayın evinden yayımladığı ilk kitabı olan Ergenlik Döneminden Anılar başlıklı yapıtının genişletilmiş halidir. </a:t>
            </a:r>
          </a:p>
          <a:p>
            <a:r>
              <a:rPr lang="tr-TR" dirty="0"/>
              <a:t>Savaştan sonra 1957 yılında adını </a:t>
            </a:r>
            <a:r>
              <a:rPr lang="tr-TR" dirty="0" err="1"/>
              <a:t>Bakakai</a:t>
            </a:r>
            <a:r>
              <a:rPr lang="tr-TR" dirty="0"/>
              <a:t> olarak değiştirerek </a:t>
            </a:r>
            <a:r>
              <a:rPr lang="tr-TR" dirty="0" err="1" smtClean="0"/>
              <a:t>Krakov’daki</a:t>
            </a:r>
            <a:r>
              <a:rPr lang="tr-TR" dirty="0" smtClean="0"/>
              <a:t> </a:t>
            </a:r>
            <a:r>
              <a:rPr lang="tr-TR" dirty="0" err="1" smtClean="0"/>
              <a:t>Wydawnictwo</a:t>
            </a:r>
            <a:r>
              <a:rPr lang="tr-TR" dirty="0" smtClean="0"/>
              <a:t> </a:t>
            </a:r>
            <a:r>
              <a:rPr lang="tr-TR" dirty="0" err="1" smtClean="0"/>
              <a:t>Literackie'den</a:t>
            </a:r>
            <a:r>
              <a:rPr lang="tr-TR" dirty="0" smtClean="0"/>
              <a:t> yeniden yayımlar.</a:t>
            </a:r>
          </a:p>
        </p:txBody>
      </p:sp>
    </p:spTree>
    <p:extLst>
      <p:ext uri="{BB962C8B-B14F-4D97-AF65-F5344CB8AC3E}">
        <p14:creationId xmlns:p14="http://schemas.microsoft.com/office/powerpoint/2010/main" val="45218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Kitabın adı muhtemelen </a:t>
            </a:r>
            <a:r>
              <a:rPr lang="tr-TR" dirty="0"/>
              <a:t>Hint kökenli </a:t>
            </a:r>
            <a:r>
              <a:rPr lang="tr-TR" dirty="0" smtClean="0"/>
              <a:t>bir sözcükten türediği düşünülmektedir. </a:t>
            </a:r>
            <a:r>
              <a:rPr lang="tr-TR" dirty="0" err="1" smtClean="0"/>
              <a:t>Gombrowicz'in</a:t>
            </a:r>
            <a:r>
              <a:rPr lang="tr-TR" dirty="0" smtClean="0"/>
              <a:t> </a:t>
            </a:r>
            <a:r>
              <a:rPr lang="tr-TR" dirty="0"/>
              <a:t>Arjantin'e geldikten kısa bir süre sonra yaşadığı Buenos Aires'teki bir sokağın adıdır</a:t>
            </a:r>
            <a:r>
              <a:rPr lang="tr-TR" dirty="0" smtClean="0"/>
              <a:t>.</a:t>
            </a:r>
          </a:p>
          <a:p>
            <a:r>
              <a:rPr lang="tr-TR" dirty="0" err="1"/>
              <a:t>Gombrowicz</a:t>
            </a:r>
            <a:r>
              <a:rPr lang="tr-TR" dirty="0"/>
              <a:t>, başlığı daha kolay telaffuz etmek için orijinalinde '</a:t>
            </a:r>
            <a:r>
              <a:rPr lang="tr-TR" dirty="0" err="1"/>
              <a:t>Bacacay</a:t>
            </a:r>
            <a:r>
              <a:rPr lang="tr-TR" dirty="0"/>
              <a:t>' </a:t>
            </a:r>
            <a:r>
              <a:rPr lang="tr-TR" dirty="0" smtClean="0"/>
              <a:t>olan sözcüğü '</a:t>
            </a:r>
            <a:r>
              <a:rPr lang="tr-TR" dirty="0" err="1" smtClean="0"/>
              <a:t>Bakakaj</a:t>
            </a:r>
            <a:r>
              <a:rPr lang="tr-TR" dirty="0" smtClean="0"/>
              <a:t>‘ (</a:t>
            </a:r>
            <a:r>
              <a:rPr lang="tr-TR" dirty="0" err="1" smtClean="0"/>
              <a:t>Bakakai</a:t>
            </a:r>
            <a:r>
              <a:rPr lang="tr-TR" dirty="0" smtClean="0"/>
              <a:t>) olarak değiştirmiştir. </a:t>
            </a:r>
          </a:p>
        </p:txBody>
      </p:sp>
    </p:spTree>
    <p:extLst>
      <p:ext uri="{BB962C8B-B14F-4D97-AF65-F5344CB8AC3E}">
        <p14:creationId xmlns:p14="http://schemas.microsoft.com/office/powerpoint/2010/main" val="3629301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smtClean="0"/>
              <a:t>Bakakai</a:t>
            </a:r>
            <a:r>
              <a:rPr lang="tr-TR" dirty="0" smtClean="0"/>
              <a:t> on iki öykü içermektedir. Kitabın ilk versiyonunda bulunan yedi öykünün üzerine yeni beş öykü daha eklemiştir.</a:t>
            </a:r>
          </a:p>
          <a:p>
            <a:r>
              <a:rPr lang="tr-TR" dirty="0" smtClean="0"/>
              <a:t>Kitabın </a:t>
            </a:r>
            <a:r>
              <a:rPr lang="tr-TR" dirty="0"/>
              <a:t>içerisinde yer alan öyküler şunlardır: «Şölen, Sıçan, </a:t>
            </a:r>
            <a:r>
              <a:rPr lang="tr-TR" dirty="0" err="1"/>
              <a:t>Banbury</a:t>
            </a:r>
            <a:r>
              <a:rPr lang="tr-TR" dirty="0"/>
              <a:t> gemisindeki olaylar, Çocuk işlemeli </a:t>
            </a:r>
            <a:r>
              <a:rPr lang="tr-TR" dirty="0" err="1"/>
              <a:t>Philifor</a:t>
            </a:r>
            <a:r>
              <a:rPr lang="tr-TR" dirty="0"/>
              <a:t>, Çocuk işlemeli </a:t>
            </a:r>
            <a:r>
              <a:rPr lang="tr-TR" dirty="0" err="1"/>
              <a:t>Philimor</a:t>
            </a:r>
            <a:r>
              <a:rPr lang="tr-TR" dirty="0"/>
              <a:t>, Maceralar, Servis merdiveninde, Bekaret, Kontes </a:t>
            </a:r>
            <a:r>
              <a:rPr lang="tr-TR" dirty="0" err="1"/>
              <a:t>Fritauille’un</a:t>
            </a:r>
            <a:r>
              <a:rPr lang="tr-TR" dirty="0"/>
              <a:t> evindeki şölen, Taammüden cinayet, Stefan </a:t>
            </a:r>
            <a:r>
              <a:rPr lang="tr-TR" dirty="0" err="1"/>
              <a:t>Czarniecki’nin</a:t>
            </a:r>
            <a:r>
              <a:rPr lang="tr-TR" dirty="0"/>
              <a:t> anıları, Avukat </a:t>
            </a:r>
            <a:r>
              <a:rPr lang="tr-TR" dirty="0" err="1"/>
              <a:t>Kraykowski’nin</a:t>
            </a:r>
            <a:r>
              <a:rPr lang="tr-TR" dirty="0"/>
              <a:t> dansçısı.»</a:t>
            </a:r>
          </a:p>
          <a:p>
            <a:endParaRPr lang="tr-TR" dirty="0"/>
          </a:p>
          <a:p>
            <a:endParaRPr lang="tr-TR" dirty="0"/>
          </a:p>
        </p:txBody>
      </p:sp>
    </p:spTree>
    <p:extLst>
      <p:ext uri="{BB962C8B-B14F-4D97-AF65-F5344CB8AC3E}">
        <p14:creationId xmlns:p14="http://schemas.microsoft.com/office/powerpoint/2010/main" val="209420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a:t>Bakakai</a:t>
            </a:r>
            <a:r>
              <a:rPr lang="tr-TR" dirty="0"/>
              <a:t> ve Stefan </a:t>
            </a:r>
            <a:r>
              <a:rPr lang="tr-TR" dirty="0" err="1"/>
              <a:t>Czarniecki’nin</a:t>
            </a:r>
            <a:r>
              <a:rPr lang="tr-TR" dirty="0"/>
              <a:t> Anıları</a:t>
            </a:r>
          </a:p>
        </p:txBody>
      </p:sp>
      <p:sp>
        <p:nvSpPr>
          <p:cNvPr id="3" name="İçerik Yer Tutucusu 2"/>
          <p:cNvSpPr>
            <a:spLocks noGrp="1"/>
          </p:cNvSpPr>
          <p:nvPr>
            <p:ph idx="1"/>
          </p:nvPr>
        </p:nvSpPr>
        <p:spPr/>
        <p:txBody>
          <a:bodyPr>
            <a:normAutofit fontScale="70000" lnSpcReduction="20000"/>
          </a:bodyPr>
          <a:lstStyle/>
          <a:p>
            <a:r>
              <a:rPr lang="pl-PL" dirty="0"/>
              <a:t>Bu hikayede  anne ve babasının yaşamından, kendi yaşamına geçiş yaparak geçmişini anlatan Stefan Czarniecki, annesine, babasına, çocukluğuna duyduğu özlemi dile getirir</a:t>
            </a:r>
            <a:r>
              <a:rPr lang="tr-TR" dirty="0"/>
              <a:t>.</a:t>
            </a:r>
          </a:p>
          <a:p>
            <a:r>
              <a:rPr lang="pl-PL" dirty="0"/>
              <a:t>Öykünün konusundan da anlaşılacağı gibi çocukluk dönemine duyulan özlem, Gombrowicz’in olgunlaşmamışlık düşüncesiyle bütünleşmiştir.Olgunluk  denen dönem devamında sahteliği de getirir. </a:t>
            </a:r>
            <a:endParaRPr lang="tr-TR" dirty="0"/>
          </a:p>
          <a:p>
            <a:r>
              <a:rPr lang="pl-PL" dirty="0"/>
              <a:t>Yani Gombrowicz’e göre çocuklar sahte değildir ve maskeleri de yoktur. Olgunlaşmamıştırlar. Belki de burda Stefan Czarniecki’nin aradığı ve özlediği şey bu olgunlaşmamışlıktır.</a:t>
            </a:r>
            <a:endParaRPr lang="tr-TR" dirty="0"/>
          </a:p>
          <a:p>
            <a:r>
              <a:rPr lang="pl-PL" dirty="0"/>
              <a:t>Yazar</a:t>
            </a:r>
            <a:r>
              <a:rPr lang="tr-TR" dirty="0"/>
              <a:t>, </a:t>
            </a:r>
            <a:r>
              <a:rPr lang="pl-PL" dirty="0"/>
              <a:t>insanlar tarafından kalıplara sokulmuş, klişeleştirilmiş olan vatan, inanç, aile gibi </a:t>
            </a:r>
            <a:r>
              <a:rPr lang="tr-TR" dirty="0"/>
              <a:t>kavramlara</a:t>
            </a:r>
            <a:r>
              <a:rPr lang="pl-PL" dirty="0"/>
              <a:t> temas ederek, bu yargıların zamanla insanı nasıl hapsettiğine, </a:t>
            </a:r>
            <a:r>
              <a:rPr lang="tr-TR" dirty="0"/>
              <a:t>kalıplara soktuğuna</a:t>
            </a:r>
            <a:r>
              <a:rPr lang="pl-PL" dirty="0"/>
              <a:t> </a:t>
            </a:r>
            <a:r>
              <a:rPr lang="tr-TR" dirty="0"/>
              <a:t>işaret eder.</a:t>
            </a:r>
          </a:p>
          <a:p>
            <a:endParaRPr lang="tr-TR" dirty="0"/>
          </a:p>
        </p:txBody>
      </p:sp>
    </p:spTree>
    <p:extLst>
      <p:ext uri="{BB962C8B-B14F-4D97-AF65-F5344CB8AC3E}">
        <p14:creationId xmlns:p14="http://schemas.microsoft.com/office/powerpoint/2010/main" val="922250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Bakakai</a:t>
            </a:r>
            <a:r>
              <a:rPr lang="tr-TR" dirty="0"/>
              <a:t> ve ”Sıçan”</a:t>
            </a:r>
          </a:p>
        </p:txBody>
      </p:sp>
      <p:sp>
        <p:nvSpPr>
          <p:cNvPr id="3" name="İçerik Yer Tutucusu 2"/>
          <p:cNvSpPr>
            <a:spLocks noGrp="1"/>
          </p:cNvSpPr>
          <p:nvPr>
            <p:ph idx="1"/>
          </p:nvPr>
        </p:nvSpPr>
        <p:spPr/>
        <p:txBody>
          <a:bodyPr>
            <a:normAutofit fontScale="85000" lnSpcReduction="20000"/>
          </a:bodyPr>
          <a:lstStyle/>
          <a:p>
            <a:r>
              <a:rPr lang="pl-PL" dirty="0"/>
              <a:t>Sıçan, Houligan adıyla herkesçe tanınan bir haydutun, emekli bir hakim olan Scorrabini tarafından tutsak edilmesini anlatır. Haydutun herkesi korkutan tavırlarından ve yarattığı terörden sıkılan hakim, ona bir tuzak hazırlar ve onu yakalayıp evinin mahzenine kapatır</a:t>
            </a:r>
            <a:r>
              <a:rPr lang="tr-TR" dirty="0"/>
              <a:t>.</a:t>
            </a:r>
          </a:p>
          <a:p>
            <a:r>
              <a:rPr lang="pl-PL" dirty="0"/>
              <a:t>Hakim, Houligan’ın üstünde denediği bir çok eziyetin ardından, haydutun bir sıçandan korktuğunu farkeder. Sıçanın ellerinden kaçışının ardından ise  Houligan  özgürlüğüne kavuşur. Yalnız sıçan kabusu artık hayatının tam orta yerine yerleşir ve en büyük hobisi halini alır.</a:t>
            </a:r>
            <a:br>
              <a:rPr lang="pl-PL" dirty="0"/>
            </a:br>
            <a:endParaRPr lang="tr-TR" dirty="0"/>
          </a:p>
          <a:p>
            <a:endParaRPr lang="tr-TR" dirty="0"/>
          </a:p>
        </p:txBody>
      </p:sp>
    </p:spTree>
    <p:extLst>
      <p:ext uri="{BB962C8B-B14F-4D97-AF65-F5344CB8AC3E}">
        <p14:creationId xmlns:p14="http://schemas.microsoft.com/office/powerpoint/2010/main" val="3993309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pl-PL" dirty="0"/>
              <a:t>Gombrowicz, Sorrabini’nin hayduta yaptığı eziyetlerden bahseder. Yalnız bu eziyetleri, mantık kurallarını bozan, kendi içinde tutarsız bir düşünce biçimde yani absurd bir kullanımla anlatmış ve haydutu aşağılanmış bir portrede okuyucunun tasvirine sunmuştur. İnsanın yaşayışını hiçe sayan aşırı ve sıkıcı toplum formatlarına karşı olan Gombrowicz, duruma saçma ama anlamsız olmayan bir özellik katmıştır.</a:t>
            </a:r>
            <a:br>
              <a:rPr lang="pl-PL" dirty="0"/>
            </a:br>
            <a:endParaRPr lang="tr-TR" dirty="0"/>
          </a:p>
          <a:p>
            <a:r>
              <a:rPr lang="tr-TR" dirty="0"/>
              <a:t>Yazar, </a:t>
            </a:r>
            <a:r>
              <a:rPr lang="pl-PL" dirty="0"/>
              <a:t>hayduta absurd bir özellik katmıştır ve formdan kaçış olmadığını, sadece başka forma geçiş olduğunu vurgular nitelikte, Hauligan’ı  haydutluk biçiminden çıkartmış, zaafını farkeden ve onunla başa çıkmaya çalışan birine dönüştürmüştür</a:t>
            </a:r>
            <a:r>
              <a:rPr lang="tr-TR" dirty="0"/>
              <a:t>.</a:t>
            </a:r>
          </a:p>
          <a:p>
            <a:r>
              <a:rPr lang="tr-TR" dirty="0"/>
              <a:t>H</a:t>
            </a:r>
            <a:r>
              <a:rPr lang="pl-PL" dirty="0"/>
              <a:t>aydutun sevgilisi sıçanı ısırmış ve grotesk anlatıma uygun bir finalle öykü sona ermiştir. </a:t>
            </a:r>
            <a:endParaRPr lang="tr-TR"/>
          </a:p>
          <a:p>
            <a:endParaRPr lang="tr-TR"/>
          </a:p>
        </p:txBody>
      </p:sp>
    </p:spTree>
    <p:extLst>
      <p:ext uri="{BB962C8B-B14F-4D97-AF65-F5344CB8AC3E}">
        <p14:creationId xmlns:p14="http://schemas.microsoft.com/office/powerpoint/2010/main" val="2647400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Gombrowicz</a:t>
            </a:r>
            <a:r>
              <a:rPr lang="tr-TR" dirty="0"/>
              <a:t>, </a:t>
            </a:r>
            <a:r>
              <a:rPr lang="tr-TR" dirty="0" err="1"/>
              <a:t>Witold</a:t>
            </a:r>
            <a:r>
              <a:rPr lang="tr-TR" dirty="0"/>
              <a:t>. </a:t>
            </a:r>
            <a:r>
              <a:rPr lang="tr-TR" i="1" dirty="0"/>
              <a:t>Günlük 1953-1958. </a:t>
            </a:r>
            <a:r>
              <a:rPr lang="tr-TR" i="1" dirty="0" err="1"/>
              <a:t>I.Cilt</a:t>
            </a:r>
            <a:r>
              <a:rPr lang="tr-TR" i="1" dirty="0"/>
              <a:t>.</a:t>
            </a:r>
            <a:r>
              <a:rPr lang="tr-TR" dirty="0"/>
              <a:t> </a:t>
            </a:r>
            <a:r>
              <a:rPr lang="tr-TR" dirty="0" err="1"/>
              <a:t>Çev</a:t>
            </a:r>
            <a:r>
              <a:rPr lang="tr-TR" dirty="0"/>
              <a:t>: Neşe </a:t>
            </a:r>
            <a:r>
              <a:rPr lang="tr-TR" dirty="0" err="1"/>
              <a:t>Taluy</a:t>
            </a:r>
            <a:r>
              <a:rPr lang="tr-TR" dirty="0"/>
              <a:t> Yüce. İstanbul: YKY, </a:t>
            </a:r>
            <a:r>
              <a:rPr lang="tr-TR" dirty="0" smtClean="0"/>
              <a:t>2015.</a:t>
            </a:r>
          </a:p>
          <a:p>
            <a:r>
              <a:rPr lang="tr-TR" dirty="0" err="1" smtClean="0"/>
              <a:t>Gombrowicz</a:t>
            </a:r>
            <a:r>
              <a:rPr lang="tr-TR" dirty="0"/>
              <a:t>, </a:t>
            </a:r>
            <a:r>
              <a:rPr lang="tr-TR" dirty="0" err="1"/>
              <a:t>Witold</a:t>
            </a:r>
            <a:r>
              <a:rPr lang="tr-TR" dirty="0"/>
              <a:t>. </a:t>
            </a:r>
            <a:r>
              <a:rPr lang="tr-TR" dirty="0" err="1" smtClean="0"/>
              <a:t>Bakakai</a:t>
            </a:r>
            <a:r>
              <a:rPr lang="tr-TR" dirty="0" smtClean="0"/>
              <a:t>. İstanbul: </a:t>
            </a:r>
            <a:r>
              <a:rPr lang="tr-TR" smtClean="0"/>
              <a:t>Ayrıntı Yayınları, 1999.</a:t>
            </a:r>
            <a:endParaRPr lang="tr-TR" dirty="0" smtClean="0"/>
          </a:p>
        </p:txBody>
      </p:sp>
    </p:spTree>
    <p:extLst>
      <p:ext uri="{BB962C8B-B14F-4D97-AF65-F5344CB8AC3E}">
        <p14:creationId xmlns:p14="http://schemas.microsoft.com/office/powerpoint/2010/main" val="65823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445</Words>
  <Application>Microsoft Office PowerPoint</Application>
  <PresentationFormat>Ekran Gösterisi (4:3)</PresentationFormat>
  <Paragraphs>23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Gombrowicz’in Romanında Başkahraman</vt:lpstr>
      <vt:lpstr>Bakakai </vt:lpstr>
      <vt:lpstr>PowerPoint Sunusu</vt:lpstr>
      <vt:lpstr>PowerPoint Sunusu</vt:lpstr>
      <vt:lpstr>Bakakai ve Stefan Czarniecki’nin Anıları</vt:lpstr>
      <vt:lpstr>Bakakai ve ”Sıçan”</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Gombrowicz’in Romanında Başkahraman</dc:title>
  <dc:creator>nevra vardal</dc:creator>
  <cp:lastModifiedBy>nevra vardal</cp:lastModifiedBy>
  <cp:revision>27</cp:revision>
  <dcterms:created xsi:type="dcterms:W3CDTF">2020-05-11T13:40:06Z</dcterms:created>
  <dcterms:modified xsi:type="dcterms:W3CDTF">2020-05-20T10:00:31Z</dcterms:modified>
</cp:coreProperties>
</file>