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Lst>
  <p:sldIdLst>
    <p:sldId id="256" r:id="rId2"/>
    <p:sldId id="257" r:id="rId3"/>
    <p:sldId id="258" r:id="rId4"/>
    <p:sldId id="259" r:id="rId5"/>
    <p:sldId id="260" r:id="rId6"/>
    <p:sldId id="277" r:id="rId7"/>
    <p:sldId id="261" r:id="rId8"/>
    <p:sldId id="262" r:id="rId9"/>
    <p:sldId id="263" r:id="rId10"/>
    <p:sldId id="264" r:id="rId11"/>
    <p:sldId id="278" r:id="rId12"/>
    <p:sldId id="265" r:id="rId13"/>
    <p:sldId id="266" r:id="rId14"/>
    <p:sldId id="279" r:id="rId15"/>
    <p:sldId id="267" r:id="rId16"/>
    <p:sldId id="268" r:id="rId17"/>
    <p:sldId id="269" r:id="rId18"/>
    <p:sldId id="270" r:id="rId19"/>
    <p:sldId id="271" r:id="rId20"/>
    <p:sldId id="280" r:id="rId21"/>
    <p:sldId id="272" r:id="rId22"/>
    <p:sldId id="273" r:id="rId23"/>
    <p:sldId id="274" r:id="rId24"/>
    <p:sldId id="281" r:id="rId25"/>
    <p:sldId id="275" r:id="rId26"/>
    <p:sldId id="282" r:id="rId27"/>
    <p:sldId id="276" r:id="rId28"/>
    <p:sldId id="283" r:id="rId29"/>
    <p:sldId id="284" r:id="rId3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660"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E3C5B9C7-65EB-4DA1-A554-D16AC1F6C3EA}" type="datetimeFigureOut">
              <a:rPr lang="tr-TR" smtClean="0"/>
              <a:pPr/>
              <a:t>07.03.2017</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D66CDC4-9C6E-46F4-AD8E-8DEE1FAB9F4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C5B9C7-65EB-4DA1-A554-D16AC1F6C3EA}" type="datetimeFigureOut">
              <a:rPr lang="tr-TR" smtClean="0"/>
              <a:pPr/>
              <a:t>07.03.2017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D66CDC4-9C6E-46F4-AD8E-8DEE1FAB9F4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C5B9C7-65EB-4DA1-A554-D16AC1F6C3EA}" type="datetimeFigureOut">
              <a:rPr lang="tr-TR" smtClean="0"/>
              <a:pPr/>
              <a:t>07.03.2017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D66CDC4-9C6E-46F4-AD8E-8DEE1FAB9F4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C5B9C7-65EB-4DA1-A554-D16AC1F6C3EA}" type="datetimeFigureOut">
              <a:rPr lang="tr-TR" smtClean="0"/>
              <a:pPr/>
              <a:t>07.03.2017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D66CDC4-9C6E-46F4-AD8E-8DEE1FAB9F4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3C5B9C7-65EB-4DA1-A554-D16AC1F6C3EA}" type="datetimeFigureOut">
              <a:rPr lang="tr-TR" smtClean="0"/>
              <a:pPr/>
              <a:t>07.03.2017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D66CDC4-9C6E-46F4-AD8E-8DEE1FAB9F4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3C5B9C7-65EB-4DA1-A554-D16AC1F6C3EA}" type="datetimeFigureOut">
              <a:rPr lang="tr-TR" smtClean="0"/>
              <a:pPr/>
              <a:t>07.03.2017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D66CDC4-9C6E-46F4-AD8E-8DEE1FAB9F4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E3C5B9C7-65EB-4DA1-A554-D16AC1F6C3EA}" type="datetimeFigureOut">
              <a:rPr lang="tr-TR" smtClean="0"/>
              <a:pPr/>
              <a:t>07.03.2017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D66CDC4-9C6E-46F4-AD8E-8DEE1FAB9F4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3C5B9C7-65EB-4DA1-A554-D16AC1F6C3EA}" type="datetimeFigureOut">
              <a:rPr lang="tr-TR" smtClean="0"/>
              <a:pPr/>
              <a:t>07.03.2017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D66CDC4-9C6E-46F4-AD8E-8DEE1FAB9F4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3C5B9C7-65EB-4DA1-A554-D16AC1F6C3EA}" type="datetimeFigureOut">
              <a:rPr lang="tr-TR" smtClean="0"/>
              <a:pPr/>
              <a:t>07.03.2017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D66CDC4-9C6E-46F4-AD8E-8DEE1FAB9F4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3C5B9C7-65EB-4DA1-A554-D16AC1F6C3EA}" type="datetimeFigureOut">
              <a:rPr lang="tr-TR" smtClean="0"/>
              <a:pPr/>
              <a:t>07.03.2017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D66CDC4-9C6E-46F4-AD8E-8DEE1FAB9F4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C5B9C7-65EB-4DA1-A554-D16AC1F6C3EA}" type="datetimeFigureOut">
              <a:rPr lang="tr-TR" smtClean="0"/>
              <a:pPr/>
              <a:t>07.03.2017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FD66CDC4-9C6E-46F4-AD8E-8DEE1FAB9F4F}" type="slidenum">
              <a:rPr lang="tr-TR" smtClean="0"/>
              <a:pPr/>
              <a:t>‹#›</a:t>
            </a:fld>
            <a:endParaRPr lang="tr-T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3C5B9C7-65EB-4DA1-A554-D16AC1F6C3EA}" type="datetimeFigureOut">
              <a:rPr lang="tr-TR" smtClean="0"/>
              <a:pPr/>
              <a:t>07.03.2017</a:t>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D66CDC4-9C6E-46F4-AD8E-8DEE1FAB9F4F}" type="slidenum">
              <a:rPr lang="tr-TR" smtClean="0"/>
              <a:pPr/>
              <a:t>‹#›</a:t>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1728787"/>
            <a:ext cx="8915399" cy="2262781"/>
          </a:xfrm>
        </p:spPr>
        <p:txBody>
          <a:bodyPr>
            <a:normAutofit fontScale="90000"/>
          </a:bodyPr>
          <a:lstStyle/>
          <a:p>
            <a:pPr algn="ctr"/>
            <a:r>
              <a:rPr lang="tr-TR" b="1" dirty="0">
                <a:solidFill>
                  <a:schemeClr val="tx1"/>
                </a:solidFill>
              </a:rPr>
              <a:t>YAŞLANMA, YAŞLILIK PSİKOLOJİSİ EMEKLİLİK VE YAS</a:t>
            </a:r>
            <a:r>
              <a:rPr lang="tr-TR" dirty="0"/>
              <a:t/>
            </a:r>
            <a:br>
              <a:rPr lang="tr-TR" dirty="0"/>
            </a:br>
            <a:endParaRPr lang="tr-TR" dirty="0"/>
          </a:p>
        </p:txBody>
      </p:sp>
      <p:sp>
        <p:nvSpPr>
          <p:cNvPr id="3" name="Subtitle 2"/>
          <p:cNvSpPr>
            <a:spLocks noGrp="1"/>
          </p:cNvSpPr>
          <p:nvPr>
            <p:ph type="subTitle" idx="1"/>
          </p:nvPr>
        </p:nvSpPr>
        <p:spPr>
          <a:xfrm>
            <a:off x="2589213" y="3371851"/>
            <a:ext cx="9426575" cy="2943224"/>
          </a:xfrm>
        </p:spPr>
        <p:txBody>
          <a:bodyPr>
            <a:normAutofit/>
          </a:bodyPr>
          <a:lstStyle/>
          <a:p>
            <a:pPr algn="ctr"/>
            <a:r>
              <a:rPr lang="tr-TR" sz="2400" b="1" dirty="0"/>
              <a:t>Prof.Dr.Abdülkadir </a:t>
            </a:r>
            <a:r>
              <a:rPr lang="tr-TR" sz="2400" b="1" dirty="0" smtClean="0"/>
              <a:t>ÇEVİK</a:t>
            </a:r>
          </a:p>
          <a:p>
            <a:pPr marL="342900" indent="-342900" algn="l">
              <a:buFont typeface="Wingdings" panose="05000000000000000000" pitchFamily="2" charset="2"/>
              <a:buChar char="Ø"/>
            </a:pPr>
            <a:endParaRPr lang="tr-TR" sz="2100" dirty="0" smtClean="0">
              <a:solidFill>
                <a:schemeClr val="tx1"/>
              </a:solidFill>
            </a:endParaRPr>
          </a:p>
          <a:p>
            <a:pPr marL="342900" indent="-342900" algn="l">
              <a:buFont typeface="Wingdings" panose="05000000000000000000" pitchFamily="2" charset="2"/>
              <a:buChar char="Ø"/>
            </a:pPr>
            <a:r>
              <a:rPr lang="tr-TR" sz="2200" dirty="0" smtClean="0">
                <a:solidFill>
                  <a:schemeClr val="tx1"/>
                </a:solidFill>
              </a:rPr>
              <a:t>Ankara </a:t>
            </a:r>
            <a:r>
              <a:rPr lang="tr-TR" sz="2200" dirty="0" smtClean="0">
                <a:solidFill>
                  <a:schemeClr val="tx1"/>
                </a:solidFill>
              </a:rPr>
              <a:t>Üniversitesi Tıp Fakültesi Psikiyatri Anabilim Dalı Öğretim </a:t>
            </a:r>
            <a:r>
              <a:rPr lang="tr-TR" sz="2200" dirty="0" smtClean="0">
                <a:solidFill>
                  <a:schemeClr val="tx1"/>
                </a:solidFill>
              </a:rPr>
              <a:t>Üyesi</a:t>
            </a:r>
          </a:p>
          <a:p>
            <a:pPr marL="342900" indent="-342900" algn="l">
              <a:buFont typeface="Wingdings" panose="05000000000000000000" pitchFamily="2" charset="2"/>
              <a:buChar char="Ø"/>
            </a:pPr>
            <a:r>
              <a:rPr lang="tr-TR" sz="2200" dirty="0" smtClean="0">
                <a:solidFill>
                  <a:schemeClr val="tx1"/>
                </a:solidFill>
              </a:rPr>
              <a:t>Amerikan </a:t>
            </a:r>
            <a:r>
              <a:rPr lang="tr-TR" sz="2200" dirty="0" smtClean="0">
                <a:solidFill>
                  <a:schemeClr val="tx1"/>
                </a:solidFill>
              </a:rPr>
              <a:t>Psikanalistler Koleji Onursal Üyesi</a:t>
            </a:r>
          </a:p>
          <a:p>
            <a:pPr marL="342900" indent="-342900" algn="l">
              <a:buFont typeface="Wingdings" panose="05000000000000000000" pitchFamily="2" charset="2"/>
              <a:buChar char="Ø"/>
            </a:pPr>
            <a:r>
              <a:rPr lang="tr-TR" sz="2200" dirty="0" smtClean="0">
                <a:solidFill>
                  <a:schemeClr val="tx1"/>
                </a:solidFill>
              </a:rPr>
              <a:t>Türkiye Grup Psikoterapileri Derneği Başkanı</a:t>
            </a:r>
          </a:p>
          <a:p>
            <a:pPr marL="342900" indent="-342900" algn="l">
              <a:buFont typeface="Wingdings" panose="05000000000000000000" pitchFamily="2" charset="2"/>
              <a:buChar char="Ø"/>
            </a:pPr>
            <a:r>
              <a:rPr lang="tr-TR" sz="2200" dirty="0" smtClean="0">
                <a:solidFill>
                  <a:schemeClr val="tx1"/>
                </a:solidFill>
              </a:rPr>
              <a:t>Politik Psikoloji Derneği Başkanı</a:t>
            </a:r>
          </a:p>
        </p:txBody>
      </p:sp>
    </p:spTree>
    <p:extLst>
      <p:ext uri="{BB962C8B-B14F-4D97-AF65-F5344CB8AC3E}">
        <p14:creationId xmlns:p14="http://schemas.microsoft.com/office/powerpoint/2010/main" xmlns="" val="3497279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a:bodyPr>
          <a:lstStyle/>
          <a:p>
            <a:pPr algn="just"/>
            <a:endParaRPr lang="tr-TR" sz="2600" dirty="0" smtClean="0"/>
          </a:p>
          <a:p>
            <a:pPr algn="just"/>
            <a:endParaRPr lang="tr-TR" sz="3000" dirty="0" smtClean="0"/>
          </a:p>
          <a:p>
            <a:pPr algn="just"/>
            <a:r>
              <a:rPr lang="tr-TR" sz="3000" dirty="0" smtClean="0"/>
              <a:t>Hayatta </a:t>
            </a:r>
            <a:r>
              <a:rPr lang="tr-TR" sz="3000" dirty="0" smtClean="0"/>
              <a:t>var </a:t>
            </a:r>
            <a:r>
              <a:rPr lang="tr-TR" sz="3000" dirty="0"/>
              <a:t>olduğumuz sürece yaşam boyu bu gelişimsel süreçlerle karşılaşmamız kaçınılmazdır. </a:t>
            </a:r>
            <a:endParaRPr lang="tr-TR" sz="3000" dirty="0" smtClean="0"/>
          </a:p>
          <a:p>
            <a:pPr algn="just"/>
            <a:endParaRPr lang="tr-TR" sz="3000" dirty="0" smtClean="0"/>
          </a:p>
          <a:p>
            <a:pPr algn="just"/>
            <a:r>
              <a:rPr lang="tr-TR" sz="3000" dirty="0" smtClean="0"/>
              <a:t>Emeklilikte </a:t>
            </a:r>
            <a:r>
              <a:rPr lang="tr-TR" sz="3000" dirty="0"/>
              <a:t>bu süreçlerden biridir. </a:t>
            </a:r>
            <a:endParaRPr lang="tr-TR" sz="3000" dirty="0" smtClean="0"/>
          </a:p>
        </p:txBody>
      </p:sp>
    </p:spTree>
    <p:extLst>
      <p:ext uri="{BB962C8B-B14F-4D97-AF65-F5344CB8AC3E}">
        <p14:creationId xmlns:p14="http://schemas.microsoft.com/office/powerpoint/2010/main" xmlns="" val="12714561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lgn="just"/>
            <a:r>
              <a:rPr lang="tr-TR" sz="3000" dirty="0"/>
              <a:t>Erikson’a göre gelişimsel aşamaları başarıyla </a:t>
            </a:r>
            <a:r>
              <a:rPr lang="tr-TR" sz="3000" dirty="0" smtClean="0"/>
              <a:t>tamamlamış, Kohut’a </a:t>
            </a:r>
            <a:r>
              <a:rPr lang="tr-TR" sz="3000" dirty="0"/>
              <a:t>göre kendilik kimliğini başarabilmiş bireyler </a:t>
            </a:r>
            <a:r>
              <a:rPr lang="tr-TR" sz="3000" dirty="0" smtClean="0"/>
              <a:t>hayatlarının </a:t>
            </a:r>
            <a:r>
              <a:rPr lang="tr-TR" sz="3000" dirty="0"/>
              <a:t>sonraki aşamalarını ve sürecini devamını kolaylıkla geçebilir. </a:t>
            </a:r>
            <a:endParaRPr lang="tr-TR" sz="3000" dirty="0" smtClean="0"/>
          </a:p>
          <a:p>
            <a:pPr algn="just"/>
            <a:endParaRPr lang="tr-TR" sz="3000" dirty="0" smtClean="0"/>
          </a:p>
          <a:p>
            <a:pPr algn="just"/>
            <a:r>
              <a:rPr lang="tr-TR" sz="3000" dirty="0" smtClean="0"/>
              <a:t>Nesne </a:t>
            </a:r>
            <a:r>
              <a:rPr lang="tr-TR" sz="3000" dirty="0"/>
              <a:t>ilişkileri kuramına göre bu gelişim aşamasına ulaşmış olgun bir kişi yaşadıklarını ve olayları siyah ve beyaz diye ayırmaz, ya da iyi ve kötü diye ayırmaz.</a:t>
            </a:r>
          </a:p>
          <a:p>
            <a:endParaRPr lang="tr-TR" dirty="0"/>
          </a:p>
        </p:txBody>
      </p:sp>
    </p:spTree>
    <p:extLst>
      <p:ext uri="{BB962C8B-B14F-4D97-AF65-F5344CB8AC3E}">
        <p14:creationId xmlns:p14="http://schemas.microsoft.com/office/powerpoint/2010/main" xmlns="" val="29344144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algn="just"/>
            <a:r>
              <a:rPr lang="tr-TR" sz="3000" dirty="0"/>
              <a:t>Birçok kişi için emeklilik ve yaşlılık entelektüel, emosyonel ve psikolojik büyüme periyodudur. Yaşlılık ve yaşlanma bir bakıma büyük bir şans ve lütuftur. </a:t>
            </a:r>
            <a:endParaRPr lang="tr-TR" sz="3000" dirty="0" smtClean="0"/>
          </a:p>
          <a:p>
            <a:pPr algn="just"/>
            <a:endParaRPr lang="tr-TR" sz="3000" dirty="0" smtClean="0"/>
          </a:p>
          <a:p>
            <a:pPr algn="just"/>
            <a:r>
              <a:rPr lang="tr-TR" sz="3000" dirty="0" smtClean="0"/>
              <a:t>Yaşlılık</a:t>
            </a:r>
            <a:r>
              <a:rPr lang="tr-TR" sz="3000" dirty="0"/>
              <a:t>, nasıl yönetilebileceğini becerebilen insanlar için bir çeşit hediyedir. Ancak yaşamını yalnızca mesleğine ve iş ilişkilerine bağlamış, özellikle üniformalı kimseler emekli olduklarında büyük bir boşluk ve yalnızlık  içine düşebilirler.</a:t>
            </a:r>
          </a:p>
        </p:txBody>
      </p:sp>
    </p:spTree>
    <p:extLst>
      <p:ext uri="{BB962C8B-B14F-4D97-AF65-F5344CB8AC3E}">
        <p14:creationId xmlns:p14="http://schemas.microsoft.com/office/powerpoint/2010/main" xmlns="" val="41111483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Autofit/>
          </a:bodyPr>
          <a:lstStyle/>
          <a:p>
            <a:pPr marL="0" indent="0" algn="just">
              <a:buNone/>
            </a:pPr>
            <a:endParaRPr lang="tr-TR" sz="2600" dirty="0" smtClean="0"/>
          </a:p>
          <a:p>
            <a:pPr algn="just"/>
            <a:endParaRPr lang="tr-TR" sz="2600" dirty="0" smtClean="0"/>
          </a:p>
          <a:p>
            <a:pPr algn="just"/>
            <a:endParaRPr lang="tr-TR" dirty="0" smtClean="0"/>
          </a:p>
          <a:p>
            <a:pPr algn="just"/>
            <a:r>
              <a:rPr lang="tr-TR" sz="3000" dirty="0" smtClean="0"/>
              <a:t>Emeklilikte </a:t>
            </a:r>
            <a:r>
              <a:rPr lang="tr-TR" sz="3000" dirty="0"/>
              <a:t>olduğu gibi dış desteklerini kaybetmiş yaşlı kişinin kendilik saygısını korumaya yönelik mücadelesi daha çok önem kazanır.</a:t>
            </a:r>
          </a:p>
          <a:p>
            <a:endParaRPr lang="tr-TR" sz="2600" dirty="0"/>
          </a:p>
        </p:txBody>
      </p:sp>
    </p:spTree>
    <p:extLst>
      <p:ext uri="{BB962C8B-B14F-4D97-AF65-F5344CB8AC3E}">
        <p14:creationId xmlns:p14="http://schemas.microsoft.com/office/powerpoint/2010/main" xmlns="" val="11631564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2589212" y="2133600"/>
            <a:ext cx="8915400" cy="4167188"/>
          </a:xfrm>
        </p:spPr>
        <p:txBody>
          <a:bodyPr>
            <a:normAutofit fontScale="92500" lnSpcReduction="20000"/>
          </a:bodyPr>
          <a:lstStyle/>
          <a:p>
            <a:pPr algn="just"/>
            <a:r>
              <a:rPr lang="tr-TR" sz="3000" dirty="0"/>
              <a:t>Self-esteem birçok faktör tarafından destek görebilir.</a:t>
            </a:r>
          </a:p>
          <a:p>
            <a:pPr marL="514350" lvl="0" indent="-514350" algn="just">
              <a:buFont typeface="+mj-lt"/>
              <a:buAutoNum type="arabicPeriod"/>
            </a:pPr>
            <a:r>
              <a:rPr lang="tr-TR" sz="3000" dirty="0" smtClean="0"/>
              <a:t>Ekonomik </a:t>
            </a:r>
            <a:r>
              <a:rPr lang="tr-TR" sz="3000" dirty="0"/>
              <a:t>güvenlik </a:t>
            </a:r>
          </a:p>
          <a:p>
            <a:pPr marL="514350" lvl="0" indent="-514350" algn="just">
              <a:buFont typeface="+mj-lt"/>
              <a:buAutoNum type="arabicPeriod"/>
            </a:pPr>
            <a:r>
              <a:rPr lang="tr-TR" sz="3000" dirty="0" smtClean="0"/>
              <a:t>Bireyi </a:t>
            </a:r>
            <a:r>
              <a:rPr lang="tr-TR" sz="3000" dirty="0"/>
              <a:t>izolasyondan koruyan destekleyici kişiler ve bağımlılık ihtiyaçlarını giderme.</a:t>
            </a:r>
          </a:p>
          <a:p>
            <a:pPr marL="514350" lvl="0" indent="-514350" algn="just">
              <a:buFont typeface="+mj-lt"/>
              <a:buAutoNum type="arabicPeriod"/>
            </a:pPr>
            <a:r>
              <a:rPr lang="tr-TR" sz="3000" dirty="0" smtClean="0"/>
              <a:t>İşlev </a:t>
            </a:r>
            <a:r>
              <a:rPr lang="tr-TR" sz="3000" dirty="0"/>
              <a:t>görebilmek  olgun mücadele etme ve savunma mekanizmalarını işletecek psikolojik sağlık</a:t>
            </a:r>
          </a:p>
          <a:p>
            <a:pPr marL="514350" lvl="0" indent="-514350" algn="just">
              <a:buFont typeface="+mj-lt"/>
              <a:buAutoNum type="arabicPeriod"/>
            </a:pPr>
            <a:r>
              <a:rPr lang="tr-TR" sz="3000" dirty="0" smtClean="0"/>
              <a:t>Fiziksel </a:t>
            </a:r>
            <a:r>
              <a:rPr lang="tr-TR" sz="3000" dirty="0"/>
              <a:t>sağlık. Bireyin üretebilme ve zevk alabileceği aktiviteleri gidermeye yarar. </a:t>
            </a:r>
          </a:p>
          <a:p>
            <a:pPr marL="514350" lvl="0" indent="-514350" algn="just">
              <a:buFont typeface="+mj-lt"/>
              <a:buAutoNum type="arabicPeriod"/>
            </a:pPr>
            <a:r>
              <a:rPr lang="tr-TR" sz="3000" dirty="0" smtClean="0"/>
              <a:t>Sosyal </a:t>
            </a:r>
            <a:r>
              <a:rPr lang="tr-TR" sz="3000" dirty="0"/>
              <a:t>çevremiz bir dış düzenleyicidir</a:t>
            </a:r>
            <a:r>
              <a:rPr lang="tr-TR" sz="3000" dirty="0" smtClean="0"/>
              <a:t>. (External </a:t>
            </a:r>
            <a:r>
              <a:rPr lang="tr-TR" sz="3000" dirty="0"/>
              <a:t>regülatör)</a:t>
            </a:r>
          </a:p>
          <a:p>
            <a:endParaRPr lang="tr-TR" dirty="0"/>
          </a:p>
        </p:txBody>
      </p:sp>
    </p:spTree>
    <p:extLst>
      <p:ext uri="{BB962C8B-B14F-4D97-AF65-F5344CB8AC3E}">
        <p14:creationId xmlns:p14="http://schemas.microsoft.com/office/powerpoint/2010/main" xmlns="" val="37540405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algn="just"/>
            <a:r>
              <a:rPr lang="tr-TR" sz="3000" dirty="0"/>
              <a:t>Yaşlanmanın stresiyle başa çıkmanın en önemli yolu kendini suçlama yerine kendini olduğu gibi  kabul etmektir. </a:t>
            </a:r>
            <a:endParaRPr lang="tr-TR" sz="3000" dirty="0" smtClean="0"/>
          </a:p>
          <a:p>
            <a:pPr algn="just"/>
            <a:endParaRPr lang="tr-TR" sz="3000" dirty="0" smtClean="0"/>
          </a:p>
          <a:p>
            <a:pPr algn="just"/>
            <a:r>
              <a:rPr lang="tr-TR" sz="3000" dirty="0" smtClean="0"/>
              <a:t>Başka </a:t>
            </a:r>
            <a:r>
              <a:rPr lang="tr-TR" sz="3000" dirty="0"/>
              <a:t>bir deyişle bireyin kendi iç dünyasındaki iyi ve kötü yaşantıları  bir araya getirebilme ve kendini öyle kabul edebilme yeteneğinin kazandırdığı güç yaşlanma ve kayıplara karşı gelişen streslerle baş edebilmesinde önemli rol oynar. </a:t>
            </a:r>
          </a:p>
        </p:txBody>
      </p:sp>
    </p:spTree>
    <p:extLst>
      <p:ext uri="{BB962C8B-B14F-4D97-AF65-F5344CB8AC3E}">
        <p14:creationId xmlns:p14="http://schemas.microsoft.com/office/powerpoint/2010/main" xmlns="" val="27024772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marL="0" indent="0" algn="just">
              <a:buNone/>
            </a:pPr>
            <a:endParaRPr lang="tr-TR" sz="2600" dirty="0" smtClean="0"/>
          </a:p>
          <a:p>
            <a:pPr marL="0" indent="0" algn="just">
              <a:buNone/>
            </a:pPr>
            <a:endParaRPr lang="tr-TR" sz="2600" dirty="0"/>
          </a:p>
          <a:p>
            <a:pPr algn="just"/>
            <a:r>
              <a:rPr lang="tr-TR" sz="3200" dirty="0" smtClean="0"/>
              <a:t>Bir </a:t>
            </a:r>
            <a:r>
              <a:rPr lang="tr-TR" sz="3200" dirty="0"/>
              <a:t>kayıp yaşantısı olarak emeklilik kendi bütünlüğünü tamamlamış ve başarmış bir kişi için kaybın yanında yeni fırsatlarda yaratabilir. </a:t>
            </a:r>
          </a:p>
          <a:p>
            <a:pPr marL="0" indent="0" algn="just">
              <a:buNone/>
            </a:pPr>
            <a:endParaRPr lang="tr-TR" sz="2600" dirty="0" smtClean="0"/>
          </a:p>
        </p:txBody>
      </p:sp>
    </p:spTree>
    <p:extLst>
      <p:ext uri="{BB962C8B-B14F-4D97-AF65-F5344CB8AC3E}">
        <p14:creationId xmlns:p14="http://schemas.microsoft.com/office/powerpoint/2010/main" xmlns="" val="13139768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Autofit/>
          </a:bodyPr>
          <a:lstStyle/>
          <a:p>
            <a:pPr algn="just"/>
            <a:r>
              <a:rPr lang="tr-TR" sz="3000" dirty="0"/>
              <a:t>Hayat bir süreçtir. Bu sürecin  her aşamasında ayrı bir görev bizi bekler. </a:t>
            </a:r>
          </a:p>
          <a:p>
            <a:pPr algn="just"/>
            <a:endParaRPr lang="tr-TR" sz="3000" dirty="0" smtClean="0"/>
          </a:p>
          <a:p>
            <a:pPr algn="just"/>
            <a:r>
              <a:rPr lang="tr-TR" sz="3000" dirty="0" smtClean="0"/>
              <a:t>B</a:t>
            </a:r>
            <a:r>
              <a:rPr lang="tr-TR" sz="3000" dirty="0" smtClean="0"/>
              <a:t>u  </a:t>
            </a:r>
            <a:r>
              <a:rPr lang="tr-TR" sz="3000" dirty="0"/>
              <a:t>aşamaları başarıyla tamamlayabilirsek  hayat oyununda diğer bir aşamaya  geçebiliriz.  Gelişimsel işler </a:t>
            </a:r>
            <a:r>
              <a:rPr lang="tr-TR" sz="3000" i="1" dirty="0"/>
              <a:t>“yaşam krizi” </a:t>
            </a:r>
            <a:r>
              <a:rPr lang="tr-TR" sz="3000" dirty="0"/>
              <a:t>veya başarıp olgunlaşmamızı sağlayan stresli yaşantılardır. </a:t>
            </a:r>
            <a:endParaRPr lang="tr-TR" sz="3000" dirty="0" smtClean="0"/>
          </a:p>
          <a:p>
            <a:pPr algn="just"/>
            <a:endParaRPr lang="tr-TR" sz="3000" dirty="0" smtClean="0"/>
          </a:p>
          <a:p>
            <a:pPr algn="just"/>
            <a:r>
              <a:rPr lang="tr-TR" sz="3000" dirty="0" smtClean="0"/>
              <a:t>Stres </a:t>
            </a:r>
            <a:r>
              <a:rPr lang="tr-TR" sz="3000" dirty="0"/>
              <a:t>ve değişim birlikte süren şeylerdir. Stres, kaygı sağlıklı yaşam için, ego gücünün devamı için de gereklidir. </a:t>
            </a:r>
          </a:p>
        </p:txBody>
      </p:sp>
    </p:spTree>
    <p:extLst>
      <p:ext uri="{BB962C8B-B14F-4D97-AF65-F5344CB8AC3E}">
        <p14:creationId xmlns:p14="http://schemas.microsoft.com/office/powerpoint/2010/main" xmlns="" val="36939746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Autofit/>
          </a:bodyPr>
          <a:lstStyle/>
          <a:p>
            <a:pPr algn="just"/>
            <a:r>
              <a:rPr lang="tr-TR" sz="2800" dirty="0"/>
              <a:t>Çalışma hayatının en önemli stres kaynaklarından biri gerek işini kaybetmek, gerekse emekliliğe bağlı işten ayrılmadır. </a:t>
            </a:r>
            <a:endParaRPr lang="tr-TR" sz="2800" dirty="0" smtClean="0"/>
          </a:p>
          <a:p>
            <a:pPr algn="just"/>
            <a:endParaRPr lang="tr-TR" sz="2800" dirty="0" smtClean="0"/>
          </a:p>
          <a:p>
            <a:pPr algn="just"/>
            <a:r>
              <a:rPr lang="tr-TR" sz="2800" dirty="0" smtClean="0"/>
              <a:t>İşe </a:t>
            </a:r>
            <a:r>
              <a:rPr lang="tr-TR" sz="2800" dirty="0"/>
              <a:t>gidemiyor olma ağır bir psikolojik ve fiziksel bedel gerektirir. </a:t>
            </a:r>
            <a:endParaRPr lang="tr-TR" sz="2800" dirty="0" smtClean="0"/>
          </a:p>
          <a:p>
            <a:pPr algn="just"/>
            <a:endParaRPr lang="tr-TR" sz="2800" dirty="0" smtClean="0"/>
          </a:p>
          <a:p>
            <a:pPr algn="just"/>
            <a:r>
              <a:rPr lang="tr-TR" sz="2800" dirty="0" smtClean="0"/>
              <a:t>Bunun </a:t>
            </a:r>
            <a:r>
              <a:rPr lang="tr-TR" sz="2800" dirty="0"/>
              <a:t>şoku, hüzün, yas, kızgınlık,  hayal kırıklığı ve acı yaşanmasına yol açar</a:t>
            </a:r>
            <a:r>
              <a:rPr lang="tr-TR" sz="2800" dirty="0" smtClean="0"/>
              <a:t>.</a:t>
            </a:r>
          </a:p>
          <a:p>
            <a:pPr algn="just"/>
            <a:endParaRPr lang="tr-TR" sz="2800" dirty="0" smtClean="0"/>
          </a:p>
          <a:p>
            <a:pPr algn="just"/>
            <a:r>
              <a:rPr lang="tr-TR" sz="2800" dirty="0" smtClean="0"/>
              <a:t>Bunun </a:t>
            </a:r>
            <a:r>
              <a:rPr lang="tr-TR" sz="2800" dirty="0"/>
              <a:t>sonucunda yas ve ciddi depresyondan başlayarak bir çok psikosomatik bozuklukların ortaya çıktığı görülebilir.</a:t>
            </a:r>
          </a:p>
        </p:txBody>
      </p:sp>
    </p:spTree>
    <p:extLst>
      <p:ext uri="{BB962C8B-B14F-4D97-AF65-F5344CB8AC3E}">
        <p14:creationId xmlns:p14="http://schemas.microsoft.com/office/powerpoint/2010/main" xmlns="" val="28035698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pPr algn="just"/>
            <a:r>
              <a:rPr lang="tr-TR" sz="3000" dirty="0"/>
              <a:t>Ancak madem ki yaşıyoruz tüm bu olumsuzluklara rağmen güçlükleri ve stresleri aşmaya gayret edeceğiz. Bu amaçla  en azından iki temel çıkış yolundan söz edebiliriz</a:t>
            </a:r>
          </a:p>
          <a:p>
            <a:pPr marL="514350" indent="-514350" algn="just">
              <a:buFont typeface="+mj-lt"/>
              <a:buAutoNum type="arabicPeriod"/>
            </a:pPr>
            <a:endParaRPr lang="tr-TR" sz="3000" dirty="0" smtClean="0"/>
          </a:p>
          <a:p>
            <a:pPr marL="514350" indent="-514350" algn="just">
              <a:buFont typeface="+mj-lt"/>
              <a:buAutoNum type="arabicPeriod"/>
            </a:pPr>
            <a:r>
              <a:rPr lang="tr-TR" sz="3000" dirty="0" smtClean="0"/>
              <a:t>Aktivite </a:t>
            </a:r>
            <a:r>
              <a:rPr lang="tr-TR" sz="3000" dirty="0"/>
              <a:t>teorisi  (Hareketli bir hayatı devam ettirme)</a:t>
            </a:r>
          </a:p>
          <a:p>
            <a:pPr marL="514350" indent="-514350" algn="just">
              <a:buFont typeface="+mj-lt"/>
              <a:buAutoNum type="arabicPeriod"/>
            </a:pPr>
            <a:r>
              <a:rPr lang="tr-TR" sz="3000" dirty="0" smtClean="0"/>
              <a:t>Disengagement </a:t>
            </a:r>
            <a:r>
              <a:rPr lang="tr-TR" sz="3000" dirty="0"/>
              <a:t>theory  (Yan gelip yatma, keyfine bakma)</a:t>
            </a:r>
          </a:p>
          <a:p>
            <a:pPr algn="just"/>
            <a:endParaRPr lang="tr-TR" sz="3000" dirty="0" smtClean="0"/>
          </a:p>
          <a:p>
            <a:pPr algn="just"/>
            <a:r>
              <a:rPr lang="tr-TR" sz="3000" dirty="0" smtClean="0"/>
              <a:t>Bunlardan </a:t>
            </a:r>
            <a:r>
              <a:rPr lang="tr-TR" sz="3000" dirty="0"/>
              <a:t>hangisi doğru? Bu sizin nasıl bir kişi olduğunuza bağlıdır.</a:t>
            </a:r>
          </a:p>
          <a:p>
            <a:endParaRPr lang="tr-TR" dirty="0"/>
          </a:p>
        </p:txBody>
      </p:sp>
    </p:spTree>
    <p:extLst>
      <p:ext uri="{BB962C8B-B14F-4D97-AF65-F5344CB8AC3E}">
        <p14:creationId xmlns:p14="http://schemas.microsoft.com/office/powerpoint/2010/main" xmlns="" val="13160488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marL="0" indent="0" algn="just">
              <a:buNone/>
            </a:pPr>
            <a:r>
              <a:rPr lang="tr-TR" sz="2800" dirty="0"/>
              <a:t>Yaşlılığı iki kategoride  değerlendirmek mümkündür.</a:t>
            </a:r>
          </a:p>
          <a:p>
            <a:pPr lvl="0" algn="just"/>
            <a:endParaRPr lang="tr-TR" sz="2800" dirty="0" smtClean="0"/>
          </a:p>
          <a:p>
            <a:pPr lvl="0" algn="just"/>
            <a:r>
              <a:rPr lang="tr-TR" sz="2800" dirty="0" smtClean="0"/>
              <a:t>Genç </a:t>
            </a:r>
            <a:r>
              <a:rPr lang="tr-TR" sz="2800" dirty="0"/>
              <a:t>yaşlılık 65-74</a:t>
            </a:r>
          </a:p>
          <a:p>
            <a:pPr lvl="0" algn="just"/>
            <a:r>
              <a:rPr lang="tr-TR" sz="2800" dirty="0"/>
              <a:t>Yaşlı –yaşlılık  75 ve üzeri </a:t>
            </a:r>
          </a:p>
          <a:p>
            <a:pPr marL="0" indent="0" algn="just">
              <a:buNone/>
            </a:pPr>
            <a:endParaRPr lang="tr-TR" sz="2800" dirty="0" smtClean="0"/>
          </a:p>
          <a:p>
            <a:pPr marL="0" indent="0" algn="just">
              <a:buNone/>
            </a:pPr>
            <a:r>
              <a:rPr lang="tr-TR" sz="2800" dirty="0" smtClean="0"/>
              <a:t>Ayrıca </a:t>
            </a:r>
            <a:r>
              <a:rPr lang="tr-TR" sz="2800" dirty="0"/>
              <a:t>sağlıklı yaşlılar ve sağlıksız yaşlılar diye de ayırımlar yapılmaktadır.</a:t>
            </a:r>
          </a:p>
        </p:txBody>
      </p:sp>
    </p:spTree>
    <p:extLst>
      <p:ext uri="{BB962C8B-B14F-4D97-AF65-F5344CB8AC3E}">
        <p14:creationId xmlns:p14="http://schemas.microsoft.com/office/powerpoint/2010/main" xmlns="" val="25675073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lgn="just"/>
            <a:endParaRPr lang="tr-TR" sz="3000" dirty="0" smtClean="0"/>
          </a:p>
          <a:p>
            <a:pPr algn="just"/>
            <a:r>
              <a:rPr lang="tr-TR" sz="3000" dirty="0" smtClean="0"/>
              <a:t>Olgun </a:t>
            </a:r>
            <a:r>
              <a:rPr lang="tr-TR" sz="3000" dirty="0"/>
              <a:t>ve entegre yapıdaki bir kişi dünyayla ilişkileri aktif olarak devam eder. </a:t>
            </a:r>
            <a:endParaRPr lang="tr-TR" sz="3000" dirty="0" smtClean="0"/>
          </a:p>
          <a:p>
            <a:pPr algn="just"/>
            <a:endParaRPr lang="tr-TR" sz="3000" dirty="0" smtClean="0"/>
          </a:p>
          <a:p>
            <a:pPr algn="just"/>
            <a:r>
              <a:rPr lang="tr-TR" sz="3000" dirty="0" smtClean="0"/>
              <a:t>Olgun </a:t>
            </a:r>
            <a:r>
              <a:rPr lang="tr-TR" sz="3000" dirty="0"/>
              <a:t>insan olayları siyah ve beyaz diye , iyi kötü diye ayırmadan gerçekçi bir kabullenme içinde olur.</a:t>
            </a:r>
          </a:p>
          <a:p>
            <a:endParaRPr lang="tr-TR" dirty="0"/>
          </a:p>
        </p:txBody>
      </p:sp>
    </p:spTree>
    <p:extLst>
      <p:ext uri="{BB962C8B-B14F-4D97-AF65-F5344CB8AC3E}">
        <p14:creationId xmlns:p14="http://schemas.microsoft.com/office/powerpoint/2010/main" xmlns="" val="33430316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lgn="just"/>
            <a:endParaRPr lang="tr-TR" sz="2600" dirty="0" smtClean="0"/>
          </a:p>
          <a:p>
            <a:pPr algn="just"/>
            <a:r>
              <a:rPr lang="tr-TR" sz="3000" dirty="0" smtClean="0"/>
              <a:t>Diğer </a:t>
            </a:r>
            <a:r>
              <a:rPr lang="tr-TR" sz="3000" dirty="0"/>
              <a:t>bir yaşlı yaşlanmaya bağlı stresle baş etmek için sallanan koltuğuna oturup , yan gelip yatarak ve hayatın akışına kendini bırakarak active olan olgun tipteki kadar memnunluk duyabilir</a:t>
            </a:r>
            <a:r>
              <a:rPr lang="tr-TR" sz="3000" dirty="0" smtClean="0"/>
              <a:t>.</a:t>
            </a:r>
          </a:p>
          <a:p>
            <a:pPr algn="just"/>
            <a:endParaRPr lang="tr-TR" sz="3000" dirty="0" smtClean="0"/>
          </a:p>
          <a:p>
            <a:pPr algn="just"/>
            <a:r>
              <a:rPr lang="tr-TR" sz="3000" dirty="0" smtClean="0"/>
              <a:t>Kendini </a:t>
            </a:r>
            <a:r>
              <a:rPr lang="tr-TR" sz="3000" dirty="0"/>
              <a:t>saklayan tipler, kızgın tipler ise kendi hayatlarının sorumluluğunu almayı reddeden tiplerdir.  </a:t>
            </a:r>
          </a:p>
          <a:p>
            <a:endParaRPr lang="tr-TR" dirty="0"/>
          </a:p>
        </p:txBody>
      </p:sp>
    </p:spTree>
    <p:extLst>
      <p:ext uri="{BB962C8B-B14F-4D97-AF65-F5344CB8AC3E}">
        <p14:creationId xmlns:p14="http://schemas.microsoft.com/office/powerpoint/2010/main" xmlns="" val="33452628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000" i="1" dirty="0" smtClean="0">
                <a:solidFill>
                  <a:schemeClr val="tx1"/>
                </a:solidFill>
              </a:rPr>
              <a:t>Bunu şu sözlerle ortaya koyan düşünürler ne güzel ifade etmişler:</a:t>
            </a:r>
            <a:r>
              <a:rPr lang="tr-TR" sz="3000" dirty="0">
                <a:solidFill>
                  <a:schemeClr val="tx1"/>
                </a:solidFill>
              </a:rPr>
              <a:t/>
            </a:r>
            <a:br>
              <a:rPr lang="tr-TR" sz="3000" dirty="0">
                <a:solidFill>
                  <a:schemeClr val="tx1"/>
                </a:solidFill>
              </a:rPr>
            </a:br>
            <a:endParaRPr lang="tr-TR" sz="3000" dirty="0">
              <a:solidFill>
                <a:schemeClr val="tx1"/>
              </a:solidFill>
            </a:endParaRPr>
          </a:p>
        </p:txBody>
      </p:sp>
      <p:sp>
        <p:nvSpPr>
          <p:cNvPr id="3" name="Content Placeholder 2"/>
          <p:cNvSpPr>
            <a:spLocks noGrp="1"/>
          </p:cNvSpPr>
          <p:nvPr>
            <p:ph idx="1"/>
          </p:nvPr>
        </p:nvSpPr>
        <p:spPr/>
        <p:txBody>
          <a:bodyPr/>
          <a:lstStyle/>
          <a:p>
            <a:pPr marL="0" lvl="0" indent="0">
              <a:buNone/>
            </a:pPr>
            <a:endParaRPr lang="tr-TR" sz="3000" dirty="0" smtClean="0"/>
          </a:p>
          <a:p>
            <a:pPr marL="0" lvl="0" indent="0">
              <a:buNone/>
            </a:pPr>
            <a:r>
              <a:rPr lang="tr-TR" sz="3000" dirty="0" smtClean="0"/>
              <a:t>Akıl </a:t>
            </a:r>
            <a:r>
              <a:rPr lang="tr-TR" sz="3000" dirty="0"/>
              <a:t>Yaşta değil baştadır, Fakat aklı başa yaş getirir </a:t>
            </a:r>
          </a:p>
          <a:p>
            <a:pPr marL="0" indent="0">
              <a:buNone/>
            </a:pPr>
            <a:r>
              <a:rPr lang="tr-TR" sz="3000" b="1" dirty="0" smtClean="0"/>
              <a:t>							</a:t>
            </a:r>
            <a:r>
              <a:rPr lang="tr-TR" sz="3000" b="1" dirty="0" smtClean="0"/>
              <a:t> </a:t>
            </a:r>
            <a:r>
              <a:rPr lang="tr-TR" sz="3000" b="1" i="1" dirty="0"/>
              <a:t>Cenap Şahabettin </a:t>
            </a:r>
            <a:endParaRPr lang="tr-TR" sz="3000" b="1" i="1" dirty="0" smtClean="0"/>
          </a:p>
          <a:p>
            <a:pPr marL="0" lvl="0" indent="0">
              <a:buNone/>
            </a:pPr>
            <a:endParaRPr lang="tr-TR" sz="3000" dirty="0" smtClean="0"/>
          </a:p>
          <a:p>
            <a:pPr marL="0" lvl="0" indent="0">
              <a:buNone/>
            </a:pPr>
            <a:endParaRPr lang="tr-TR" sz="3000" dirty="0"/>
          </a:p>
          <a:p>
            <a:pPr marL="0" lvl="0" indent="0">
              <a:buNone/>
            </a:pPr>
            <a:r>
              <a:rPr lang="tr-TR" sz="3000" dirty="0" smtClean="0"/>
              <a:t>İnsan </a:t>
            </a:r>
            <a:r>
              <a:rPr lang="tr-TR" sz="3000" dirty="0"/>
              <a:t>gençliğinde öğrenir, </a:t>
            </a:r>
            <a:r>
              <a:rPr lang="tr-TR" sz="3000" dirty="0" smtClean="0"/>
              <a:t>yaşlılığında </a:t>
            </a:r>
            <a:r>
              <a:rPr lang="tr-TR" sz="3000" dirty="0"/>
              <a:t>anlar</a:t>
            </a:r>
            <a:r>
              <a:rPr lang="tr-TR" sz="3000" dirty="0" smtClean="0"/>
              <a:t>.</a:t>
            </a:r>
          </a:p>
          <a:p>
            <a:pPr marL="0" indent="0">
              <a:buNone/>
            </a:pPr>
            <a:r>
              <a:rPr lang="tr-TR" sz="3000" i="1" dirty="0"/>
              <a:t>	</a:t>
            </a:r>
            <a:r>
              <a:rPr lang="tr-TR" sz="3000" i="1" dirty="0" smtClean="0"/>
              <a:t>						</a:t>
            </a:r>
            <a:r>
              <a:rPr lang="tr-TR" sz="3000" b="1" i="1" dirty="0" err="1" smtClean="0"/>
              <a:t>Ebnev</a:t>
            </a:r>
            <a:r>
              <a:rPr lang="tr-TR" sz="3000" b="1" i="1" dirty="0" smtClean="0"/>
              <a:t> </a:t>
            </a:r>
            <a:r>
              <a:rPr lang="tr-TR" sz="3000" b="1" i="1" dirty="0"/>
              <a:t>Von Eschenbach </a:t>
            </a:r>
            <a:endParaRPr lang="tr-TR" sz="3000" i="1" dirty="0"/>
          </a:p>
          <a:p>
            <a:pPr marL="0" lvl="0" indent="0">
              <a:buNone/>
            </a:pPr>
            <a:endParaRPr lang="tr-TR" dirty="0"/>
          </a:p>
        </p:txBody>
      </p:sp>
    </p:spTree>
    <p:extLst>
      <p:ext uri="{BB962C8B-B14F-4D97-AF65-F5344CB8AC3E}">
        <p14:creationId xmlns:p14="http://schemas.microsoft.com/office/powerpoint/2010/main" xmlns="" val="30561950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marL="0" indent="0" algn="just">
              <a:buNone/>
            </a:pPr>
            <a:r>
              <a:rPr lang="tr-TR" sz="3000" dirty="0" smtClean="0"/>
              <a:t>Yaşlanmak </a:t>
            </a:r>
            <a:r>
              <a:rPr lang="tr-TR" sz="3000" dirty="0"/>
              <a:t>bir dağa tırmanmak gibidir, çıktıkça yorgunluğumuz artar nefesimiz daralır  ama görüş açımız genişler. </a:t>
            </a:r>
            <a:endParaRPr lang="tr-TR" sz="3000" dirty="0" smtClean="0"/>
          </a:p>
          <a:p>
            <a:pPr marL="0" indent="0" algn="just">
              <a:buNone/>
            </a:pPr>
            <a:r>
              <a:rPr lang="tr-TR" sz="3000" dirty="0"/>
              <a:t>	</a:t>
            </a:r>
            <a:r>
              <a:rPr lang="tr-TR" sz="3000" dirty="0" smtClean="0"/>
              <a:t>					</a:t>
            </a:r>
            <a:r>
              <a:rPr lang="tr-TR" sz="3000" b="1" i="1" dirty="0" smtClean="0"/>
              <a:t>İ.</a:t>
            </a:r>
            <a:r>
              <a:rPr lang="tr-TR" sz="3000" b="1" i="1" dirty="0" err="1" smtClean="0"/>
              <a:t>Berkman</a:t>
            </a:r>
            <a:r>
              <a:rPr lang="tr-TR" sz="3000" dirty="0" smtClean="0"/>
              <a:t> </a:t>
            </a:r>
            <a:endParaRPr lang="tr-TR" sz="3000" dirty="0"/>
          </a:p>
          <a:p>
            <a:pPr marL="0" lvl="0" indent="0" algn="just">
              <a:buNone/>
            </a:pPr>
            <a:endParaRPr lang="tr-TR" sz="3000" dirty="0" smtClean="0"/>
          </a:p>
          <a:p>
            <a:pPr marL="0" lvl="0" indent="0" algn="just">
              <a:buNone/>
            </a:pPr>
            <a:r>
              <a:rPr lang="tr-TR" sz="3000" dirty="0" smtClean="0"/>
              <a:t>Gençliğin </a:t>
            </a:r>
            <a:r>
              <a:rPr lang="tr-TR" sz="3000" dirty="0"/>
              <a:t>güzel bir yönü  ihtiyarlığın güzel bir ruhu vardır.</a:t>
            </a:r>
          </a:p>
          <a:p>
            <a:pPr marL="3657600" lvl="8" indent="0" algn="just">
              <a:buNone/>
            </a:pPr>
            <a:r>
              <a:rPr lang="tr-TR" sz="3000" dirty="0" smtClean="0"/>
              <a:t>		</a:t>
            </a:r>
            <a:r>
              <a:rPr lang="tr-TR" sz="3000" b="1" i="1" dirty="0"/>
              <a:t>İsveç atasözü</a:t>
            </a:r>
            <a:endParaRPr lang="tr-TR" sz="3000" i="1" dirty="0"/>
          </a:p>
          <a:p>
            <a:pPr marL="3657600" lvl="8" indent="0" algn="just">
              <a:buNone/>
            </a:pPr>
            <a:endParaRPr lang="tr-TR" sz="3000" dirty="0" smtClean="0"/>
          </a:p>
          <a:p>
            <a:pPr marL="0" indent="0" algn="just">
              <a:buNone/>
            </a:pPr>
            <a:r>
              <a:rPr lang="tr-TR" sz="3000" dirty="0" smtClean="0"/>
              <a:t>Bizim </a:t>
            </a:r>
            <a:r>
              <a:rPr lang="tr-TR" sz="3000" dirty="0"/>
              <a:t>toplumda da  birçok yaşlımıza nur yüzlü deriz. </a:t>
            </a:r>
          </a:p>
          <a:p>
            <a:endParaRPr lang="tr-TR" dirty="0"/>
          </a:p>
        </p:txBody>
      </p:sp>
    </p:spTree>
    <p:extLst>
      <p:ext uri="{BB962C8B-B14F-4D97-AF65-F5344CB8AC3E}">
        <p14:creationId xmlns:p14="http://schemas.microsoft.com/office/powerpoint/2010/main" xmlns="" val="10615615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marL="0" lvl="0" indent="0" algn="just">
              <a:buNone/>
            </a:pPr>
            <a:r>
              <a:rPr lang="tr-TR" sz="3000" dirty="0" smtClean="0"/>
              <a:t>İnsan </a:t>
            </a:r>
            <a:r>
              <a:rPr lang="tr-TR" sz="3000" dirty="0"/>
              <a:t>ihtiyar olmaya karar verdiği gün ihtiyarlar</a:t>
            </a:r>
            <a:r>
              <a:rPr lang="tr-TR" sz="3000" dirty="0" smtClean="0"/>
              <a:t>.</a:t>
            </a:r>
          </a:p>
          <a:p>
            <a:pPr marL="0" indent="0" algn="just">
              <a:buNone/>
            </a:pPr>
            <a:r>
              <a:rPr lang="tr-TR" sz="3000" b="1" dirty="0"/>
              <a:t>	</a:t>
            </a:r>
            <a:r>
              <a:rPr lang="tr-TR" sz="3000" b="1" dirty="0" smtClean="0"/>
              <a:t>					</a:t>
            </a:r>
            <a:r>
              <a:rPr lang="tr-TR" sz="3000" b="1" i="1" dirty="0" smtClean="0"/>
              <a:t>Jean </a:t>
            </a:r>
            <a:r>
              <a:rPr lang="tr-TR" sz="3000" b="1" i="1" dirty="0"/>
              <a:t>Anouilh </a:t>
            </a:r>
          </a:p>
          <a:p>
            <a:pPr marL="0" indent="0" algn="just">
              <a:buNone/>
            </a:pPr>
            <a:endParaRPr lang="tr-TR" sz="3000" dirty="0" smtClean="0"/>
          </a:p>
          <a:p>
            <a:pPr marL="0" indent="0" algn="just">
              <a:buNone/>
            </a:pPr>
            <a:r>
              <a:rPr lang="tr-TR" sz="3000" dirty="0" smtClean="0"/>
              <a:t>Herkes </a:t>
            </a:r>
            <a:r>
              <a:rPr lang="tr-TR" sz="3000" dirty="0"/>
              <a:t>uzun yaşamak ister ; ama kimse yaşlanmak istemez. Hiçbir akıllı adam , daha genç olmayı istememiştir</a:t>
            </a:r>
            <a:r>
              <a:rPr lang="tr-TR" sz="3000" dirty="0" smtClean="0"/>
              <a:t>.</a:t>
            </a:r>
          </a:p>
          <a:p>
            <a:pPr marL="0" indent="0" algn="just">
              <a:buNone/>
            </a:pPr>
            <a:r>
              <a:rPr lang="tr-TR" sz="3000" dirty="0"/>
              <a:t>	</a:t>
            </a:r>
            <a:r>
              <a:rPr lang="tr-TR" sz="3000" dirty="0" smtClean="0"/>
              <a:t>	</a:t>
            </a:r>
            <a:r>
              <a:rPr lang="tr-TR" sz="3000" dirty="0" smtClean="0"/>
              <a:t>				</a:t>
            </a:r>
            <a:r>
              <a:rPr lang="tr-TR" sz="3000" b="1" i="1" dirty="0"/>
              <a:t>Jonathan Swift</a:t>
            </a:r>
            <a:endParaRPr lang="tr-TR" sz="3000" i="1" dirty="0"/>
          </a:p>
          <a:p>
            <a:pPr marL="0" indent="0" algn="just">
              <a:buNone/>
            </a:pPr>
            <a:endParaRPr lang="tr-TR" sz="2600" dirty="0"/>
          </a:p>
          <a:p>
            <a:endParaRPr lang="tr-TR" dirty="0"/>
          </a:p>
        </p:txBody>
      </p:sp>
    </p:spTree>
    <p:extLst>
      <p:ext uri="{BB962C8B-B14F-4D97-AF65-F5344CB8AC3E}">
        <p14:creationId xmlns:p14="http://schemas.microsoft.com/office/powerpoint/2010/main" xmlns="" val="35794824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25000" lnSpcReduction="20000"/>
          </a:bodyPr>
          <a:lstStyle/>
          <a:p>
            <a:pPr marL="0" lvl="0" indent="0" algn="just">
              <a:buNone/>
            </a:pPr>
            <a:r>
              <a:rPr lang="tr-TR" sz="12000" dirty="0" smtClean="0"/>
              <a:t>Yaşlılığı </a:t>
            </a:r>
            <a:r>
              <a:rPr lang="tr-TR" sz="12000" dirty="0"/>
              <a:t>benimse ve sev. Nasıl kullanılacağını bilirsen zevkli bir bolluktur. Git gide azalan yıllar insan hayatındaki en tatlı yıllardır ve iddia ediyorum </a:t>
            </a:r>
            <a:r>
              <a:rPr lang="tr-TR" sz="12000" dirty="0" smtClean="0"/>
              <a:t>ki, </a:t>
            </a:r>
            <a:r>
              <a:rPr lang="tr-TR" sz="12000" dirty="0"/>
              <a:t>insanlar yaşamının en son sınırına ulaştığında bile hala zevk alır</a:t>
            </a:r>
            <a:r>
              <a:rPr lang="tr-TR" sz="12000" dirty="0" smtClean="0"/>
              <a:t>.</a:t>
            </a:r>
          </a:p>
          <a:p>
            <a:pPr marL="0" indent="0" algn="just">
              <a:buNone/>
            </a:pPr>
            <a:r>
              <a:rPr lang="tr-TR" sz="12000" dirty="0"/>
              <a:t>	</a:t>
            </a:r>
            <a:r>
              <a:rPr lang="tr-TR" sz="12000" dirty="0" smtClean="0"/>
              <a:t>						</a:t>
            </a:r>
            <a:r>
              <a:rPr lang="tr-TR" sz="12000" b="1" i="1" dirty="0"/>
              <a:t>Seneca</a:t>
            </a:r>
            <a:endParaRPr lang="tr-TR" sz="12000" i="1" dirty="0"/>
          </a:p>
          <a:p>
            <a:pPr marL="0" lvl="0" indent="0" algn="just">
              <a:buNone/>
            </a:pPr>
            <a:endParaRPr lang="tr-TR" sz="12000" dirty="0" smtClean="0"/>
          </a:p>
          <a:p>
            <a:pPr marL="0" lvl="0" indent="0" algn="just">
              <a:buNone/>
            </a:pPr>
            <a:r>
              <a:rPr lang="tr-TR" sz="12000" dirty="0" smtClean="0"/>
              <a:t>Gençleri  </a:t>
            </a:r>
            <a:r>
              <a:rPr lang="tr-TR" sz="12000" dirty="0"/>
              <a:t>övün; fakat yaşlılara </a:t>
            </a:r>
            <a:r>
              <a:rPr lang="tr-TR" sz="12000" dirty="0" smtClean="0"/>
              <a:t>güvenin.</a:t>
            </a:r>
          </a:p>
          <a:p>
            <a:pPr marL="0" indent="0" algn="just">
              <a:buNone/>
            </a:pPr>
            <a:r>
              <a:rPr lang="tr-TR" sz="12000" dirty="0"/>
              <a:t>	</a:t>
            </a:r>
            <a:r>
              <a:rPr lang="tr-TR" sz="12000" dirty="0" smtClean="0"/>
              <a:t>					</a:t>
            </a:r>
            <a:r>
              <a:rPr lang="tr-TR" sz="12000" dirty="0" smtClean="0"/>
              <a:t>	</a:t>
            </a:r>
            <a:r>
              <a:rPr lang="tr-TR" sz="12000" b="1" i="1" dirty="0" err="1" smtClean="0"/>
              <a:t>Kızıldereli</a:t>
            </a:r>
            <a:r>
              <a:rPr lang="tr-TR" sz="12000" b="1" i="1" dirty="0" smtClean="0"/>
              <a:t> </a:t>
            </a:r>
            <a:r>
              <a:rPr lang="tr-TR" sz="12000" b="1" i="1" dirty="0"/>
              <a:t>Atasözü</a:t>
            </a:r>
            <a:endParaRPr lang="tr-TR" sz="12000" i="1" dirty="0"/>
          </a:p>
          <a:p>
            <a:pPr marL="0" lvl="0" indent="0" algn="just">
              <a:buNone/>
            </a:pPr>
            <a:endParaRPr lang="tr-TR" sz="10400" dirty="0"/>
          </a:p>
          <a:p>
            <a:r>
              <a:rPr lang="tr-TR" dirty="0"/>
              <a:t> </a:t>
            </a:r>
          </a:p>
          <a:p>
            <a:endParaRPr lang="tr-TR" dirty="0"/>
          </a:p>
        </p:txBody>
      </p:sp>
    </p:spTree>
    <p:extLst>
      <p:ext uri="{BB962C8B-B14F-4D97-AF65-F5344CB8AC3E}">
        <p14:creationId xmlns:p14="http://schemas.microsoft.com/office/powerpoint/2010/main" xmlns="" val="29094727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marL="0" lvl="0" indent="0" algn="just">
              <a:buNone/>
            </a:pPr>
            <a:r>
              <a:rPr lang="tr-TR" sz="3000" dirty="0" smtClean="0"/>
              <a:t>Gençken </a:t>
            </a:r>
            <a:r>
              <a:rPr lang="tr-TR" sz="3000" dirty="0"/>
              <a:t>bilgi ağacını dikelim ki yaşlandığımızda gölgesinde barınacak bir yerimiz </a:t>
            </a:r>
            <a:r>
              <a:rPr lang="tr-TR" sz="3000" dirty="0" smtClean="0"/>
              <a:t>olsun.</a:t>
            </a:r>
          </a:p>
          <a:p>
            <a:pPr marL="0" lvl="0" indent="0" algn="just">
              <a:buNone/>
            </a:pPr>
            <a:r>
              <a:rPr lang="tr-TR" sz="3000" dirty="0"/>
              <a:t>	</a:t>
            </a:r>
            <a:r>
              <a:rPr lang="tr-TR" sz="3000" dirty="0" smtClean="0"/>
              <a:t>					</a:t>
            </a:r>
            <a:r>
              <a:rPr lang="tr-TR" sz="3000" b="1" i="1" dirty="0" smtClean="0"/>
              <a:t>Lord </a:t>
            </a:r>
            <a:r>
              <a:rPr lang="tr-TR" sz="3000" b="1" i="1" dirty="0"/>
              <a:t>Chesterfield</a:t>
            </a:r>
            <a:r>
              <a:rPr lang="tr-TR" sz="3000" i="1" dirty="0"/>
              <a:t> </a:t>
            </a:r>
          </a:p>
          <a:p>
            <a:pPr marL="0" lvl="0" indent="0" algn="just">
              <a:buNone/>
            </a:pPr>
            <a:endParaRPr lang="tr-TR" sz="3000" dirty="0" smtClean="0"/>
          </a:p>
          <a:p>
            <a:pPr marL="0" lvl="0" indent="0" algn="just">
              <a:buNone/>
            </a:pPr>
            <a:r>
              <a:rPr lang="tr-TR" sz="3000" dirty="0" smtClean="0"/>
              <a:t>Güzel </a:t>
            </a:r>
            <a:r>
              <a:rPr lang="tr-TR" sz="3000" dirty="0"/>
              <a:t>gençler doğanın rastlantı sonucu yaratılmasıdır, güzel yaşlılar yaşlanmasını bilen sanat eserleridir</a:t>
            </a:r>
            <a:r>
              <a:rPr lang="tr-TR" sz="3000" dirty="0" smtClean="0"/>
              <a:t>.</a:t>
            </a:r>
          </a:p>
          <a:p>
            <a:pPr marL="0" indent="0" algn="just">
              <a:buNone/>
            </a:pPr>
            <a:r>
              <a:rPr lang="tr-TR" sz="3000" dirty="0"/>
              <a:t>	</a:t>
            </a:r>
            <a:r>
              <a:rPr lang="tr-TR" sz="3000" dirty="0" smtClean="0"/>
              <a:t>					</a:t>
            </a:r>
            <a:r>
              <a:rPr lang="tr-TR" sz="3000" b="1" i="1" dirty="0" err="1" smtClean="0"/>
              <a:t>Walter</a:t>
            </a:r>
            <a:r>
              <a:rPr lang="tr-TR" sz="3000" b="1" i="1" dirty="0" smtClean="0"/>
              <a:t> </a:t>
            </a:r>
            <a:r>
              <a:rPr lang="tr-TR" sz="3000" b="1" i="1" dirty="0"/>
              <a:t>Wincher</a:t>
            </a:r>
            <a:r>
              <a:rPr lang="tr-TR" sz="3000" i="1" dirty="0"/>
              <a:t>  </a:t>
            </a:r>
          </a:p>
          <a:p>
            <a:pPr marL="0" lvl="0" indent="0" algn="just">
              <a:buNone/>
            </a:pPr>
            <a:endParaRPr lang="tr-TR" sz="2600" dirty="0"/>
          </a:p>
          <a:p>
            <a:endParaRPr lang="tr-TR" dirty="0"/>
          </a:p>
        </p:txBody>
      </p:sp>
    </p:spTree>
    <p:extLst>
      <p:ext uri="{BB962C8B-B14F-4D97-AF65-F5344CB8AC3E}">
        <p14:creationId xmlns:p14="http://schemas.microsoft.com/office/powerpoint/2010/main" xmlns="" val="17384303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marL="0" indent="0" algn="just">
              <a:buNone/>
            </a:pPr>
            <a:r>
              <a:rPr lang="tr-TR" sz="3000" dirty="0" smtClean="0"/>
              <a:t>Gençlerin </a:t>
            </a:r>
            <a:r>
              <a:rPr lang="tr-TR" sz="3000" dirty="0"/>
              <a:t>aynada gördüklerinden daha fazlasını , ihtiyarlar bir tuğla parçasında görürler</a:t>
            </a:r>
            <a:r>
              <a:rPr lang="tr-TR" sz="3000" dirty="0" smtClean="0"/>
              <a:t>.</a:t>
            </a:r>
          </a:p>
          <a:p>
            <a:pPr marL="0" indent="0" algn="just">
              <a:buNone/>
            </a:pPr>
            <a:r>
              <a:rPr lang="tr-TR" sz="3000" dirty="0"/>
              <a:t>	</a:t>
            </a:r>
            <a:r>
              <a:rPr lang="tr-TR" sz="3000" dirty="0" smtClean="0"/>
              <a:t>						</a:t>
            </a:r>
            <a:r>
              <a:rPr lang="tr-TR" sz="3000" b="1" i="1" dirty="0" smtClean="0"/>
              <a:t>Mevlana</a:t>
            </a:r>
            <a:endParaRPr lang="tr-TR" sz="3000" i="1" dirty="0"/>
          </a:p>
          <a:p>
            <a:pPr marL="0" indent="0" algn="just">
              <a:buNone/>
            </a:pPr>
            <a:endParaRPr lang="tr-TR" sz="3000" dirty="0" smtClean="0"/>
          </a:p>
          <a:p>
            <a:pPr marL="0" indent="0" algn="just">
              <a:buNone/>
            </a:pPr>
            <a:r>
              <a:rPr lang="tr-TR" sz="3000" dirty="0" smtClean="0"/>
              <a:t>İnsanlar </a:t>
            </a:r>
            <a:r>
              <a:rPr lang="tr-TR" sz="3000" dirty="0"/>
              <a:t>yaşadıkça  yaşlandıklarını sanırlar. Halbuki yaşamadıkça yaşlanırlar. </a:t>
            </a:r>
          </a:p>
          <a:p>
            <a:pPr marL="0" indent="0" algn="just">
              <a:buNone/>
            </a:pPr>
            <a:r>
              <a:rPr lang="tr-TR" sz="3000" dirty="0" smtClean="0"/>
              <a:t>							</a:t>
            </a:r>
            <a:r>
              <a:rPr lang="tr-TR" sz="3000" b="1" i="1" dirty="0" smtClean="0"/>
              <a:t>İskoçya </a:t>
            </a:r>
            <a:r>
              <a:rPr lang="tr-TR" sz="3000" b="1" i="1" dirty="0"/>
              <a:t>Atasözü</a:t>
            </a:r>
            <a:endParaRPr lang="tr-TR" sz="3000" i="1" dirty="0"/>
          </a:p>
          <a:p>
            <a:pPr marL="0" indent="0" algn="just">
              <a:buNone/>
            </a:pPr>
            <a:endParaRPr lang="tr-TR" sz="2600" dirty="0"/>
          </a:p>
        </p:txBody>
      </p:sp>
    </p:spTree>
    <p:extLst>
      <p:ext uri="{BB962C8B-B14F-4D97-AF65-F5344CB8AC3E}">
        <p14:creationId xmlns:p14="http://schemas.microsoft.com/office/powerpoint/2010/main" xmlns="" val="875348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marL="0" indent="0" algn="just">
              <a:buNone/>
            </a:pPr>
            <a:endParaRPr lang="tr-TR" sz="3000" dirty="0" smtClean="0"/>
          </a:p>
          <a:p>
            <a:pPr marL="0" indent="0" algn="just">
              <a:buNone/>
            </a:pPr>
            <a:r>
              <a:rPr lang="tr-TR" sz="3000" dirty="0" smtClean="0"/>
              <a:t>Yaşım </a:t>
            </a:r>
            <a:r>
              <a:rPr lang="tr-TR" sz="3000" dirty="0"/>
              <a:t>ilerledikçe yaşam benim gözümde daha da güzelleşiyor. Dünyanın güzellikleri insanlara da  yansır. Güzelliğe budalaca sırt çevirenler sonunda onsuz kalırlar, yaşamları yoksullaşır. Ama güzelliğe akıllıca yatırım yaparsanız onu tüm yaşamınız boyunca yanınızda yörenizde bulursunuz. </a:t>
            </a:r>
          </a:p>
          <a:p>
            <a:pPr marL="0" indent="0">
              <a:buNone/>
            </a:pPr>
            <a:r>
              <a:rPr lang="tr-TR" sz="3000" dirty="0" smtClean="0"/>
              <a:t>						</a:t>
            </a:r>
            <a:r>
              <a:rPr lang="tr-TR" sz="3000" b="1" i="1" dirty="0" smtClean="0"/>
              <a:t>Walter </a:t>
            </a:r>
            <a:r>
              <a:rPr lang="tr-TR" sz="3000" b="1" i="1" dirty="0"/>
              <a:t>Wincher</a:t>
            </a:r>
            <a:r>
              <a:rPr lang="tr-TR" sz="3000" i="1" dirty="0"/>
              <a:t> </a:t>
            </a:r>
          </a:p>
          <a:p>
            <a:pPr marL="0" indent="0">
              <a:buNone/>
            </a:pPr>
            <a:endParaRPr lang="tr-TR" dirty="0"/>
          </a:p>
        </p:txBody>
      </p:sp>
    </p:spTree>
    <p:extLst>
      <p:ext uri="{BB962C8B-B14F-4D97-AF65-F5344CB8AC3E}">
        <p14:creationId xmlns:p14="http://schemas.microsoft.com/office/powerpoint/2010/main" xmlns="" val="15158205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scene3d>
              <a:camera prst="orthographicFront"/>
              <a:lightRig rig="threePt" dir="t"/>
            </a:scene3d>
            <a:sp3d extrusionH="57150">
              <a:bevelT w="38100" h="38100" prst="slope"/>
            </a:sp3d>
          </a:bodyPr>
          <a:lstStyle/>
          <a:p>
            <a:pPr marL="0" indent="0" algn="ctr">
              <a:buNone/>
            </a:pPr>
            <a:endParaRPr lang="tr-TR" sz="2600" i="1" dirty="0">
              <a:effectLst>
                <a:outerShdw blurRad="50800" dist="38100" dir="13500000" algn="br" rotWithShape="0">
                  <a:prstClr val="black">
                    <a:alpha val="40000"/>
                  </a:prstClr>
                </a:outerShdw>
              </a:effectLst>
            </a:endParaRPr>
          </a:p>
          <a:p>
            <a:pPr marL="0" indent="0" algn="ctr">
              <a:buNone/>
            </a:pPr>
            <a:endParaRPr lang="tr-TR" sz="2600" i="1" dirty="0" smtClean="0">
              <a:effectLst>
                <a:outerShdw blurRad="50800" dist="38100" dir="13500000" algn="br" rotWithShape="0">
                  <a:prstClr val="black">
                    <a:alpha val="40000"/>
                  </a:prstClr>
                </a:outerShdw>
              </a:effectLst>
            </a:endParaRPr>
          </a:p>
          <a:p>
            <a:pPr marL="0" indent="0" algn="ctr">
              <a:buNone/>
            </a:pPr>
            <a:endParaRPr lang="tr-TR" sz="2600" i="1" dirty="0">
              <a:effectLst>
                <a:outerShdw blurRad="50800" dist="38100" dir="13500000" algn="br" rotWithShape="0">
                  <a:prstClr val="black">
                    <a:alpha val="40000"/>
                  </a:prstClr>
                </a:outerShdw>
              </a:effectLst>
            </a:endParaRPr>
          </a:p>
          <a:p>
            <a:pPr marL="0" indent="0" algn="ctr">
              <a:buNone/>
            </a:pPr>
            <a:r>
              <a:rPr lang="tr-TR" sz="3500" i="1" dirty="0" smtClean="0">
                <a:effectLst>
                  <a:outerShdw blurRad="50800" dist="38100" dir="13500000" algn="br" rotWithShape="0">
                    <a:prstClr val="black">
                      <a:alpha val="40000"/>
                    </a:prstClr>
                  </a:outerShdw>
                </a:effectLst>
              </a:rPr>
              <a:t>Dinlediğiniz için teşekkür ederim.</a:t>
            </a:r>
            <a:endParaRPr lang="tr-TR" sz="3500" i="1" dirty="0">
              <a:effectLst>
                <a:outerShdw blurRad="50800" dist="38100" dir="13500000" algn="br" rotWithShape="0">
                  <a:prstClr val="black">
                    <a:alpha val="40000"/>
                  </a:prstClr>
                </a:outerShdw>
              </a:effectLst>
            </a:endParaRPr>
          </a:p>
        </p:txBody>
      </p:sp>
    </p:spTree>
    <p:extLst>
      <p:ext uri="{BB962C8B-B14F-4D97-AF65-F5344CB8AC3E}">
        <p14:creationId xmlns:p14="http://schemas.microsoft.com/office/powerpoint/2010/main" xmlns="" val="3280860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algn="just"/>
            <a:r>
              <a:rPr lang="tr-TR" sz="2800" dirty="0"/>
              <a:t>Yaşlanmanın biyolojisinde bireyin yaşlanması  hücrelerin yaşlanmasıdır. </a:t>
            </a:r>
            <a:endParaRPr lang="tr-TR" sz="2800" dirty="0" smtClean="0"/>
          </a:p>
          <a:p>
            <a:pPr algn="just"/>
            <a:endParaRPr lang="tr-TR" sz="2800" dirty="0" smtClean="0"/>
          </a:p>
          <a:p>
            <a:pPr algn="just"/>
            <a:r>
              <a:rPr lang="tr-TR" sz="2800" dirty="0" smtClean="0"/>
              <a:t>Her </a:t>
            </a:r>
            <a:r>
              <a:rPr lang="tr-TR" sz="2800" dirty="0" smtClean="0"/>
              <a:t>hücre  </a:t>
            </a:r>
            <a:r>
              <a:rPr lang="tr-TR" sz="2800" dirty="0"/>
              <a:t>grubunun genetiği farklı olduğu için tüm hücreler aynı derecede </a:t>
            </a:r>
            <a:r>
              <a:rPr lang="tr-TR" sz="2800" dirty="0" smtClean="0"/>
              <a:t>yaşlanmaz.</a:t>
            </a:r>
          </a:p>
          <a:p>
            <a:pPr algn="just"/>
            <a:endParaRPr lang="tr-TR" sz="2800" dirty="0" smtClean="0"/>
          </a:p>
          <a:p>
            <a:pPr algn="just"/>
            <a:r>
              <a:rPr lang="tr-TR" sz="2800" dirty="0" smtClean="0"/>
              <a:t>Ancak </a:t>
            </a:r>
            <a:r>
              <a:rPr lang="tr-TR" sz="2800" dirty="0"/>
              <a:t>bazı yaşam olaylarına, örneğin kayıplar, emeklilik gibi, kişi kendini hazırlayamamışsa bu yaşanan </a:t>
            </a:r>
            <a:r>
              <a:rPr lang="tr-TR" sz="2800" dirty="0" smtClean="0"/>
              <a:t>olaylar </a:t>
            </a:r>
            <a:r>
              <a:rPr lang="tr-TR" sz="2800" dirty="0"/>
              <a:t>onda yaşlanmayı hızlandırabilir. </a:t>
            </a:r>
          </a:p>
        </p:txBody>
      </p:sp>
    </p:spTree>
    <p:extLst>
      <p:ext uri="{BB962C8B-B14F-4D97-AF65-F5344CB8AC3E}">
        <p14:creationId xmlns:p14="http://schemas.microsoft.com/office/powerpoint/2010/main" xmlns="" val="3205299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marL="0" indent="0" algn="just">
              <a:buNone/>
            </a:pPr>
            <a:r>
              <a:rPr lang="tr-TR" sz="2800" dirty="0"/>
              <a:t>Ortalama </a:t>
            </a:r>
            <a:r>
              <a:rPr lang="tr-TR" sz="2800" dirty="0" smtClean="0"/>
              <a:t>Yaşam;</a:t>
            </a:r>
            <a:endParaRPr lang="tr-TR" sz="2800" dirty="0"/>
          </a:p>
          <a:p>
            <a:pPr algn="just"/>
            <a:endParaRPr lang="tr-TR" sz="2800" dirty="0" smtClean="0"/>
          </a:p>
          <a:p>
            <a:pPr algn="just"/>
            <a:r>
              <a:rPr lang="tr-TR" sz="2800" dirty="0" smtClean="0"/>
              <a:t>1900 </a:t>
            </a:r>
            <a:r>
              <a:rPr lang="tr-TR" sz="2800" dirty="0"/>
              <a:t>den 1991’e  48 yıldan 75,5 yıla </a:t>
            </a:r>
            <a:endParaRPr lang="tr-TR" sz="2800" dirty="0" smtClean="0"/>
          </a:p>
          <a:p>
            <a:pPr algn="just"/>
            <a:endParaRPr lang="tr-TR" sz="2800" dirty="0" smtClean="0"/>
          </a:p>
          <a:p>
            <a:pPr algn="just"/>
            <a:r>
              <a:rPr lang="tr-TR" sz="2800" dirty="0" smtClean="0"/>
              <a:t>Şimdi </a:t>
            </a:r>
            <a:r>
              <a:rPr lang="tr-TR" sz="2800" dirty="0" smtClean="0"/>
              <a:t>de </a:t>
            </a:r>
            <a:r>
              <a:rPr lang="tr-TR" sz="2800" dirty="0"/>
              <a:t>85’li yıllara varmıştır.</a:t>
            </a:r>
          </a:p>
          <a:p>
            <a:pPr marL="0" indent="0" algn="just">
              <a:buNone/>
            </a:pPr>
            <a:endParaRPr lang="tr-TR" sz="2800" dirty="0" smtClean="0"/>
          </a:p>
          <a:p>
            <a:pPr marL="0" indent="0" algn="just">
              <a:buNone/>
            </a:pPr>
            <a:r>
              <a:rPr lang="tr-TR" sz="2800" dirty="0" smtClean="0"/>
              <a:t>Buna </a:t>
            </a:r>
            <a:r>
              <a:rPr lang="tr-TR" sz="2800" dirty="0"/>
              <a:t>pararel olarak  hastalanma ve ölümlerde değişmiştir.</a:t>
            </a:r>
          </a:p>
        </p:txBody>
      </p:sp>
    </p:spTree>
    <p:extLst>
      <p:ext uri="{BB962C8B-B14F-4D97-AF65-F5344CB8AC3E}">
        <p14:creationId xmlns:p14="http://schemas.microsoft.com/office/powerpoint/2010/main" xmlns="" val="7181398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algn="just"/>
            <a:endParaRPr lang="tr-TR" sz="2600" i="1" dirty="0" smtClean="0"/>
          </a:p>
          <a:p>
            <a:pPr marL="0" indent="0" algn="just">
              <a:buNone/>
            </a:pPr>
            <a:endParaRPr lang="tr-TR" sz="2600" i="1" dirty="0"/>
          </a:p>
          <a:p>
            <a:pPr marL="0" indent="0" algn="just">
              <a:buNone/>
            </a:pPr>
            <a:r>
              <a:rPr lang="tr-TR" sz="3000" i="1" dirty="0" smtClean="0"/>
              <a:t>İnsan </a:t>
            </a:r>
            <a:r>
              <a:rPr lang="tr-TR" sz="3000" i="1" dirty="0"/>
              <a:t>yaşamının sosyal hayat gerçeği içinde yaşayıp geçirmek zorunda olduğu değişik evreler vardır. Bu evreler belirli bir stres yaşanmadan </a:t>
            </a:r>
            <a:r>
              <a:rPr lang="tr-TR" sz="3000" i="1" dirty="0" smtClean="0"/>
              <a:t>atlatılmaz.</a:t>
            </a:r>
          </a:p>
        </p:txBody>
      </p:sp>
    </p:spTree>
    <p:extLst>
      <p:ext uri="{BB962C8B-B14F-4D97-AF65-F5344CB8AC3E}">
        <p14:creationId xmlns:p14="http://schemas.microsoft.com/office/powerpoint/2010/main" xmlns="" val="2516463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lgn="just"/>
            <a:r>
              <a:rPr lang="tr-TR" sz="3000" dirty="0"/>
              <a:t>Eric Erikson’un gelişimsel görevlerle ilgili yaşam döngülerine göre yaşlılık  </a:t>
            </a:r>
            <a:r>
              <a:rPr lang="tr-TR" sz="3000" b="1" dirty="0"/>
              <a:t>d</a:t>
            </a:r>
            <a:r>
              <a:rPr lang="tr-TR" sz="3000" b="1" dirty="0" smtClean="0"/>
              <a:t>ispair </a:t>
            </a:r>
            <a:r>
              <a:rPr lang="tr-TR" sz="3000" b="1" dirty="0"/>
              <a:t>(dağılma)</a:t>
            </a:r>
            <a:r>
              <a:rPr lang="tr-TR" sz="3000" dirty="0"/>
              <a:t> ve </a:t>
            </a:r>
            <a:r>
              <a:rPr lang="tr-TR" sz="3000" b="1" dirty="0"/>
              <a:t>izolasyona karşı bütünlüğü (integrity)  </a:t>
            </a:r>
            <a:r>
              <a:rPr lang="tr-TR" sz="3000" dirty="0"/>
              <a:t>korumadır</a:t>
            </a:r>
            <a:r>
              <a:rPr lang="tr-TR" sz="3000" dirty="0" smtClean="0"/>
              <a:t>.</a:t>
            </a:r>
          </a:p>
          <a:p>
            <a:pPr algn="just"/>
            <a:endParaRPr lang="tr-TR" sz="3000" dirty="0"/>
          </a:p>
          <a:p>
            <a:pPr algn="just"/>
            <a:r>
              <a:rPr lang="tr-TR" sz="3000" dirty="0" smtClean="0"/>
              <a:t>Erikson’un </a:t>
            </a:r>
            <a:r>
              <a:rPr lang="tr-TR" sz="3000" dirty="0"/>
              <a:t>şekiz aşamalı gelişim  sürecinin ilk yedisinde başarıya ulaşanlar  son dönemde  dağılmaya karşı bütünlüklerini korumaya yakındırlar.</a:t>
            </a:r>
          </a:p>
          <a:p>
            <a:pPr marL="0" indent="0">
              <a:buNone/>
            </a:pPr>
            <a:endParaRPr lang="tr-TR" dirty="0"/>
          </a:p>
          <a:p>
            <a:endParaRPr lang="tr-TR" dirty="0"/>
          </a:p>
        </p:txBody>
      </p:sp>
    </p:spTree>
    <p:extLst>
      <p:ext uri="{BB962C8B-B14F-4D97-AF65-F5344CB8AC3E}">
        <p14:creationId xmlns:p14="http://schemas.microsoft.com/office/powerpoint/2010/main" xmlns="" val="29051984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marL="0" indent="0" algn="just">
              <a:buNone/>
            </a:pPr>
            <a:endParaRPr lang="tr-TR" sz="2600" dirty="0" smtClean="0"/>
          </a:p>
          <a:p>
            <a:pPr algn="just"/>
            <a:endParaRPr lang="tr-TR" sz="2600" dirty="0" smtClean="0"/>
          </a:p>
          <a:p>
            <a:pPr algn="just"/>
            <a:endParaRPr lang="tr-TR" dirty="0" smtClean="0"/>
          </a:p>
          <a:p>
            <a:pPr algn="just"/>
            <a:r>
              <a:rPr lang="tr-TR" sz="3000" dirty="0" err="1" smtClean="0"/>
              <a:t>Heinz</a:t>
            </a:r>
            <a:r>
              <a:rPr lang="tr-TR" sz="3000" dirty="0" smtClean="0"/>
              <a:t> </a:t>
            </a:r>
            <a:r>
              <a:rPr lang="tr-TR" sz="3000" dirty="0"/>
              <a:t>Kohut’un self psikolojisi  kuramına göre yaşlı kişi yaşlanmaya bağlı yaşanan biyolojik, psikolojik ve sosyal kayıplarıyla ilgili narsisistik yaralanmalarıyla mücadele etmek zorundadır.</a:t>
            </a:r>
          </a:p>
        </p:txBody>
      </p:sp>
    </p:spTree>
    <p:extLst>
      <p:ext uri="{BB962C8B-B14F-4D97-AF65-F5344CB8AC3E}">
        <p14:creationId xmlns:p14="http://schemas.microsoft.com/office/powerpoint/2010/main" xmlns="" val="722676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algn="just"/>
            <a:r>
              <a:rPr lang="tr-TR" sz="3000" dirty="0"/>
              <a:t>Bu gelişimsel işlerin tümü birer yaşam krizidir. </a:t>
            </a:r>
            <a:endParaRPr lang="tr-TR" sz="3000" dirty="0" smtClean="0"/>
          </a:p>
          <a:p>
            <a:pPr algn="just"/>
            <a:endParaRPr lang="tr-TR" sz="3000" dirty="0" smtClean="0"/>
          </a:p>
          <a:p>
            <a:pPr algn="just"/>
            <a:r>
              <a:rPr lang="tr-TR" sz="3000" dirty="0" smtClean="0"/>
              <a:t>Bu </a:t>
            </a:r>
            <a:r>
              <a:rPr lang="tr-TR" sz="3000" dirty="0"/>
              <a:t>stresli yaşantılar bir değişim ve büyüme için olgunlaşmamız için yaşanması gereken streslerdir. </a:t>
            </a:r>
            <a:endParaRPr lang="tr-TR" sz="3000" dirty="0" smtClean="0"/>
          </a:p>
          <a:p>
            <a:pPr algn="just"/>
            <a:endParaRPr lang="tr-TR" sz="3000" dirty="0" smtClean="0"/>
          </a:p>
          <a:p>
            <a:pPr algn="just"/>
            <a:r>
              <a:rPr lang="tr-TR" sz="3000" dirty="0" smtClean="0"/>
              <a:t>Ancak </a:t>
            </a:r>
            <a:r>
              <a:rPr lang="tr-TR" sz="3000" dirty="0"/>
              <a:t>yaş aldıkça değişim genellikle kazanç değil kayıp doğrultusunda olur.</a:t>
            </a:r>
          </a:p>
        </p:txBody>
      </p:sp>
    </p:spTree>
    <p:extLst>
      <p:ext uri="{BB962C8B-B14F-4D97-AF65-F5344CB8AC3E}">
        <p14:creationId xmlns:p14="http://schemas.microsoft.com/office/powerpoint/2010/main" xmlns="" val="42755979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Autofit/>
          </a:bodyPr>
          <a:lstStyle/>
          <a:p>
            <a:pPr marL="0" indent="0" algn="just">
              <a:buNone/>
            </a:pPr>
            <a:r>
              <a:rPr lang="tr-TR" sz="2800" dirty="0"/>
              <a:t>Emeklilik yalnızca çalışma hayatından oradaki arkadaşlık ilişkilerinden ayrılmak ve işin kaybedilmesi  değildir</a:t>
            </a:r>
            <a:r>
              <a:rPr lang="tr-TR" sz="2800" dirty="0" smtClean="0"/>
              <a:t>.</a:t>
            </a:r>
          </a:p>
          <a:p>
            <a:pPr algn="just">
              <a:buFont typeface="Wingdings" panose="05000000000000000000" pitchFamily="2" charset="2"/>
              <a:buChar char="§"/>
            </a:pPr>
            <a:r>
              <a:rPr lang="tr-TR" sz="2800" dirty="0" smtClean="0"/>
              <a:t>Finansal azalma</a:t>
            </a:r>
          </a:p>
          <a:p>
            <a:pPr algn="just">
              <a:buFont typeface="Wingdings" panose="05000000000000000000" pitchFamily="2" charset="2"/>
              <a:buChar char="§"/>
            </a:pPr>
            <a:r>
              <a:rPr lang="tr-TR" sz="2800" dirty="0" smtClean="0"/>
              <a:t>Kaybedilen çalışma ortamı</a:t>
            </a:r>
          </a:p>
          <a:p>
            <a:pPr algn="just">
              <a:buFont typeface="Wingdings" panose="05000000000000000000" pitchFamily="2" charset="2"/>
              <a:buChar char="§"/>
            </a:pPr>
            <a:r>
              <a:rPr lang="tr-TR" sz="2800" dirty="0" smtClean="0"/>
              <a:t>Arkadaşlık ilişkileri</a:t>
            </a:r>
          </a:p>
          <a:p>
            <a:pPr algn="just">
              <a:buFont typeface="Wingdings" panose="05000000000000000000" pitchFamily="2" charset="2"/>
              <a:buChar char="§"/>
            </a:pPr>
            <a:r>
              <a:rPr lang="tr-TR" sz="2800" dirty="0" smtClean="0"/>
              <a:t>Fiziksel güçsüzlükler ve enerji kaybı</a:t>
            </a:r>
          </a:p>
          <a:p>
            <a:pPr algn="just">
              <a:buFont typeface="Wingdings" panose="05000000000000000000" pitchFamily="2" charset="2"/>
              <a:buChar char="§"/>
            </a:pPr>
            <a:r>
              <a:rPr lang="tr-TR" sz="2800" dirty="0" smtClean="0"/>
              <a:t>Zihinsel yetersizlikler</a:t>
            </a:r>
          </a:p>
          <a:p>
            <a:pPr algn="just">
              <a:buFont typeface="Wingdings" panose="05000000000000000000" pitchFamily="2" charset="2"/>
              <a:buChar char="§"/>
            </a:pPr>
            <a:r>
              <a:rPr lang="tr-TR" sz="2800" dirty="0" smtClean="0"/>
              <a:t>Sosyal izolasyon</a:t>
            </a:r>
          </a:p>
          <a:p>
            <a:pPr algn="just">
              <a:buFont typeface="Wingdings" panose="05000000000000000000" pitchFamily="2" charset="2"/>
              <a:buChar char="§"/>
            </a:pPr>
            <a:r>
              <a:rPr lang="tr-TR" sz="2800" dirty="0" smtClean="0"/>
              <a:t>Emeklilik yaşlanmayı anımsatır.</a:t>
            </a:r>
            <a:endParaRPr lang="tr-TR" sz="2800" dirty="0"/>
          </a:p>
        </p:txBody>
      </p:sp>
    </p:spTree>
    <p:extLst>
      <p:ext uri="{BB962C8B-B14F-4D97-AF65-F5344CB8AC3E}">
        <p14:creationId xmlns:p14="http://schemas.microsoft.com/office/powerpoint/2010/main" xmlns="" val="23824897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TotalTime>
  <Words>937</Words>
  <Application>Microsoft Office PowerPoint</Application>
  <PresentationFormat>Özel</PresentationFormat>
  <Paragraphs>145</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Akış</vt:lpstr>
      <vt:lpstr>YAŞLANMA, YAŞLILIK PSİKOLOJİSİ EMEKLİLİK VE YAS </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Bunu şu sözlerle ortaya koyan düşünürler ne güzel ifade etmişler: </vt:lpstr>
      <vt:lpstr>Slayt 23</vt:lpstr>
      <vt:lpstr>Slayt 24</vt:lpstr>
      <vt:lpstr>Slayt 25</vt:lpstr>
      <vt:lpstr>Slayt 26</vt:lpstr>
      <vt:lpstr>Slayt 27</vt:lpstr>
      <vt:lpstr>Slayt 28</vt:lpstr>
      <vt:lpstr>Slayt 29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YAŞLANMA, YAŞLILIK PSİKOLOJİSİ EMEKLİLİK VE YAS </dc:title>
  <dc:creator>TimePerception</dc:creator>
  <cp:lastModifiedBy>cevik</cp:lastModifiedBy>
  <cp:revision>32</cp:revision>
  <dcterms:created xsi:type="dcterms:W3CDTF">2017-03-06T17:33:38Z</dcterms:created>
  <dcterms:modified xsi:type="dcterms:W3CDTF">2017-03-07T08:48:38Z</dcterms:modified>
</cp:coreProperties>
</file>