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0"/>
  </p:notesMasterIdLst>
  <p:sldIdLst>
    <p:sldId id="1082" r:id="rId4"/>
    <p:sldId id="1194" r:id="rId5"/>
    <p:sldId id="1200" r:id="rId6"/>
    <p:sldId id="1201" r:id="rId7"/>
    <p:sldId id="1202" r:id="rId8"/>
    <p:sldId id="1203" r:id="rId9"/>
    <p:sldId id="1204" r:id="rId10"/>
    <p:sldId id="1205" r:id="rId11"/>
    <p:sldId id="1206" r:id="rId12"/>
    <p:sldId id="1207" r:id="rId13"/>
    <p:sldId id="1208" r:id="rId14"/>
    <p:sldId id="1209" r:id="rId15"/>
    <p:sldId id="1210" r:id="rId16"/>
    <p:sldId id="1211" r:id="rId17"/>
    <p:sldId id="1212" r:id="rId18"/>
    <p:sldId id="1213"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985980"/>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-3.Zarar</a:t>
            </a:r>
          </a:p>
          <a:p>
            <a:pPr marL="285750" indent="-285750" fontAlgn="base">
              <a:buFont typeface="Arial" panose="020B0604020202020204" pitchFamily="34" charset="0"/>
              <a:buChar char="•"/>
            </a:pPr>
            <a:r>
              <a:rPr lang="tr-TR" b="1" dirty="0"/>
              <a:t>Cismani zarar </a:t>
            </a:r>
            <a:r>
              <a:rPr lang="tr-TR" dirty="0"/>
              <a:t>deyimiyle bir kimsenin fiziki varlığının veya ruh sağlığının ihlal edilmesi ve bu ihlal yüzünden mağdurun malvarlığında meydana gelen azalma kastedilmektedir.</a:t>
            </a:r>
          </a:p>
          <a:p>
            <a:pPr marL="285750" indent="-285750" fontAlgn="base">
              <a:buFont typeface="Arial" panose="020B0604020202020204" pitchFamily="34" charset="0"/>
              <a:buChar char="•"/>
            </a:pPr>
            <a:r>
              <a:rPr lang="tr-TR" dirty="0"/>
              <a:t>Bu bağlamda zararın kapsamına vücut bütünlüğünü eski haline getirmeye yani iyileştirmeyi sağlamaya veya hastalık ya da sakatlığın artmasını önlemeye yönelik masraflar; TBK m. 54/</a:t>
            </a:r>
            <a:r>
              <a:rPr lang="tr-TR" dirty="0" err="1"/>
              <a:t>l’e</a:t>
            </a:r>
            <a:r>
              <a:rPr lang="tr-TR" dirty="0"/>
              <a:t> göre, vücut bütünlüğü ihlal edilen kimsenin bu yüzden tamamen veya kısmen çalışamama durumuna düşmüşse bundan doğan zararlar (kazanç mahrumiyeti) ve kişinin uğradığı haksız fiil yüzünden ekonomik geleceği sarsılmış ise bu nedenle ortaya çıkan müstakbel zararlar girer.</a:t>
            </a:r>
          </a:p>
          <a:p>
            <a:pPr marL="285750" indent="-285750">
              <a:buFont typeface="Arial" panose="020B0604020202020204" pitchFamily="34" charset="0"/>
              <a:buChar char="•"/>
            </a:pPr>
            <a:endParaRPr lang="tr-TR" dirty="0"/>
          </a:p>
          <a:p>
            <a:pPr fontAlgn="base"/>
            <a:endParaRPr lang="tr-TR" dirty="0"/>
          </a:p>
        </p:txBody>
      </p:sp>
    </p:spTree>
    <p:extLst>
      <p:ext uri="{BB962C8B-B14F-4D97-AF65-F5344CB8AC3E}">
        <p14:creationId xmlns:p14="http://schemas.microsoft.com/office/powerpoint/2010/main" val="1397939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5355312"/>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000" b="1" dirty="0">
                <a:solidFill>
                  <a:schemeClr val="accent5">
                    <a:lumMod val="75000"/>
                  </a:schemeClr>
                </a:solidFill>
              </a:rPr>
              <a:t>KUSUR SORUMLULUĞU VE SORUMLULUĞUN ŞARTLARI</a:t>
            </a:r>
          </a:p>
          <a:p>
            <a:pPr marL="457200" indent="-457200">
              <a:buAutoNum type="alphaLcPeriod"/>
            </a:pPr>
            <a:r>
              <a:rPr lang="tr-TR" sz="2000" b="1" dirty="0">
                <a:solidFill>
                  <a:schemeClr val="accent5">
                    <a:lumMod val="75000"/>
                  </a:schemeClr>
                </a:solidFill>
              </a:rPr>
              <a:t>Kusur Sorumluluğu</a:t>
            </a:r>
          </a:p>
          <a:p>
            <a:r>
              <a:rPr lang="tr-TR" sz="2000" b="1" dirty="0" err="1">
                <a:solidFill>
                  <a:schemeClr val="accent5">
                    <a:lumMod val="75000"/>
                  </a:schemeClr>
                </a:solidFill>
              </a:rPr>
              <a:t>aa</a:t>
            </a:r>
            <a:r>
              <a:rPr lang="tr-TR" sz="2000" b="1" dirty="0">
                <a:solidFill>
                  <a:schemeClr val="accent5">
                    <a:lumMod val="75000"/>
                  </a:schemeClr>
                </a:solidFill>
              </a:rPr>
              <a:t>. Şartları</a:t>
            </a:r>
          </a:p>
          <a:p>
            <a:r>
              <a:rPr lang="tr-TR" sz="2400" b="1" dirty="0">
                <a:solidFill>
                  <a:schemeClr val="accent5">
                    <a:lumMod val="75000"/>
                  </a:schemeClr>
                </a:solidFill>
              </a:rPr>
              <a:t>-3.Zarar</a:t>
            </a:r>
          </a:p>
          <a:p>
            <a:pPr fontAlgn="base"/>
            <a:r>
              <a:rPr lang="tr-TR" b="1" dirty="0"/>
              <a:t>Ölüm Halinde Zararın Kapsamı</a:t>
            </a:r>
            <a:endParaRPr lang="tr-TR" dirty="0"/>
          </a:p>
          <a:p>
            <a:pPr fontAlgn="base"/>
            <a:r>
              <a:rPr lang="tr-TR" b="1" dirty="0"/>
              <a:t>*</a:t>
            </a:r>
            <a:r>
              <a:rPr lang="tr-TR" dirty="0"/>
              <a:t>Ölüm derhal vuku bulmamışsa ölüme yol açan haksız fiilin vücut bütünlüğünün ihlali</a:t>
            </a:r>
            <a:br>
              <a:rPr lang="tr-TR" dirty="0"/>
            </a:br>
            <a:r>
              <a:rPr lang="tr-TR" dirty="0"/>
              <a:t>sebebiyle doğurduğu zararlar (tedavi masrafları gibi TBK m. 53/1) tazmin edilir.</a:t>
            </a:r>
          </a:p>
          <a:p>
            <a:pPr fontAlgn="base"/>
            <a:r>
              <a:rPr lang="tr-TR" b="1" dirty="0"/>
              <a:t>*</a:t>
            </a:r>
            <a:r>
              <a:rPr lang="tr-TR" dirty="0"/>
              <a:t>Ölen kişinin defin masraflarının da tazmin edilmesi gerekir.</a:t>
            </a:r>
          </a:p>
          <a:p>
            <a:pPr fontAlgn="base"/>
            <a:r>
              <a:rPr lang="tr-TR" b="1" dirty="0"/>
              <a:t>*</a:t>
            </a:r>
            <a:r>
              <a:rPr lang="tr-TR" dirty="0"/>
              <a:t>Ölen kimsenin yardımından yoksun kalanlar tazminat isteyebilmektedir. (m. 53/2) Bu</a:t>
            </a:r>
            <a:br>
              <a:rPr lang="tr-TR" dirty="0"/>
            </a:br>
            <a:r>
              <a:rPr lang="tr-TR" dirty="0"/>
              <a:t>tazminata destekten yoksun kalma tazminatı denmektedir. Buna göre bu tazminatı ölen kişinin fiilen sürekli ve düzenli bir şekilde baktığı kişiler isteyebilmektedir. Zira bu kişiler o şahsın haksız fiil sonucu ölümü üzerine bu desteklerini kaybettikleri için bir zarara uğramaktadırlar. Burada destekten yoksun kalanların ölen şahsın akrabası olması gerekmez. Ölen şahıs destekte bulunduğu şahsa, o şahsın ölümüne kadar yardım edecek idiyse, burada destekte bulunan şahıs ile yardım alan şahsın tahmini yaşam süreleri tespit olunur ve bu farazi tespite göre zarar belirlenir.</a:t>
            </a:r>
          </a:p>
          <a:p>
            <a:pPr fontAlgn="base"/>
            <a:endParaRPr lang="tr-TR" dirty="0"/>
          </a:p>
        </p:txBody>
      </p:sp>
    </p:spTree>
    <p:extLst>
      <p:ext uri="{BB962C8B-B14F-4D97-AF65-F5344CB8AC3E}">
        <p14:creationId xmlns:p14="http://schemas.microsoft.com/office/powerpoint/2010/main" val="274035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5078313"/>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000" b="1" dirty="0">
                <a:solidFill>
                  <a:schemeClr val="accent5">
                    <a:lumMod val="75000"/>
                  </a:schemeClr>
                </a:solidFill>
              </a:rPr>
              <a:t>KUSUR SORUMLULUĞU VE SORUMLULUĞUN ŞARTLARI</a:t>
            </a:r>
          </a:p>
          <a:p>
            <a:pPr marL="457200" indent="-457200">
              <a:buAutoNum type="alphaLcPeriod"/>
            </a:pPr>
            <a:r>
              <a:rPr lang="tr-TR" sz="2000" b="1" dirty="0">
                <a:solidFill>
                  <a:schemeClr val="accent5">
                    <a:lumMod val="75000"/>
                  </a:schemeClr>
                </a:solidFill>
              </a:rPr>
              <a:t>Kusur Sorumluluğu</a:t>
            </a:r>
          </a:p>
          <a:p>
            <a:r>
              <a:rPr lang="tr-TR" sz="2000" b="1" dirty="0" err="1">
                <a:solidFill>
                  <a:schemeClr val="accent5">
                    <a:lumMod val="75000"/>
                  </a:schemeClr>
                </a:solidFill>
              </a:rPr>
              <a:t>aa</a:t>
            </a:r>
            <a:r>
              <a:rPr lang="tr-TR" sz="2000" b="1" dirty="0">
                <a:solidFill>
                  <a:schemeClr val="accent5">
                    <a:lumMod val="75000"/>
                  </a:schemeClr>
                </a:solidFill>
              </a:rPr>
              <a:t>. Şartları</a:t>
            </a:r>
          </a:p>
          <a:p>
            <a:r>
              <a:rPr lang="tr-TR" sz="2400" b="1" dirty="0">
                <a:solidFill>
                  <a:schemeClr val="accent5">
                    <a:lumMod val="75000"/>
                  </a:schemeClr>
                </a:solidFill>
              </a:rPr>
              <a:t>-3.Zarar</a:t>
            </a:r>
          </a:p>
          <a:p>
            <a:pPr fontAlgn="base"/>
            <a:r>
              <a:rPr lang="tr-TR" b="1" dirty="0"/>
              <a:t>Bir Malın Tamamen Telef Olması Veya Kısmen Hasarı Halinde Zararın</a:t>
            </a:r>
            <a:br>
              <a:rPr lang="tr-TR" dirty="0"/>
            </a:br>
            <a:r>
              <a:rPr lang="tr-TR" b="1" dirty="0"/>
              <a:t>Kapsamı-</a:t>
            </a:r>
            <a:endParaRPr lang="tr-TR" dirty="0"/>
          </a:p>
          <a:p>
            <a:pPr fontAlgn="base"/>
            <a:r>
              <a:rPr lang="tr-TR" dirty="0"/>
              <a:t>Bir malın tamamen telef olması veya kısmen hasara uğraması her şeyden önce bir değer kaybı demektir. Zarar, mağdurun malvarlığının aktifinde bir azalma tarzında ortaya çıkar. Mal madde olarak yok olmuşsa veya artık hiç yararlanılamaz hale gelmişse ya da tamir masrafı malın değerini aşıyorsa malın tamamen telef olduğu kabul edilir. Tamamen telef olan malın yerine yenisinin alınması için gereken meblağ zararı teşkil eder. Malın hasara uğramış olması halinde bu malın tamiri mümkün değilse veya tamir edilmesinden sonra mal sahibinin bu malı kullanması kendisinden beklenemezse veya tamir masrafı malın değerinden yüksekse mal tamamen telef olmuş gibi zarar tespit edilecektir. Burada mağdura malın yenisinin değeri tazmin edilecek fakat hasara uğramış mal davalıya verilecektir. </a:t>
            </a:r>
          </a:p>
        </p:txBody>
      </p:sp>
    </p:spTree>
    <p:extLst>
      <p:ext uri="{BB962C8B-B14F-4D97-AF65-F5344CB8AC3E}">
        <p14:creationId xmlns:p14="http://schemas.microsoft.com/office/powerpoint/2010/main" val="3575932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4708981"/>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-4.İlliyet Bağı</a:t>
            </a:r>
          </a:p>
          <a:p>
            <a:pPr marL="285750" indent="-285750">
              <a:buFont typeface="Arial" panose="020B0604020202020204" pitchFamily="34" charset="0"/>
              <a:buChar char="•"/>
            </a:pPr>
            <a:r>
              <a:rPr lang="tr-TR" dirty="0"/>
              <a:t>Hayatın normal akışı içinde bir fiil söz konusu zararın oluşmasına sebep olmuşsa uygun illiyet</a:t>
            </a:r>
            <a:r>
              <a:rPr lang="tr-TR" sz="2400" dirty="0"/>
              <a:t> </a:t>
            </a:r>
            <a:r>
              <a:rPr lang="tr-TR" dirty="0"/>
              <a:t>bağının olduğu kabul edilir. Bir zararla fiil arasında uygun illiyet bağı bulunduğunu kabul</a:t>
            </a:r>
            <a:r>
              <a:rPr lang="tr-TR" sz="2400" dirty="0"/>
              <a:t> </a:t>
            </a:r>
            <a:r>
              <a:rPr lang="tr-TR" dirty="0"/>
              <a:t>edebilmek için hayat tecrübelerine göre olayların normal akışında fiilin söz konusu zararı</a:t>
            </a:r>
            <a:r>
              <a:rPr lang="tr-TR" sz="2400" dirty="0"/>
              <a:t> </a:t>
            </a:r>
            <a:r>
              <a:rPr lang="tr-TR" dirty="0"/>
              <a:t>meydana getirebileceği sonucuna varılması gerekmektedir. Önemli olan failin sonucu</a:t>
            </a:r>
            <a:r>
              <a:rPr lang="tr-TR" sz="2400" dirty="0"/>
              <a:t> </a:t>
            </a:r>
            <a:r>
              <a:rPr lang="tr-TR" dirty="0"/>
              <a:t>öngörebilmesi değil, objektif olarak failin o zararı meydana getirebileceğinin olayların normal</a:t>
            </a:r>
            <a:r>
              <a:rPr lang="tr-TR" sz="2400" dirty="0"/>
              <a:t> </a:t>
            </a:r>
            <a:r>
              <a:rPr lang="tr-TR" dirty="0"/>
              <a:t>akışına göre kabul edilmesidir. Bu husustaki delilleri tazminat isteyen gösterecek, uygun</a:t>
            </a:r>
            <a:r>
              <a:rPr lang="tr-TR" sz="2400" dirty="0"/>
              <a:t> </a:t>
            </a:r>
            <a:r>
              <a:rPr lang="tr-TR" dirty="0"/>
              <a:t>illiyet bağının bulunup bulunmadığını hakim takdir edecektir.</a:t>
            </a:r>
            <a:endParaRPr lang="tr-TR" sz="2400" b="1" dirty="0"/>
          </a:p>
        </p:txBody>
      </p:sp>
    </p:spTree>
    <p:extLst>
      <p:ext uri="{BB962C8B-B14F-4D97-AF65-F5344CB8AC3E}">
        <p14:creationId xmlns:p14="http://schemas.microsoft.com/office/powerpoint/2010/main" val="3315407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4154984"/>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-5.Kusur</a:t>
            </a:r>
          </a:p>
          <a:p>
            <a:pPr marL="285750" indent="-285750" fontAlgn="base">
              <a:buFont typeface="Arial" panose="020B0604020202020204" pitchFamily="34" charset="0"/>
              <a:buChar char="•"/>
            </a:pPr>
            <a:r>
              <a:rPr lang="tr-TR" dirty="0"/>
              <a:t>Kusur, hukuka aykırı sonucu istemek veya bu sonucu istemiş olmamakla beraber hukuka aykırı davranıştan kaçınmak için iradesini yeter derecede kullanmamaktır. Kusur, kast ve ihmal olmak üzere 2 çeşittir.</a:t>
            </a:r>
          </a:p>
          <a:p>
            <a:pPr fontAlgn="base"/>
            <a:r>
              <a:rPr lang="tr-TR" b="1" dirty="0"/>
              <a:t>*Kast;</a:t>
            </a:r>
            <a:r>
              <a:rPr lang="tr-TR" dirty="0"/>
              <a:t> kusurun en ağır derecesidir. Kast failin hukuka aykırı sonucu bilmesi ve bu sonucu</a:t>
            </a:r>
            <a:br>
              <a:rPr lang="tr-TR" dirty="0"/>
            </a:br>
            <a:r>
              <a:rPr lang="tr-TR" dirty="0"/>
              <a:t>isteyerek hareket etmesidir. Kasttan dolayı sorumlu olmak için failin doğacak zararın biçimini ve kapsamını bilmesi aranmaz. Sadece hukuka aykırılık bilinci ve isteğine sahip olmak yeterlidir.</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978967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4431983"/>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-5.Kusur</a:t>
            </a:r>
          </a:p>
          <a:p>
            <a:pPr fontAlgn="base"/>
            <a:r>
              <a:rPr lang="tr-TR" b="1" dirty="0"/>
              <a:t>*</a:t>
            </a:r>
            <a:r>
              <a:rPr lang="tr-TR" b="1" dirty="0" err="1"/>
              <a:t>îhmal</a:t>
            </a:r>
            <a:r>
              <a:rPr lang="tr-TR" b="1" dirty="0"/>
              <a:t>;</a:t>
            </a:r>
            <a:r>
              <a:rPr lang="tr-TR" dirty="0"/>
              <a:t> hukuka aykırı sonucu arzu etmemesine rağmen bu sonucun meydana gelmemesi için iradesini yeter derecede kullanmamak, hal ve şartların gerektirdiği dikkat ve özeni</a:t>
            </a:r>
            <a:br>
              <a:rPr lang="tr-TR" dirty="0"/>
            </a:br>
            <a:r>
              <a:rPr lang="tr-TR" dirty="0"/>
              <a:t>göstermemektir. İhmal de kendi içinde ağır ve hafif ihmal şeklinde ayrılmaktadır.</a:t>
            </a:r>
          </a:p>
          <a:p>
            <a:pPr fontAlgn="base"/>
            <a:r>
              <a:rPr lang="tr-TR" b="1" dirty="0"/>
              <a:t>Ağır ihmal;</a:t>
            </a:r>
            <a:r>
              <a:rPr lang="tr-TR" dirty="0"/>
              <a:t> hukuka aykırı sonucu meydana getiren fiil işlenirken böyle bir fiil işleyen</a:t>
            </a:r>
            <a:br>
              <a:rPr lang="tr-TR" dirty="0"/>
            </a:br>
            <a:r>
              <a:rPr lang="tr-TR" dirty="0"/>
              <a:t>herkesin göstereceği dikkat ve özeni göstermemektir. Başka bir ifadeyle, normal bir insanın göstereceği özenin gösterilmemesidir.</a:t>
            </a:r>
          </a:p>
          <a:p>
            <a:pPr fontAlgn="base"/>
            <a:r>
              <a:rPr lang="tr-TR" b="1" dirty="0"/>
              <a:t>Hafif ihmalse</a:t>
            </a:r>
            <a:r>
              <a:rPr lang="tr-TR" dirty="0"/>
              <a:t>, hukuka aykırı fiil işlenirken böyle bir fiili işleyen herkesin değil, dikkatli ve</a:t>
            </a:r>
            <a:br>
              <a:rPr lang="tr-TR" dirty="0"/>
            </a:br>
            <a:r>
              <a:rPr lang="tr-TR" dirty="0"/>
              <a:t>tedbirli bir kimsenin göstereceği dikkat ve özeni göstermemiş olmaktır.</a:t>
            </a:r>
          </a:p>
          <a:p>
            <a:endParaRPr lang="tr-TR" dirty="0"/>
          </a:p>
        </p:txBody>
      </p:sp>
    </p:spTree>
    <p:extLst>
      <p:ext uri="{BB962C8B-B14F-4D97-AF65-F5344CB8AC3E}">
        <p14:creationId xmlns:p14="http://schemas.microsoft.com/office/powerpoint/2010/main" val="1015978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4431983"/>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-5.Kusur</a:t>
            </a:r>
          </a:p>
          <a:p>
            <a:pPr fontAlgn="base"/>
            <a:r>
              <a:rPr lang="tr-TR" b="1" dirty="0"/>
              <a:t>*</a:t>
            </a:r>
            <a:r>
              <a:rPr lang="tr-TR" b="1" dirty="0" err="1"/>
              <a:t>îhmal</a:t>
            </a:r>
            <a:r>
              <a:rPr lang="tr-TR" b="1" dirty="0"/>
              <a:t>;</a:t>
            </a:r>
            <a:r>
              <a:rPr lang="tr-TR" dirty="0"/>
              <a:t> hukuka aykırı sonucu arzu etmemesine rağmen bu sonucun meydana gelmemesi için iradesini yeter derecede kullanmamak, hal ve şartların gerektirdiği dikkat ve özeni</a:t>
            </a:r>
            <a:br>
              <a:rPr lang="tr-TR" dirty="0"/>
            </a:br>
            <a:r>
              <a:rPr lang="tr-TR" dirty="0"/>
              <a:t>göstermemektir. İhmal de kendi içinde ağır ve hafif ihmal şeklinde ayrılmaktadır.</a:t>
            </a:r>
          </a:p>
          <a:p>
            <a:pPr fontAlgn="base"/>
            <a:r>
              <a:rPr lang="tr-TR" b="1" dirty="0"/>
              <a:t>Ağır ihmal;</a:t>
            </a:r>
            <a:r>
              <a:rPr lang="tr-TR" dirty="0"/>
              <a:t> hukuka aykırı sonucu meydana getiren fiil işlenirken böyle bir fiil işleyen</a:t>
            </a:r>
            <a:br>
              <a:rPr lang="tr-TR" dirty="0"/>
            </a:br>
            <a:r>
              <a:rPr lang="tr-TR" dirty="0"/>
              <a:t>herkesin göstereceği dikkat ve özeni göstermemektir. Başka bir ifadeyle, normal bir insanın göstereceği özenin gösterilmemesidir.</a:t>
            </a:r>
          </a:p>
          <a:p>
            <a:pPr fontAlgn="base"/>
            <a:r>
              <a:rPr lang="tr-TR" b="1" dirty="0"/>
              <a:t>Hafif ihmalse</a:t>
            </a:r>
            <a:r>
              <a:rPr lang="tr-TR" dirty="0"/>
              <a:t>, hukuka aykırı fiil işlenirken böyle bir fiili işleyen herkesin değil, dikkatli ve</a:t>
            </a:r>
            <a:br>
              <a:rPr lang="tr-TR" dirty="0"/>
            </a:br>
            <a:r>
              <a:rPr lang="tr-TR" dirty="0"/>
              <a:t>tedbirli bir kimsenin göstereceği dikkat ve özeni göstermemiş olmaktır.</a:t>
            </a:r>
          </a:p>
          <a:p>
            <a:endParaRPr lang="tr-TR" dirty="0"/>
          </a:p>
        </p:txBody>
      </p:sp>
    </p:spTree>
    <p:extLst>
      <p:ext uri="{BB962C8B-B14F-4D97-AF65-F5344CB8AC3E}">
        <p14:creationId xmlns:p14="http://schemas.microsoft.com/office/powerpoint/2010/main" val="323426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340400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7.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 HAKSIZ FİİLLERDEN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A. KUSUR SORUMLULUĞU VE SORUMLULUĞUN ŞARTLARI</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1944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524315"/>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pPr marL="285750" indent="-285750" algn="just" fontAlgn="base">
              <a:buFont typeface="Arial" panose="020B0604020202020204" pitchFamily="34" charset="0"/>
              <a:buChar char="•"/>
            </a:pPr>
            <a:r>
              <a:rPr lang="tr-TR" dirty="0"/>
              <a:t>Türk Borçlar kanunun 49. maddesine göre, hukuka aykırı bir fiille başkasına zarar veren kimse bu zararı tazmine mecburdur. Böylece haksız filden sorumluluk, tazminat borcunun kaynağını oluşturmaktadır. Daha önce yüklenilmiş bir borca aykırı davranıştan doğan sorumluluktan farklı olarak, haksız fiil sorumluluğunda genel davranış kurallarına aykırılık söz konusu olmaktadır.</a:t>
            </a:r>
          </a:p>
          <a:p>
            <a:pPr marL="285750" indent="-285750" algn="just" fontAlgn="base">
              <a:buFont typeface="Arial" panose="020B0604020202020204" pitchFamily="34" charset="0"/>
              <a:buChar char="•"/>
            </a:pPr>
            <a:r>
              <a:rPr lang="tr-TR" dirty="0"/>
              <a:t>Haksız fiillerde kusur sorumluluğu esastır fakat kusursuz sorumluluk halleri de mevcuttur. Ancak bunun için söz konusu fiilin herhangi bir kanunda kusursuz sorumluluk hallerinden olduğu belirtilmelidir.</a:t>
            </a:r>
          </a:p>
          <a:p>
            <a:pPr marL="285750" indent="-285750" fontAlgn="base">
              <a:buFont typeface="Arial" panose="020B0604020202020204" pitchFamily="34" charset="0"/>
              <a:buChar char="•"/>
            </a:pPr>
            <a:r>
              <a:rPr lang="tr-TR" dirty="0"/>
              <a:t>Türk Borçlar Kanununun 49. maddesindeki esas göz önünde tutulursa, kusura dayanan haksız fiil sorumluluğunun şartları 4 grupta toplanabilir. —Hukuka aykırı bir fiil —Bu fiille bir şahsa verilen zarar —Bu fiille zarar arasında uygun illiyet bağı ve —Failin kusurlu olması.</a:t>
            </a:r>
          </a:p>
        </p:txBody>
      </p:sp>
    </p:spTree>
    <p:extLst>
      <p:ext uri="{BB962C8B-B14F-4D97-AF65-F5344CB8AC3E}">
        <p14:creationId xmlns:p14="http://schemas.microsoft.com/office/powerpoint/2010/main" val="1299479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801314"/>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-1. Fiil</a:t>
            </a:r>
          </a:p>
          <a:p>
            <a:pPr marL="342900" indent="-342900">
              <a:buFont typeface="Arial" panose="020B0604020202020204" pitchFamily="34" charset="0"/>
              <a:buChar char="•"/>
            </a:pPr>
            <a:r>
              <a:rPr lang="tr-TR" dirty="0"/>
              <a:t>Hukuka aykırılığın ilk şartı, ortada bir fiil bulunmuş olmasıdır. Fiil, olumlu veya olumsuz(Kaçınma) şeklinde bir davranış ile gerçekleşebilir.</a:t>
            </a:r>
          </a:p>
          <a:p>
            <a:r>
              <a:rPr lang="tr-TR" sz="2400" b="1" dirty="0">
                <a:solidFill>
                  <a:schemeClr val="accent5">
                    <a:lumMod val="75000"/>
                  </a:schemeClr>
                </a:solidFill>
              </a:rPr>
              <a:t>-2.Hukuka Aykırı Fiil</a:t>
            </a:r>
          </a:p>
          <a:p>
            <a:pPr marL="285750" indent="-285750" fontAlgn="base">
              <a:buFont typeface="Arial" panose="020B0604020202020204" pitchFamily="34" charset="0"/>
              <a:buChar char="•"/>
            </a:pPr>
            <a:r>
              <a:rPr lang="tr-TR" dirty="0"/>
              <a:t>Haksız fiil sorumluluğunun söz konusu olabilmesi için, hukuka aykırı bir fiil işlenmiş</a:t>
            </a:r>
            <a:br>
              <a:rPr lang="tr-TR" dirty="0"/>
            </a:br>
            <a:r>
              <a:rPr lang="tr-TR" dirty="0"/>
              <a:t>olmalıdır. Fiilin hukuka aykırı olması için, genel davranış kurallarına aykırı olması yeterli ve gereklidir.</a:t>
            </a:r>
          </a:p>
          <a:p>
            <a:pPr marL="285750" indent="-285750" fontAlgn="base">
              <a:buFont typeface="Arial" panose="020B0604020202020204" pitchFamily="34" charset="0"/>
              <a:buChar char="•"/>
            </a:pPr>
            <a:r>
              <a:rPr lang="tr-TR" dirty="0"/>
              <a:t>Hukuka aykırı fiille zarara uğrayan kimse, ancak hukuka aykırı fiil karşısında korunmak</a:t>
            </a:r>
            <a:br>
              <a:rPr lang="tr-TR" dirty="0"/>
            </a:br>
            <a:r>
              <a:rPr lang="tr-TR" dirty="0"/>
              <a:t>istenen amaç çerçevesinde tazminat talep edebilir. </a:t>
            </a:r>
          </a:p>
          <a:p>
            <a:pPr fontAlgn="base"/>
            <a:endParaRPr lang="tr-TR" dirty="0"/>
          </a:p>
          <a:p>
            <a:pPr marL="285750" indent="-285750" algn="just" fontAlgn="base">
              <a:buFont typeface="Arial" panose="020B0604020202020204" pitchFamily="34" charset="0"/>
              <a:buChar char="•"/>
            </a:pPr>
            <a:endParaRPr lang="tr-TR" dirty="0"/>
          </a:p>
        </p:txBody>
      </p:sp>
    </p:spTree>
    <p:extLst>
      <p:ext uri="{BB962C8B-B14F-4D97-AF65-F5344CB8AC3E}">
        <p14:creationId xmlns:p14="http://schemas.microsoft.com/office/powerpoint/2010/main" val="2641180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262979"/>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-2.Hukuka Aykırı Fiil</a:t>
            </a:r>
          </a:p>
          <a:p>
            <a:pPr marL="285750" indent="-285750" fontAlgn="base">
              <a:buFont typeface="Arial" panose="020B0604020202020204" pitchFamily="34" charset="0"/>
              <a:buChar char="•"/>
            </a:pPr>
            <a:r>
              <a:rPr lang="tr-TR" dirty="0"/>
              <a:t>Fiilin hukuka aykırılık şartını ortadan kaldıran haller (Hukuka uygunluk nedenleri) şunlardır:</a:t>
            </a:r>
          </a:p>
          <a:p>
            <a:pPr fontAlgn="base"/>
            <a:r>
              <a:rPr lang="tr-TR" b="1" dirty="0"/>
              <a:t>a-Zarar Görenin Rızası:</a:t>
            </a:r>
            <a:r>
              <a:rPr lang="tr-TR" dirty="0"/>
              <a:t> Failin davranışına rıza gösterilmesi, kural olarak failin davranışının hukuka aykırı sayılmasına engel olur. </a:t>
            </a:r>
          </a:p>
          <a:p>
            <a:pPr fontAlgn="base"/>
            <a:r>
              <a:rPr lang="tr-TR" b="1" dirty="0"/>
              <a:t>b-Kamu Hukukuna Dayanan Yetkinin Kullanılması:</a:t>
            </a:r>
            <a:r>
              <a:rPr lang="tr-TR" dirty="0"/>
              <a:t> Bir kimse başkasına bir zarar</a:t>
            </a:r>
            <a:br>
              <a:rPr lang="tr-TR" dirty="0"/>
            </a:br>
            <a:r>
              <a:rPr lang="tr-TR" dirty="0"/>
              <a:t>verirken kamu hukukuna dayanan yetkisini kullanıyorsa, fiil hukuka aykırı olmaz. Bu yetki</a:t>
            </a:r>
            <a:br>
              <a:rPr lang="tr-TR" dirty="0"/>
            </a:br>
            <a:r>
              <a:rPr lang="tr-TR" dirty="0"/>
              <a:t>fiilin hukuka aykırı sayılmasını önler. </a:t>
            </a:r>
          </a:p>
          <a:p>
            <a:pPr fontAlgn="base"/>
            <a:r>
              <a:rPr lang="tr-TR" b="1" dirty="0"/>
              <a:t>c-Özel Hukuka Dayanan Bir Yetkinin Kullanılması:</a:t>
            </a:r>
            <a:r>
              <a:rPr lang="tr-TR" dirty="0"/>
              <a:t> Başkasına zarar veren şahsın</a:t>
            </a:r>
            <a:br>
              <a:rPr lang="tr-TR" dirty="0"/>
            </a:br>
            <a:r>
              <a:rPr lang="tr-TR" dirty="0"/>
              <a:t>davranışı özel hukuka dayanan bir yetkinin kullanılması ise fiil hukuka aykırı değildir. </a:t>
            </a:r>
          </a:p>
          <a:p>
            <a:pPr marL="285750" indent="-285750" fontAlgn="base">
              <a:buFont typeface="Arial" panose="020B0604020202020204" pitchFamily="34" charset="0"/>
              <a:buChar char="•"/>
            </a:pPr>
            <a:endParaRPr lang="tr-TR" dirty="0"/>
          </a:p>
          <a:p>
            <a:pPr fontAlgn="base"/>
            <a:endParaRPr lang="tr-TR" dirty="0"/>
          </a:p>
          <a:p>
            <a:pPr marL="285750" indent="-285750" algn="just" fontAlgn="base">
              <a:buFont typeface="Arial" panose="020B0604020202020204" pitchFamily="34" charset="0"/>
              <a:buChar char="•"/>
            </a:pPr>
            <a:endParaRPr lang="tr-TR" dirty="0"/>
          </a:p>
        </p:txBody>
      </p:sp>
    </p:spTree>
    <p:extLst>
      <p:ext uri="{BB962C8B-B14F-4D97-AF65-F5344CB8AC3E}">
        <p14:creationId xmlns:p14="http://schemas.microsoft.com/office/powerpoint/2010/main" val="3689261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985980"/>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-2.Hukuka Aykırı Fiil</a:t>
            </a:r>
            <a:endParaRPr lang="tr-TR" dirty="0"/>
          </a:p>
          <a:p>
            <a:pPr fontAlgn="base"/>
            <a:r>
              <a:rPr lang="tr-TR" b="1" dirty="0"/>
              <a:t>d-Haklı Savunma:</a:t>
            </a:r>
            <a:r>
              <a:rPr lang="tr-TR" dirty="0"/>
              <a:t> Türk Borçlar Kanunu m. 64/</a:t>
            </a:r>
            <a:r>
              <a:rPr lang="tr-TR" dirty="0" err="1"/>
              <a:t>l’e</a:t>
            </a:r>
            <a:r>
              <a:rPr lang="tr-TR" dirty="0"/>
              <a:t> göre, haklı savunma (meşru müdafaa)</a:t>
            </a:r>
            <a:br>
              <a:rPr lang="tr-TR" dirty="0"/>
            </a:br>
            <a:r>
              <a:rPr lang="tr-TR" dirty="0"/>
              <a:t>halinde mütecavizin (tecavüzde bulunan kişinin) şahsına veya malına verilen zararlardan</a:t>
            </a:r>
            <a:br>
              <a:rPr lang="tr-TR" dirty="0"/>
            </a:br>
            <a:r>
              <a:rPr lang="tr-TR" dirty="0"/>
              <a:t>dolayı tazminat ödenmesi gerekmez. Tecavüz müdafaada bulunanın veya bir 3.şahsın, şahsına veya mallarına yönelmiş olmalıdır. Meşru müdafaa ancak tecavüzde bulunana karşı yapılabilir. Başka bir şahsa karşı meşru müdafaa olmaz. Meşru müdafaanın orantılı olması ve müdafaa amacını aşmaması gerekir.</a:t>
            </a:r>
          </a:p>
          <a:p>
            <a:pPr fontAlgn="base"/>
            <a:r>
              <a:rPr lang="tr-TR" b="1" dirty="0"/>
              <a:t>e-Iztırar Hali (zorda kalma): </a:t>
            </a:r>
            <a:r>
              <a:rPr lang="tr-TR" dirty="0"/>
              <a:t>Bir kimsenin kendisinin veya bir başkasının şahsını veya</a:t>
            </a:r>
            <a:br>
              <a:rPr lang="tr-TR" dirty="0"/>
            </a:br>
            <a:r>
              <a:rPr lang="tr-TR" dirty="0"/>
              <a:t>mallarını bir zarardan veya derhal vuku bulacak bir tehlikeden korumak için bir üçüncü şahsın mallarına zarar vermesi durumudur.</a:t>
            </a:r>
            <a:br>
              <a:rPr lang="tr-TR" dirty="0"/>
            </a:br>
            <a:endParaRPr lang="tr-TR" dirty="0"/>
          </a:p>
          <a:p>
            <a:pPr marL="285750" indent="-285750" algn="just" fontAlgn="base">
              <a:buFont typeface="Arial" panose="020B0604020202020204" pitchFamily="34" charset="0"/>
              <a:buChar char="•"/>
            </a:pPr>
            <a:endParaRPr lang="tr-TR" dirty="0"/>
          </a:p>
        </p:txBody>
      </p:sp>
    </p:spTree>
    <p:extLst>
      <p:ext uri="{BB962C8B-B14F-4D97-AF65-F5344CB8AC3E}">
        <p14:creationId xmlns:p14="http://schemas.microsoft.com/office/powerpoint/2010/main" val="145256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708981"/>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-2.Hukuka Aykırı Fiil</a:t>
            </a:r>
            <a:endParaRPr lang="tr-TR" dirty="0"/>
          </a:p>
          <a:p>
            <a:pPr fontAlgn="base"/>
            <a:r>
              <a:rPr lang="tr-TR" b="1" dirty="0"/>
              <a:t>f-Hakkını Korumak İçin Kuvvet Kullanma (Hakkın Kendi Eliyle Kullanılması):</a:t>
            </a:r>
            <a:br>
              <a:rPr lang="tr-TR" dirty="0"/>
            </a:br>
            <a:r>
              <a:rPr lang="tr-TR" dirty="0"/>
              <a:t>Hakkının korunması için yer ve durum itibariyle zamanında devlet organlarının</a:t>
            </a:r>
            <a:br>
              <a:rPr lang="tr-TR" dirty="0"/>
            </a:br>
            <a:r>
              <a:rPr lang="tr-TR" dirty="0"/>
              <a:t>müdahalesinin sağlanması mümkün değilse veya hakkının kaybolmasını yahut hakkının</a:t>
            </a:r>
            <a:br>
              <a:rPr lang="tr-TR" dirty="0"/>
            </a:br>
            <a:r>
              <a:rPr lang="tr-TR" dirty="0"/>
              <a:t>kullanılmasının çok güçleşmesini men etmek için başka vasıtalar mevcut değilse</a:t>
            </a:r>
            <a:br>
              <a:rPr lang="tr-TR" dirty="0"/>
            </a:br>
            <a:r>
              <a:rPr lang="tr-TR" dirty="0"/>
              <a:t>hak sahibinin kendi kuvvetini kullanması hukuka aykırı değildir.</a:t>
            </a:r>
          </a:p>
          <a:p>
            <a:pPr fontAlgn="base"/>
            <a:r>
              <a:rPr lang="tr-TR" b="1" dirty="0"/>
              <a:t>g-Üstün Kamu Yararı ve Üstün Özel Yarar:</a:t>
            </a:r>
            <a:r>
              <a:rPr lang="tr-TR" dirty="0"/>
              <a:t>  Doğrudan doğruya kanunun tanıdığı bir yetki ile şahsiyete yapılan müdahalelerin çoğu üstün kamu yararına dayanır. Bir suçtan mahkûm olanın hapsedilmesi, bir salgın hastalıkta aşılanma zorunluluğunun getirilmesi böyledir. Yine üstün nitelikte bir özel yararın varlığı halinde şahsiyete tecavüz hukuka</a:t>
            </a:r>
            <a:br>
              <a:rPr lang="tr-TR" dirty="0"/>
            </a:br>
            <a:r>
              <a:rPr lang="tr-TR" dirty="0"/>
              <a:t>aykırı sayılmayacaktır.</a:t>
            </a:r>
          </a:p>
        </p:txBody>
      </p:sp>
    </p:spTree>
    <p:extLst>
      <p:ext uri="{BB962C8B-B14F-4D97-AF65-F5344CB8AC3E}">
        <p14:creationId xmlns:p14="http://schemas.microsoft.com/office/powerpoint/2010/main" val="870415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262979"/>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-3.Zarar</a:t>
            </a:r>
          </a:p>
          <a:p>
            <a:pPr fontAlgn="base"/>
            <a:r>
              <a:rPr lang="tr-TR" dirty="0"/>
              <a:t>Bir kimsenin hukuka aykırı davranışı ancak başkasına zarar verirse sorumluluğu söz konusu olur. Fiilin hukuka aykırılığına rağmen herhangi bir zarar meydana gelmemişse haksız fiil sorumluluğu doğmaz.</a:t>
            </a:r>
          </a:p>
          <a:p>
            <a:pPr fontAlgn="base"/>
            <a:r>
              <a:rPr lang="tr-TR" dirty="0"/>
              <a:t>Zarar, maddi veya manevi olabilir. Zarar bir kimsenin malvarlığında rızası dışında meydana gelen azalmaysa, bu bir maddi zarardır. Malvarlığının zarar verici fiil olmasa idi bulunacağı durumla fiil sonucu aldığı durum arasındaki fark; maddi zararı teşkil eder. Manevi zararsa, bir kimsenin şahsiyetine yapılan tecavüzden duyduğu elem ve üzüntüdür. Zararı ve zararın miktarını mağdur (Davacı) ispat edecektir. Zararın gerçek miktarını davacının ispat etmesi özellikle kazanç mahrumiyeti gibi hallerde mümkün değildir. Bu durumda m. 50/2ye göre hâkim zararı takdir yetkisine göre belirleyecektir.</a:t>
            </a:r>
          </a:p>
          <a:p>
            <a:pPr marL="285750" indent="-285750">
              <a:buFont typeface="Arial" panose="020B0604020202020204" pitchFamily="34" charset="0"/>
              <a:buChar char="•"/>
            </a:pPr>
            <a:endParaRPr lang="tr-TR" dirty="0"/>
          </a:p>
          <a:p>
            <a:pPr fontAlgn="base"/>
            <a:endParaRPr lang="tr-TR" dirty="0"/>
          </a:p>
        </p:txBody>
      </p:sp>
    </p:spTree>
    <p:extLst>
      <p:ext uri="{BB962C8B-B14F-4D97-AF65-F5344CB8AC3E}">
        <p14:creationId xmlns:p14="http://schemas.microsoft.com/office/powerpoint/2010/main" val="7144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A. KUSUR SORUMLULUĞU VE SORUMLULUĞUN ŞARTLARI</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262979"/>
          </a:xfrm>
          <a:prstGeom prst="rect">
            <a:avLst/>
          </a:prstGeom>
        </p:spPr>
        <p:txBody>
          <a:bodyPr wrap="square">
            <a:spAutoFit/>
          </a:bodyPr>
          <a:lstStyle/>
          <a:p>
            <a:endParaRPr lang="tr-TR" sz="2400" b="1" dirty="0">
              <a:solidFill>
                <a:schemeClr val="accent5">
                  <a:lumMod val="75000"/>
                </a:schemeClr>
              </a:solidFill>
            </a:endParaRPr>
          </a:p>
          <a:p>
            <a:pPr marL="457200" indent="-457200">
              <a:buAutoNum type="alphaUcPeriod"/>
            </a:pPr>
            <a:r>
              <a:rPr lang="tr-TR" sz="2400" b="1" dirty="0">
                <a:solidFill>
                  <a:schemeClr val="accent5">
                    <a:lumMod val="75000"/>
                  </a:schemeClr>
                </a:solidFill>
              </a:rPr>
              <a:t>KUSUR SORUMLULUĞU VE SORUMLULUĞUN ŞARTLARI</a:t>
            </a:r>
          </a:p>
          <a:p>
            <a:pPr marL="457200" indent="-457200">
              <a:buAutoNum type="alphaLcPeriod"/>
            </a:pPr>
            <a:r>
              <a:rPr lang="tr-TR" sz="2400" b="1" dirty="0">
                <a:solidFill>
                  <a:schemeClr val="accent5">
                    <a:lumMod val="75000"/>
                  </a:schemeClr>
                </a:solidFill>
              </a:rPr>
              <a:t>Kusur Sorumluluğu</a:t>
            </a:r>
          </a:p>
          <a:p>
            <a:r>
              <a:rPr lang="tr-TR" sz="2400" b="1" dirty="0" err="1">
                <a:solidFill>
                  <a:schemeClr val="accent5">
                    <a:lumMod val="75000"/>
                  </a:schemeClr>
                </a:solidFill>
              </a:rPr>
              <a:t>aa</a:t>
            </a:r>
            <a:r>
              <a:rPr lang="tr-TR" sz="2400" b="1" dirty="0">
                <a:solidFill>
                  <a:schemeClr val="accent5">
                    <a:lumMod val="75000"/>
                  </a:schemeClr>
                </a:solidFill>
              </a:rPr>
              <a:t>. Şartları</a:t>
            </a:r>
          </a:p>
          <a:p>
            <a:r>
              <a:rPr lang="tr-TR" sz="2400" b="1" dirty="0">
                <a:solidFill>
                  <a:schemeClr val="accent5">
                    <a:lumMod val="75000"/>
                  </a:schemeClr>
                </a:solidFill>
              </a:rPr>
              <a:t>-3.Zarar</a:t>
            </a:r>
          </a:p>
          <a:p>
            <a:pPr marL="285750" indent="-285750" fontAlgn="base">
              <a:buFont typeface="Arial" panose="020B0604020202020204" pitchFamily="34" charset="0"/>
              <a:buChar char="•"/>
            </a:pPr>
            <a:r>
              <a:rPr lang="tr-TR" dirty="0"/>
              <a:t>Bir kimsenin hukuka aykırı davranışı ancak başkasına zarar verirse sorumluluğu söz konusu olur. Fiilin hukuka aykırılığına rağmen herhangi bir zarar meydana gelmemişse haksız fiil sorumluluğu doğmaz.</a:t>
            </a:r>
          </a:p>
          <a:p>
            <a:pPr marL="285750" indent="-285750" fontAlgn="base">
              <a:buFont typeface="Arial" panose="020B0604020202020204" pitchFamily="34" charset="0"/>
              <a:buChar char="•"/>
            </a:pPr>
            <a:r>
              <a:rPr lang="tr-TR" dirty="0"/>
              <a:t>Zarar, maddi veya manevi olabilir. Zarar bir kimsenin malvarlığında rızası dışında meydana gelen azalmaysa, bu bir maddi zarardır. Malvarlığının zarar verici fiil olmasa idi bulunacağı durumla fiil sonucu aldığı durum arasındaki fark; maddi zararı teşkil eder. Manevi zararsa, bir kimsenin şahsiyetine yapılan tecavüzden duyduğu elem ve üzüntüdür. Zararı ve zararın miktarını mağdur (Davacı) ispat edecektir. Zararın gerçek miktarını davacının ispat etmesi özellikle kazanç mahrumiyeti gibi hallerde mümkün değildir. Bu durumda m. 50/2ye göre hâkim zararı takdir yetkisine göre belirleyecektir.</a:t>
            </a:r>
          </a:p>
          <a:p>
            <a:pPr marL="285750" indent="-285750">
              <a:buFont typeface="Arial" panose="020B0604020202020204" pitchFamily="34" charset="0"/>
              <a:buChar char="•"/>
            </a:pPr>
            <a:endParaRPr lang="tr-TR" dirty="0"/>
          </a:p>
          <a:p>
            <a:pPr fontAlgn="base"/>
            <a:endParaRPr lang="tr-TR" dirty="0"/>
          </a:p>
        </p:txBody>
      </p:sp>
    </p:spTree>
    <p:extLst>
      <p:ext uri="{BB962C8B-B14F-4D97-AF65-F5344CB8AC3E}">
        <p14:creationId xmlns:p14="http://schemas.microsoft.com/office/powerpoint/2010/main" val="24953086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13245</TotalTime>
  <Words>1962</Words>
  <Application>Microsoft Office PowerPoint</Application>
  <PresentationFormat>Ekran Gösterisi (4:3)</PresentationFormat>
  <Paragraphs>128</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16</vt:i4>
      </vt:variant>
    </vt:vector>
  </HeadingPairs>
  <TitlesOfParts>
    <vt:vector size="22" baseType="lpstr">
      <vt:lpstr>Arial</vt:lpstr>
      <vt:lpstr>Calibri</vt:lpstr>
      <vt:lpstr>Wingdings</vt:lpstr>
      <vt:lpstr>ekonomi</vt:lpstr>
      <vt:lpstr>1_Rics</vt:lpstr>
      <vt:lpstr>h.t.</vt:lpstr>
      <vt:lpstr>PowerPoint Sunusu</vt:lpstr>
      <vt:lpstr>PowerPoint Sunusu</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lpstr>II. HAKSIZ FİİLLERDEN DOĞAN BORÇ İLİŞKİLERİ A. KUSUR SORUMLULUĞU VE SORUMLULUĞUN ŞARTLARI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2020-02-24T22:10:59Z</dcterms:modified>
</cp:coreProperties>
</file>