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68" r:id="rId3"/>
    <p:sldId id="269" r:id="rId4"/>
    <p:sldId id="270" r:id="rId5"/>
    <p:sldId id="271" r:id="rId6"/>
    <p:sldId id="272" r:id="rId7"/>
    <p:sldId id="273" r:id="rId8"/>
    <p:sldId id="274" r:id="rId9"/>
    <p:sldId id="277" r:id="rId10"/>
    <p:sldId id="275" r:id="rId11"/>
    <p:sldId id="27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15.02.2018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15.02.2018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15.02.2018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‘‘Batı’’ nedir?</a:t>
            </a:r>
          </a:p>
          <a:p>
            <a:r>
              <a:rPr lang="tr-TR" sz="1400" dirty="0" smtClean="0"/>
              <a:t>Kimlik siyasetinin gelişimindeki temel faktörler nelerdir?</a:t>
            </a:r>
          </a:p>
          <a:p>
            <a:r>
              <a:rPr lang="tr-TR" sz="1400" dirty="0" smtClean="0"/>
              <a:t>Kimlik siyaseti, özgürleştirici mi, yoksa baskıcı bir güç müdür?</a:t>
            </a:r>
          </a:p>
          <a:p>
            <a:r>
              <a:rPr lang="tr-TR" sz="1400" dirty="0" smtClean="0"/>
              <a:t>‘‘Tektonik’’ medeniyet modeli ne derece inandırıcıdır?</a:t>
            </a:r>
          </a:p>
          <a:p>
            <a:r>
              <a:rPr lang="tr-TR" sz="1400" dirty="0" smtClean="0"/>
              <a:t>Dinsel </a:t>
            </a:r>
            <a:r>
              <a:rPr lang="tr-TR" sz="1400" dirty="0" err="1" smtClean="0"/>
              <a:t>fundamentalizm</a:t>
            </a:r>
            <a:r>
              <a:rPr lang="tr-TR" sz="1400" dirty="0" smtClean="0"/>
              <a:t> ne bakımlardan küreselleşme ile bağlantılıdır?</a:t>
            </a:r>
          </a:p>
          <a:p>
            <a:r>
              <a:rPr lang="tr-TR" sz="1400" dirty="0" smtClean="0"/>
              <a:t>Kadın hakları temelde Batılı bir kavram mıdır?</a:t>
            </a:r>
          </a:p>
          <a:p>
            <a:r>
              <a:rPr lang="tr-TR" sz="1400" dirty="0" smtClean="0"/>
              <a:t>Asya değerleri yalnızca otoriter yönetimler için bir bahane işlevi mi görür</a:t>
            </a:r>
            <a:r>
              <a:rPr lang="tr-TR" sz="1400" dirty="0" smtClean="0"/>
              <a:t>?</a:t>
            </a:r>
            <a:endParaRPr lang="tr-TR" sz="1400" dirty="0" smtClean="0"/>
          </a:p>
        </p:txBody>
      </p:sp>
    </p:spTree>
    <p:extLst>
      <p:ext uri="{BB962C8B-B14F-4D97-AF65-F5344CB8AC3E}">
        <p14:creationId xmlns:p14="http://schemas.microsoft.com/office/powerpoint/2010/main" val="276543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İslamcı militanlık, İslam’ın kendisinden mi kaynaklanır?</a:t>
            </a:r>
          </a:p>
          <a:p>
            <a:r>
              <a:rPr lang="tr-TR" sz="1400" dirty="0" smtClean="0"/>
              <a:t>‘‘Müslüman sorunu’’ nedir? Bir çözümü var mıdır</a:t>
            </a:r>
            <a:r>
              <a:rPr lang="tr-TR" sz="1400" dirty="0" smtClean="0"/>
              <a:t>?</a:t>
            </a:r>
          </a:p>
          <a:p>
            <a:r>
              <a:rPr lang="tr-TR" sz="1400" dirty="0"/>
              <a:t>İslam ve Batı arasındaki gerilim, </a:t>
            </a:r>
            <a:r>
              <a:rPr lang="tr-TR" sz="1400" dirty="0" err="1"/>
              <a:t>medeniyetsel</a:t>
            </a:r>
            <a:r>
              <a:rPr lang="tr-TR" sz="1400" dirty="0"/>
              <a:t> bir nitelik taşır mı?</a:t>
            </a:r>
          </a:p>
          <a:p>
            <a:pPr indent="0">
              <a:buNone/>
            </a:pP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BATI’YA DİRENİŞ FORMLARI</a:t>
            </a:r>
          </a:p>
          <a:p>
            <a:pPr indent="0" algn="ctr">
              <a:buNone/>
            </a:pPr>
            <a:endParaRPr lang="tr-TR" sz="1400" dirty="0" smtClean="0"/>
          </a:p>
          <a:p>
            <a:pPr indent="0">
              <a:lnSpc>
                <a:spcPct val="100000"/>
              </a:lnSpc>
              <a:spcBef>
                <a:spcPts val="0"/>
              </a:spcBef>
              <a:buNone/>
            </a:pPr>
            <a:r>
              <a:rPr lang="tr-TR" sz="1200" dirty="0" smtClean="0"/>
              <a:t>Zorunlu </a:t>
            </a:r>
            <a:r>
              <a:rPr lang="tr-TR" sz="1200" dirty="0"/>
              <a:t>Okuma: Andrew Heywood, </a:t>
            </a:r>
            <a:r>
              <a:rPr lang="tr-TR" sz="1200" dirty="0" smtClean="0"/>
              <a:t>‘‘8. </a:t>
            </a:r>
            <a:r>
              <a:rPr lang="tr-TR" sz="1200" dirty="0"/>
              <a:t>Bölüm: </a:t>
            </a:r>
            <a:r>
              <a:rPr lang="tr-TR" sz="1200" dirty="0" smtClean="0"/>
              <a:t>Kimlik, Kültür ve Batı’ya Meydan Okumalar’’, </a:t>
            </a:r>
            <a:r>
              <a:rPr lang="tr-TR" sz="1200" i="1" dirty="0"/>
              <a:t>Küresel </a:t>
            </a:r>
            <a:r>
              <a:rPr lang="tr-TR" sz="1200" i="1" dirty="0" smtClean="0"/>
              <a:t>                       </a:t>
            </a:r>
          </a:p>
          <a:p>
            <a:pPr indent="0">
              <a:lnSpc>
                <a:spcPct val="100000"/>
              </a:lnSpc>
              <a:spcBef>
                <a:spcPts val="0"/>
              </a:spcBef>
              <a:buNone/>
            </a:pPr>
            <a:r>
              <a:rPr lang="tr-TR" sz="1200" i="1" dirty="0"/>
              <a:t> </a:t>
            </a:r>
            <a:r>
              <a:rPr lang="tr-TR" sz="1200" i="1" dirty="0" smtClean="0"/>
              <a:t>                           Siyaset</a:t>
            </a:r>
            <a:r>
              <a:rPr lang="tr-TR" sz="1200" dirty="0"/>
              <a:t>, </a:t>
            </a:r>
            <a:r>
              <a:rPr lang="tr-TR" sz="1200" dirty="0" smtClean="0"/>
              <a:t>çev</a:t>
            </a:r>
            <a:r>
              <a:rPr lang="tr-TR" sz="1200" dirty="0"/>
              <a:t>. N. Uslu ve H. Özdemir, Ankara, Adres Yayınları, 2013, s. </a:t>
            </a:r>
            <a:r>
              <a:rPr lang="tr-TR" sz="1200" dirty="0" smtClean="0"/>
              <a:t>227-255.</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a:t>
            </a:r>
            <a:r>
              <a:rPr lang="tr-TR" sz="1800" cap="none" dirty="0"/>
              <a:t>Batı’ya Direniş Formları</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Sömürgecilik: Yabancı bir ülke üzerinde kontrol kurarak onu sömürgeye dönüştürmenin teori ve uygulamasıdır. Sömürgecilik, belirli bir emperyalizm türüdür. Genellikle, yerleşim ve ekonomik hakimiyetle fark edilir. Afrika ve Güneydoğu Asya’da uygulandığı şekliyle sömürge hükümeti, yerli nüfustan etnik olarak farklı olan ve ana ülkeden gelen yerleşimci bir topluluk tarafından yürütülmüştür. Neo-sömürgecilik, doğrudan siyasal bir kontrol olmaksızın ekonomik bir hakimiyeti ifade eder.</a:t>
            </a:r>
          </a:p>
          <a:p>
            <a:r>
              <a:rPr lang="tr-TR" sz="1400" dirty="0" smtClean="0"/>
              <a:t>Aydınlanma: Akıl ve ilerleme adına din, politika ve genel anlamda öğrenme konusundaki geleneksel inanışlara meydan okuyan bir entelektüel harekettir.</a:t>
            </a:r>
          </a:p>
          <a:p>
            <a:r>
              <a:rPr lang="tr-TR" sz="1400" dirty="0" smtClean="0"/>
              <a:t>Bireycilik: Toplumsal yapılar üzerinde, bireyin daha önemli olduğuna dair inançtır.</a:t>
            </a:r>
          </a:p>
          <a:p>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Müsamahakarlık: İnsanların kendi ahlaki tercihlerini yapmalarına izin vermektir. Dolayısıyla, buyurgan üst değerlerin yokluğunu da içerir.</a:t>
            </a:r>
          </a:p>
          <a:p>
            <a:r>
              <a:rPr lang="tr-TR" sz="1400" dirty="0" smtClean="0"/>
              <a:t>İtaat: Başkalarının isteklerine gönüllü olarak uymaktır. </a:t>
            </a:r>
          </a:p>
          <a:p>
            <a:r>
              <a:rPr lang="tr-TR" sz="1400" dirty="0" smtClean="0"/>
              <a:t>Toplumsal muhafazakarlık: Toplumların birlikteliğini sağlayan temel değerler ve ortak kültüre dayanması gerektiği inancıdır.</a:t>
            </a:r>
          </a:p>
          <a:p>
            <a:r>
              <a:rPr lang="tr-TR" sz="1400" dirty="0" err="1" smtClean="0"/>
              <a:t>Gelenekselcilik</a:t>
            </a:r>
            <a:r>
              <a:rPr lang="tr-TR" sz="1400" dirty="0" smtClean="0"/>
              <a:t>: Topluma tarihsel temelli bir kimlik duygusu kazandırma konusunda gelenek ve sürekliliğin önemine inanmak.</a:t>
            </a:r>
            <a:endParaRPr lang="tr-TR" sz="1400" dirty="0"/>
          </a:p>
          <a:p>
            <a:r>
              <a:rPr lang="tr-TR" sz="1400" dirty="0" smtClean="0"/>
              <a:t>Medeniyetler çatışması tezi: Soğuk Savaş sonrası dünyada çatışmanın, temelde ideolojik veya ekonomik değil; kültürel nitelikte olacağına dair teoridir.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Liberal demokrasi: Sınırlı hükümete bağlılığın, halk yönetimine olan demokratik inançla harmanlandığı siyasal rejimdir. Yönetme hakkının, yetişkinlerin evrensel oy hakkı temelinde düzenli ve rekabetçi seçimlerde elde edilen başarıyla kazanılmasını; anayasa, kurumsal kontrol ve dengeler ve bireysel haklara dair güvencelerin yönetimi kısıtlamasını; özel girişimci ekonomiyi içeren canlı bir sivil toplum, bağımsız sendikalar ve özgür basın içerir. </a:t>
            </a:r>
            <a:endParaRPr lang="tr-TR" sz="1400" dirty="0" smtClean="0"/>
          </a:p>
          <a:p>
            <a:r>
              <a:rPr lang="tr-TR" sz="1400" dirty="0"/>
              <a:t>Kimlik: Görece istikrarlı ve süreklilik gösteren benlik duygusudur.</a:t>
            </a:r>
          </a:p>
          <a:p>
            <a:r>
              <a:rPr lang="tr-TR" sz="1400" dirty="0" smtClean="0"/>
              <a:t>Kültür: Bir halkın yaşam tarzı, inanışları, değer ve uygulamalarıdır. Din, dil, gelenek, toplumsal normlar ve ahlak ilkelerini içerir.</a:t>
            </a:r>
          </a:p>
          <a:p>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Laiklik: Din ve devleti ayırma isteğine yansıyan, dinin dünyevi işlere karışmaması gerektiği inancıdır.</a:t>
            </a:r>
          </a:p>
          <a:p>
            <a:r>
              <a:rPr lang="tr-TR" sz="1400" dirty="0" smtClean="0"/>
              <a:t>Laikleşme tezi: Modernleşmenin istisnasız biçimde aklın din üzerindeki zaferiyle ve ruhani değerlerin yerini laik olanlar bırakmasıyla </a:t>
            </a:r>
            <a:r>
              <a:rPr lang="tr-TR" sz="1400" dirty="0" err="1" smtClean="0"/>
              <a:t>elele</a:t>
            </a:r>
            <a:r>
              <a:rPr lang="tr-TR" sz="1400" dirty="0" smtClean="0"/>
              <a:t> gittiğine dair teoridir.</a:t>
            </a:r>
          </a:p>
          <a:p>
            <a:r>
              <a:rPr lang="tr-TR" sz="1400" dirty="0" smtClean="0"/>
              <a:t>Din: Aşkın bir tür gerçeklik hakkında paylaşılan inançlar bütünüdür.</a:t>
            </a:r>
          </a:p>
          <a:p>
            <a:r>
              <a:rPr lang="tr-TR" sz="1400" dirty="0" smtClean="0"/>
              <a:t>Ahlaki görecelilik: Mutlak hiçbir değer olmadığı inancı veya ahlaki değerler konusunda, derin ve yaygın uzlaşmazlıkların olduğu bir durumdur.</a:t>
            </a:r>
          </a:p>
          <a:p>
            <a:r>
              <a:rPr lang="tr-TR" sz="1400" dirty="0" err="1" smtClean="0"/>
              <a:t>Fundamentalizm</a:t>
            </a:r>
            <a:r>
              <a:rPr lang="tr-TR" sz="1400" dirty="0" smtClean="0"/>
              <a:t>: Belirli ilkelerin sorgulanamaz ve üstün otoriteye sahip temel gerçekler olarak kabul edildiği düşünce tarzıdır.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Batı’ya Direniş Formları</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Kutsal kitap gerçekçiliği: Tanrı sözü olarak sorgulanamaz bir otoriteye sahip kutsal metinlerin tam gerçekliğine olan inançtır.</a:t>
            </a:r>
          </a:p>
          <a:p>
            <a:r>
              <a:rPr lang="tr-TR" sz="1400" dirty="0" smtClean="0"/>
              <a:t>Dinsel </a:t>
            </a:r>
            <a:r>
              <a:rPr lang="tr-TR" sz="1400" dirty="0" err="1" smtClean="0"/>
              <a:t>fundamentalizm</a:t>
            </a:r>
            <a:r>
              <a:rPr lang="tr-TR" sz="1400" dirty="0" smtClean="0"/>
              <a:t>: Dinin özel hayatla sınırlı olamayacağı, aksine en üst ve uygun ifadesini halk hareketi ve toplumsal yenilenme politikasında bulduğuna dair inançtır.</a:t>
            </a:r>
          </a:p>
          <a:p>
            <a:r>
              <a:rPr lang="tr-TR" sz="1400" dirty="0" smtClean="0"/>
              <a:t>Post-sömürgecilik yaklaşımı: Formel sömürgeciliğin ortadan kalkmasından sonra da sömürgelerin ‘‘içsel’’ boyun eğmişliğinin devam ettiğini kabul eder.  </a:t>
            </a:r>
          </a:p>
          <a:p>
            <a:r>
              <a:rPr lang="tr-TR" sz="1400" dirty="0" smtClean="0"/>
              <a:t>Konfüçyüsçülük: İnsan ilişkileri ve kendini yetiştirme temalarına odaklanan; Taoizim ve Budizm ile birlikte Çin düşünce sisteminin temellerini oluşturan anlayıştır. </a:t>
            </a:r>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Batı’ya Direniş Formları</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a:t>Bağlantısızlar Hareketi: </a:t>
            </a:r>
            <a:r>
              <a:rPr lang="tr-TR" sz="1400" dirty="0" smtClean="0"/>
              <a:t>1961 yılında Belgrad’ta kurulan, Soğuk Savaş güç bloklarının ikisiyle de resmi siyasal ve ekonomik üyelik ilişkisine girmekten kaçınan ve barış içinde bir arada yaşama ve karşılıklı müdahale etmemem gibi değerlere bağlı ülkeler örgütüdür.</a:t>
            </a:r>
          </a:p>
          <a:p>
            <a:r>
              <a:rPr lang="tr-TR" sz="1400" dirty="0" smtClean="0"/>
              <a:t>Oryantalizm: Doğu kültürünü aşağı gören Batılılar tarafından önyargısal biçimde Doğu’nun betimlenmesidir.</a:t>
            </a:r>
          </a:p>
          <a:p>
            <a:r>
              <a:rPr lang="tr-TR" sz="1400" dirty="0" smtClean="0"/>
              <a:t>Asya değerleri: Toplumsal uyum, otoriteye saygı ve aileye olan inanç gibi özellikleri olan Doğu kültürünün temelidir.</a:t>
            </a:r>
          </a:p>
          <a:p>
            <a:r>
              <a:rPr lang="tr-TR" sz="1400" dirty="0" smtClean="0"/>
              <a:t>Cihat: Din için içsel ve dışsal mücadele etmektir.</a:t>
            </a:r>
            <a:endParaRPr lang="tr-TR" sz="1400" dirty="0"/>
          </a:p>
          <a:p>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800" cap="none" dirty="0"/>
              <a:t>Uluslararası Politikada Batı’ya Direniş Formları</a:t>
            </a:r>
            <a:r>
              <a:rPr lang="tr-TR" sz="1800" dirty="0"/>
              <a:t/>
            </a:r>
            <a:br>
              <a:rPr lang="tr-TR" sz="1800" dirty="0"/>
            </a:br>
            <a:r>
              <a:rPr lang="tr-TR" sz="1800" cap="none" dirty="0"/>
              <a:t>Kavramlar</a:t>
            </a:r>
            <a:endParaRPr lang="tr-TR" sz="1800" dirty="0"/>
          </a:p>
        </p:txBody>
      </p:sp>
      <p:sp>
        <p:nvSpPr>
          <p:cNvPr id="3" name="Content Placeholder 2"/>
          <p:cNvSpPr>
            <a:spLocks noGrp="1"/>
          </p:cNvSpPr>
          <p:nvPr>
            <p:ph idx="1"/>
          </p:nvPr>
        </p:nvSpPr>
        <p:spPr/>
        <p:txBody>
          <a:bodyPr>
            <a:normAutofit/>
          </a:bodyPr>
          <a:lstStyle/>
          <a:p>
            <a:r>
              <a:rPr lang="tr-TR" sz="1400" dirty="0" smtClean="0"/>
              <a:t>Şeriat: Kuran’da açıklanan ilkeler temelinde belirlenen İslam hukukun ham halidir.</a:t>
            </a:r>
          </a:p>
          <a:p>
            <a:r>
              <a:rPr lang="tr-TR" sz="1400" dirty="0" smtClean="0"/>
              <a:t>Teokrasi: Tanrı’nın yönetimidir. Siyaseten; dinin, dünyevi iktidardan üstün olması anlamını içerir.</a:t>
            </a:r>
          </a:p>
          <a:p>
            <a:r>
              <a:rPr lang="tr-TR" sz="1400" dirty="0" smtClean="0"/>
              <a:t>Oksidentalizm: Dinsel refom ve Aydınlanma gibi unsurlara dayanan Batı’nın kültürel ve siyasal değerlerini reddetmektir.</a:t>
            </a:r>
          </a:p>
          <a:p>
            <a:r>
              <a:rPr lang="tr-TR" sz="1400" smtClean="0"/>
              <a:t>Wilsonculuk: Barışı güvenceye almak için demokrasinin yaygınlaştırılmasını vurgulayan bir dış politika yaklaşımıdır.</a:t>
            </a:r>
            <a:endParaRPr lang="tr-TR" sz="1400" dirty="0"/>
          </a:p>
        </p:txBody>
      </p:sp>
    </p:spTree>
    <p:extLst>
      <p:ext uri="{BB962C8B-B14F-4D97-AF65-F5344CB8AC3E}">
        <p14:creationId xmlns:p14="http://schemas.microsoft.com/office/powerpoint/2010/main" val="342421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653</TotalTime>
  <Words>792</Words>
  <Application>Microsoft Office PowerPoint</Application>
  <PresentationFormat>Ekran Gösterisi (4:3)</PresentationFormat>
  <Paragraphs>57</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Moda Tasarımı</vt:lpstr>
      <vt:lpstr>ULS234  UluslararasI Polİtİka-II</vt:lpstr>
      <vt:lpstr>II. hafta</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Kavramlar</vt:lpstr>
      <vt:lpstr>Uluslararası Politikada Batı’ya Direniş Formları Sorular</vt:lpstr>
      <vt:lpstr>Uluslararası Politikada Batı’ya Direniş Formları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152</cp:revision>
  <dcterms:created xsi:type="dcterms:W3CDTF">2018-02-05T17:47:31Z</dcterms:created>
  <dcterms:modified xsi:type="dcterms:W3CDTF">2018-02-15T20:05:17Z</dcterms:modified>
</cp:coreProperties>
</file>