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4" r:id="rId4"/>
    <p:sldId id="266" r:id="rId5"/>
    <p:sldId id="269" r:id="rId6"/>
    <p:sldId id="272" r:id="rId7"/>
    <p:sldId id="273" r:id="rId8"/>
    <p:sldId id="274" r:id="rId9"/>
    <p:sldId id="288" r:id="rId10"/>
    <p:sldId id="291" r:id="rId11"/>
    <p:sldId id="260" r:id="rId12"/>
    <p:sldId id="259" r:id="rId13"/>
    <p:sldId id="296" r:id="rId14"/>
    <p:sldId id="298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1" clrIdx="0">
    <p:extLst>
      <p:ext uri="{19B8F6BF-5375-455C-9EA6-DF929625EA0E}">
        <p15:presenceInfo xmlns:p15="http://schemas.microsoft.com/office/powerpoint/2012/main" userId="Microsoft Office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8D09-444F-414A-BA15-DA92577B3E56}" type="datetimeFigureOut">
              <a:rPr lang="tr-TR" smtClean="0"/>
              <a:t>9.01.2019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A059-CD9A-5042-91FB-D142FCBF7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8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1247-813C-A44B-81CA-8BD336C6C6BE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869A-56B3-AB42-A6FE-F95DF4C7EAC3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A924-EA28-8E4D-9E68-7AE118A3900F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889-14B4-5A4E-BBD1-F803F1C2803B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40C4-C396-DF4F-B6A9-A53D32C4020F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E6EC-751F-8043-9042-39C62916EC0D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F237-2EF3-FE4D-90AF-7500B4EEF11B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62EB-1572-3840-9B03-475ECD0F883A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1665-1131-014F-A311-0E40A0776417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27A-11E7-D240-936E-C59526AB6250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8F1-CA39-534D-9959-6E469E420AE3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DC2B-8995-4D4A-A046-492724D5F91E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85E2-525A-CB4F-82A4-AA7739BD08F2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2A9D-BA1B-FB40-A0E5-8B7041FB1116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B125-7C55-3D45-A930-35599037AD53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74EF-0F3F-0B43-B3C7-2F0CE57CD324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33CFD-4104-C74C-A61A-309D4B284DD1}" type="datetime1">
              <a:rPr lang="tr-TR" smtClean="0"/>
              <a:t>9.01.2019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3D8673-50CD-284D-87B6-E054E015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226" y="1817575"/>
            <a:ext cx="6338046" cy="2262781"/>
          </a:xfrm>
        </p:spPr>
        <p:txBody>
          <a:bodyPr>
            <a:normAutofit/>
          </a:bodyPr>
          <a:lstStyle/>
          <a:p>
            <a:r>
              <a:rPr lang="tr-TR" dirty="0" smtClean="0"/>
              <a:t>Genel Sosyoloji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1AEF47-ACB2-3D41-8935-831F470F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893" y="3617895"/>
            <a:ext cx="5526741" cy="1908846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SOS </a:t>
            </a:r>
            <a:r>
              <a:rPr lang="tr-TR" sz="2400" b="1" dirty="0" smtClean="0"/>
              <a:t>107</a:t>
            </a:r>
            <a:endParaRPr lang="tr-TR" sz="2400" b="1" dirty="0"/>
          </a:p>
          <a:p>
            <a:pPr algn="ctr"/>
            <a:r>
              <a:rPr lang="tr-TR" sz="2400" b="1" dirty="0"/>
              <a:t>Toplumsal </a:t>
            </a:r>
            <a:r>
              <a:rPr lang="tr-TR" sz="2400" b="1" dirty="0" err="1"/>
              <a:t>Tabakalaşma</a:t>
            </a:r>
            <a:r>
              <a:rPr lang="tr-TR" sz="2400" b="1" dirty="0"/>
              <a:t> ve Sınıf</a:t>
            </a:r>
          </a:p>
        </p:txBody>
      </p:sp>
    </p:spTree>
    <p:extLst>
      <p:ext uri="{BB962C8B-B14F-4D97-AF65-F5344CB8AC3E}">
        <p14:creationId xmlns:p14="http://schemas.microsoft.com/office/powerpoint/2010/main" val="22687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48F7AD-BF9A-FE4B-94D4-AF6B327B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Bugünkü Batı toplumundaki toplumsal sınıf ayrımları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692598-DD85-EF4A-8741-20A36AFB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2349098"/>
            <a:ext cx="8915400" cy="3781339"/>
          </a:xfrm>
        </p:spPr>
        <p:txBody>
          <a:bodyPr>
            <a:normAutofit/>
          </a:bodyPr>
          <a:lstStyle/>
          <a:p>
            <a:r>
              <a:rPr lang="tr-TR" sz="3600" dirty="0"/>
              <a:t>Üst sınıf</a:t>
            </a:r>
          </a:p>
          <a:p>
            <a:r>
              <a:rPr lang="tr-TR" sz="3600" dirty="0"/>
              <a:t>Orta sınıf</a:t>
            </a:r>
          </a:p>
          <a:p>
            <a:r>
              <a:rPr lang="tr-TR" sz="3600" dirty="0"/>
              <a:t>İşçi sınıfı</a:t>
            </a:r>
          </a:p>
          <a:p>
            <a:r>
              <a:rPr lang="tr-TR" sz="3600" dirty="0"/>
              <a:t>Alt sınıf, AB ve göçmenlik </a:t>
            </a:r>
          </a:p>
        </p:txBody>
      </p:sp>
    </p:spTree>
    <p:extLst>
      <p:ext uri="{BB962C8B-B14F-4D97-AF65-F5344CB8AC3E}">
        <p14:creationId xmlns:p14="http://schemas.microsoft.com/office/powerpoint/2010/main" val="308288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17D07BB-792D-4D4D-8B23-FE0CBAC02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661" y="219852"/>
            <a:ext cx="4732071" cy="6078379"/>
          </a:xfrm>
        </p:spPr>
      </p:pic>
    </p:spTree>
    <p:extLst>
      <p:ext uri="{BB962C8B-B14F-4D97-AF65-F5344CB8AC3E}">
        <p14:creationId xmlns:p14="http://schemas.microsoft.com/office/powerpoint/2010/main" val="26965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34B61BA-C4FD-DE42-B164-D23CEB5BB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344" y="1501604"/>
            <a:ext cx="10673733" cy="3946129"/>
          </a:xfrm>
        </p:spPr>
      </p:pic>
    </p:spTree>
    <p:extLst>
      <p:ext uri="{BB962C8B-B14F-4D97-AF65-F5344CB8AC3E}">
        <p14:creationId xmlns:p14="http://schemas.microsoft.com/office/powerpoint/2010/main" val="329211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72BB2D-8631-814A-A381-9DE4C344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62" y="327264"/>
            <a:ext cx="8911687" cy="1280890"/>
          </a:xfrm>
        </p:spPr>
        <p:txBody>
          <a:bodyPr/>
          <a:lstStyle/>
          <a:p>
            <a:r>
              <a:rPr lang="tr-TR" dirty="0"/>
              <a:t>Sınıf ve Yaşam Tarzı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B7958-ACB5-2240-B721-F7BAC8AF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516" y="1195333"/>
            <a:ext cx="10181064" cy="5347926"/>
          </a:xfrm>
        </p:spPr>
        <p:txBody>
          <a:bodyPr>
            <a:normAutofit/>
          </a:bodyPr>
          <a:lstStyle/>
          <a:p>
            <a:r>
              <a:rPr lang="tr-TR" sz="2800" dirty="0"/>
              <a:t>Geleneksel olarak sınıf, piyasa, üretim ve iş gibi göstergelere bağlanmıştır. Bireyleri sadece ekonomi ve istihdam bağlamında sınıf üyesi olarak değerlendirmemek gerekmektedir. </a:t>
            </a:r>
          </a:p>
          <a:p>
            <a:r>
              <a:rPr lang="tr-TR" sz="2800" dirty="0"/>
              <a:t>Tüketim ögeleri, yaşam tarzı gibi kültürel faktörler göz önündedir.</a:t>
            </a:r>
          </a:p>
          <a:p>
            <a:r>
              <a:rPr lang="tr-TR" sz="2800" dirty="0"/>
              <a:t>Çağımız tüketimle ilgili simgelerin ve işaretlerin günlük yaşamda büyük rol oynadığı çağdır. </a:t>
            </a:r>
          </a:p>
          <a:p>
            <a:r>
              <a:rPr lang="tr-TR" sz="2800" dirty="0"/>
              <a:t>Fransız sosyolog, Pierre </a:t>
            </a:r>
            <a:r>
              <a:rPr lang="tr-TR" sz="2800" dirty="0" err="1"/>
              <a:t>Bourdieu</a:t>
            </a:r>
            <a:r>
              <a:rPr lang="tr-TR" sz="2800" dirty="0"/>
              <a:t> (1930-2002), yaşam tarzı tercihlerinin sınıf için önemli olduğunu savunur. </a:t>
            </a:r>
          </a:p>
        </p:txBody>
      </p:sp>
    </p:spTree>
    <p:extLst>
      <p:ext uri="{BB962C8B-B14F-4D97-AF65-F5344CB8AC3E}">
        <p14:creationId xmlns:p14="http://schemas.microsoft.com/office/powerpoint/2010/main" val="375307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60BD22-3EAF-CA44-A2D4-729BABF0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Toplumsal Cinsiyet ve </a:t>
            </a:r>
            <a:r>
              <a:rPr lang="tr-TR" dirty="0" err="1"/>
              <a:t>Tabakalaşma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14FA22-57C0-4C40-9114-B8F53BD3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615" y="1784194"/>
            <a:ext cx="9541997" cy="4127027"/>
          </a:xfrm>
        </p:spPr>
        <p:txBody>
          <a:bodyPr>
            <a:normAutofit lnSpcReduction="10000"/>
          </a:bodyPr>
          <a:lstStyle/>
          <a:p>
            <a:r>
              <a:rPr lang="tr-TR" sz="2400" dirty="0" err="1"/>
              <a:t>Tabakalaşma</a:t>
            </a:r>
            <a:r>
              <a:rPr lang="tr-TR" sz="2400" dirty="0"/>
              <a:t> hakkında yapılan araştırmalar «toplumsal cinsiyet </a:t>
            </a:r>
            <a:r>
              <a:rPr lang="tr-TR" sz="2400" dirty="0" err="1"/>
              <a:t>körü»ydü</a:t>
            </a:r>
            <a:r>
              <a:rPr lang="tr-TR" sz="2400" dirty="0"/>
              <a:t>.  </a:t>
            </a:r>
          </a:p>
          <a:p>
            <a:r>
              <a:rPr lang="tr-TR" sz="2400" dirty="0"/>
              <a:t>Bu araştırmalar yapılırken kadınlar hiç hesaba katılmamıştır veya güç, ücret ve prestij gibi konular çözümlenirken kadınlar konusuna hem hiç önem verilmemiştir.</a:t>
            </a:r>
          </a:p>
          <a:p>
            <a:r>
              <a:rPr lang="tr-TR" sz="2400" dirty="0"/>
              <a:t>bu konular için kadınlar ilgi çekici bulunmamıştır. Ancak toplumsal cinsiyet, </a:t>
            </a:r>
            <a:r>
              <a:rPr lang="tr-TR" sz="2400" dirty="0" err="1"/>
              <a:t>tabakalaşmayla</a:t>
            </a:r>
            <a:r>
              <a:rPr lang="tr-TR" sz="2400" dirty="0"/>
              <a:t> ilgili en önemli konulardan biridir. </a:t>
            </a:r>
          </a:p>
          <a:p>
            <a:r>
              <a:rPr lang="tr-TR" sz="2400" dirty="0"/>
              <a:t>Erkeklerin, toplumsal hayatla ilgili pek çok yerde daha fazla ücret, statü ve kadınlardan daha fazla etkiye sahip olmadığı hiçbir toplum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34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98F30A-4922-4849-9647-7AF26614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Toplumsal hareketlilik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1A875D-07DC-554B-AE65-C946D23F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929" y="1328285"/>
            <a:ext cx="9550683" cy="480215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Toplumsal</a:t>
            </a:r>
            <a:r>
              <a:rPr lang="en-US" sz="2400" b="1" dirty="0"/>
              <a:t> </a:t>
            </a:r>
            <a:r>
              <a:rPr lang="en-US" sz="2400" b="1" dirty="0" err="1"/>
              <a:t>hareketlilik</a:t>
            </a:r>
            <a:r>
              <a:rPr lang="en-US" sz="2400" dirty="0"/>
              <a:t>,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sosyoekonomik</a:t>
            </a:r>
            <a:r>
              <a:rPr lang="en-US" sz="2400" dirty="0"/>
              <a:t> </a:t>
            </a:r>
            <a:r>
              <a:rPr lang="en-US" sz="2400" dirty="0" err="1"/>
              <a:t>konumlar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gruplar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bireylerin</a:t>
            </a:r>
            <a:r>
              <a:rPr lang="en-US" sz="2400" dirty="0"/>
              <a:t> </a:t>
            </a:r>
            <a:r>
              <a:rPr lang="en-US" sz="2400" dirty="0" err="1"/>
              <a:t>hareketlerine</a:t>
            </a:r>
            <a:r>
              <a:rPr lang="en-US" sz="2400" dirty="0"/>
              <a:t> </a:t>
            </a:r>
            <a:r>
              <a:rPr lang="en-US" sz="2400" dirty="0" err="1"/>
              <a:t>gönderme</a:t>
            </a:r>
            <a:r>
              <a:rPr lang="en-US" sz="2400" dirty="0"/>
              <a:t>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kavramdır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Dikey</a:t>
            </a:r>
            <a:r>
              <a:rPr lang="en-US" sz="2400" b="1" dirty="0"/>
              <a:t> </a:t>
            </a:r>
            <a:r>
              <a:rPr lang="en-US" sz="2400" b="1" dirty="0" err="1"/>
              <a:t>hareketlilik</a:t>
            </a:r>
            <a:r>
              <a:rPr lang="en-US" sz="2400" dirty="0"/>
              <a:t>, </a:t>
            </a:r>
            <a:r>
              <a:rPr lang="en-US" sz="2400" dirty="0" err="1"/>
              <a:t>sosyo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skalada</a:t>
            </a:r>
            <a:r>
              <a:rPr lang="en-US" sz="2400" dirty="0"/>
              <a:t> </a:t>
            </a:r>
            <a:r>
              <a:rPr lang="en-US" sz="2400" dirty="0" err="1"/>
              <a:t>bireylerin</a:t>
            </a:r>
            <a:r>
              <a:rPr lang="en-US" sz="2400" dirty="0"/>
              <a:t> </a:t>
            </a:r>
            <a:r>
              <a:rPr lang="en-US" sz="2400" dirty="0" err="1"/>
              <a:t>aşağı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yukarı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hareketleri</a:t>
            </a:r>
            <a:r>
              <a:rPr lang="en-US" sz="2400" dirty="0"/>
              <a:t> </a:t>
            </a:r>
            <a:r>
              <a:rPr lang="en-US" sz="2400" dirty="0" err="1"/>
              <a:t>anlamına</a:t>
            </a:r>
            <a:r>
              <a:rPr lang="en-US" sz="2400" dirty="0"/>
              <a:t> </a:t>
            </a:r>
            <a:r>
              <a:rPr lang="en-US" sz="2400" dirty="0" err="1"/>
              <a:t>gelir</a:t>
            </a:r>
            <a:r>
              <a:rPr lang="en-US" sz="2400" dirty="0"/>
              <a:t>.</a:t>
            </a:r>
          </a:p>
          <a:p>
            <a:r>
              <a:rPr lang="en-US" sz="2400" dirty="0"/>
              <a:t>Mal </a:t>
            </a:r>
            <a:r>
              <a:rPr lang="en-US" sz="2400" dirty="0" err="1"/>
              <a:t>mülk</a:t>
            </a:r>
            <a:r>
              <a:rPr lang="en-US" sz="2400" dirty="0"/>
              <a:t>, </a:t>
            </a:r>
            <a:r>
              <a:rPr lang="en-US" sz="2400" dirty="0" err="1"/>
              <a:t>gelir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statü</a:t>
            </a:r>
            <a:r>
              <a:rPr lang="en-US" sz="2400" dirty="0"/>
              <a:t> </a:t>
            </a:r>
            <a:r>
              <a:rPr lang="en-US" sz="2400" dirty="0" err="1"/>
              <a:t>kazanma</a:t>
            </a:r>
            <a:r>
              <a:rPr lang="en-US" sz="2400" dirty="0"/>
              <a:t> </a:t>
            </a:r>
            <a:r>
              <a:rPr lang="en-US" sz="2400" i="1" dirty="0" err="1"/>
              <a:t>yukarı</a:t>
            </a:r>
            <a:r>
              <a:rPr lang="en-US" sz="2400" i="1" dirty="0"/>
              <a:t> </a:t>
            </a:r>
            <a:r>
              <a:rPr lang="en-US" sz="2400" i="1" dirty="0" err="1"/>
              <a:t>doğru</a:t>
            </a:r>
            <a:r>
              <a:rPr lang="en-US" sz="2400" i="1" dirty="0"/>
              <a:t> </a:t>
            </a:r>
            <a:r>
              <a:rPr lang="en-US" sz="2400" i="1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tersine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de </a:t>
            </a:r>
            <a:r>
              <a:rPr lang="en-US" sz="2400" i="1" dirty="0" err="1"/>
              <a:t>aşağı</a:t>
            </a:r>
            <a:r>
              <a:rPr lang="en-US" sz="2400" i="1" dirty="0"/>
              <a:t> </a:t>
            </a:r>
            <a:r>
              <a:rPr lang="en-US" sz="2400" i="1" dirty="0" err="1"/>
              <a:t>doğru</a:t>
            </a:r>
            <a:r>
              <a:rPr lang="en-US" sz="2400" i="1" dirty="0"/>
              <a:t> </a:t>
            </a:r>
            <a:r>
              <a:rPr lang="en-US" sz="2400" i="1" dirty="0" err="1"/>
              <a:t>hareketlilik</a:t>
            </a:r>
            <a:r>
              <a:rPr lang="en-US" sz="2400" dirty="0"/>
              <a:t> </a:t>
            </a:r>
            <a:r>
              <a:rPr lang="en-US" sz="2400" dirty="0" err="1"/>
              <a:t>adını</a:t>
            </a:r>
            <a:r>
              <a:rPr lang="en-US" sz="2400" dirty="0"/>
              <a:t> </a:t>
            </a:r>
            <a:r>
              <a:rPr lang="en-US" sz="2400" dirty="0" err="1"/>
              <a:t>alır</a:t>
            </a:r>
            <a:r>
              <a:rPr lang="en-US" sz="2400" dirty="0"/>
              <a:t>.</a:t>
            </a:r>
          </a:p>
          <a:p>
            <a:r>
              <a:rPr lang="en-US" sz="2400" dirty="0"/>
              <a:t>Modern </a:t>
            </a:r>
            <a:r>
              <a:rPr lang="en-US" sz="2400" dirty="0" err="1"/>
              <a:t>toplumlarda</a:t>
            </a:r>
            <a:r>
              <a:rPr lang="en-US" sz="2400" dirty="0"/>
              <a:t>, </a:t>
            </a:r>
            <a:r>
              <a:rPr lang="en-US" sz="2400" dirty="0" err="1"/>
              <a:t>komşu</a:t>
            </a:r>
            <a:r>
              <a:rPr lang="en-US" sz="2400" dirty="0"/>
              <a:t> </a:t>
            </a:r>
            <a:r>
              <a:rPr lang="en-US" sz="2400" dirty="0" err="1"/>
              <a:t>alanlar</a:t>
            </a:r>
            <a:r>
              <a:rPr lang="en-US" sz="2400" dirty="0"/>
              <a:t>, </a:t>
            </a:r>
            <a:r>
              <a:rPr lang="en-US" sz="2400" dirty="0" err="1"/>
              <a:t>kasabalar</a:t>
            </a:r>
            <a:r>
              <a:rPr lang="en-US" sz="2400" dirty="0"/>
              <a:t> yada </a:t>
            </a:r>
            <a:r>
              <a:rPr lang="en-US" sz="2400" dirty="0" err="1"/>
              <a:t>bölgeler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coğrafik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anlatmak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b="1" dirty="0" err="1"/>
              <a:t>yatay</a:t>
            </a:r>
            <a:r>
              <a:rPr lang="en-US" sz="2400" b="1" dirty="0"/>
              <a:t> </a:t>
            </a:r>
            <a:r>
              <a:rPr lang="en-US" sz="2400" b="1" dirty="0" err="1"/>
              <a:t>hareketlilik</a:t>
            </a:r>
            <a:r>
              <a:rPr lang="en-US" sz="2400" dirty="0"/>
              <a:t> de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konusudur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87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EDB354-AF3B-0345-960E-7E56B05F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Tabakalaşma</a:t>
            </a:r>
            <a:r>
              <a:rPr lang="tr-TR" b="1" dirty="0"/>
              <a:t> ve Sınıf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14FC88-CB75-2A44-AAFA-1F0BAB4C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1682496"/>
            <a:ext cx="9127172" cy="4228726"/>
          </a:xfrm>
        </p:spPr>
        <p:txBody>
          <a:bodyPr/>
          <a:lstStyle/>
          <a:p>
            <a:r>
              <a:rPr lang="tr-TR" sz="2400" dirty="0"/>
              <a:t>Başarı ve zenginlik hikayeleri</a:t>
            </a:r>
          </a:p>
          <a:p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yoksulluktan</a:t>
            </a:r>
            <a:r>
              <a:rPr lang="en-US" sz="2400" dirty="0"/>
              <a:t> </a:t>
            </a:r>
            <a:r>
              <a:rPr lang="en-US" sz="2400" dirty="0" err="1"/>
              <a:t>zenginliğe</a:t>
            </a:r>
            <a:r>
              <a:rPr lang="en-US" sz="2400" dirty="0"/>
              <a:t> </a:t>
            </a:r>
            <a:r>
              <a:rPr lang="en-US" sz="2400" dirty="0" err="1"/>
              <a:t>geçiş</a:t>
            </a:r>
            <a:r>
              <a:rPr lang="en-US" sz="2400" dirty="0"/>
              <a:t> </a:t>
            </a:r>
            <a:r>
              <a:rPr lang="en-US" sz="2400" dirty="0" err="1"/>
              <a:t>hikayeleri</a:t>
            </a:r>
            <a:r>
              <a:rPr lang="en-US" sz="2400" dirty="0"/>
              <a:t> </a:t>
            </a:r>
            <a:r>
              <a:rPr lang="en-US" sz="2400" dirty="0" err="1"/>
              <a:t>sosyologlar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Toplumdaki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eşitsizlikler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? </a:t>
            </a:r>
            <a:endParaRPr lang="tr-TR" sz="2400" dirty="0"/>
          </a:p>
          <a:p>
            <a:r>
              <a:rPr lang="en-US" sz="2400" dirty="0" err="1"/>
              <a:t>Çağdaş</a:t>
            </a:r>
            <a:r>
              <a:rPr lang="en-US" sz="2400" dirty="0"/>
              <a:t> </a:t>
            </a:r>
            <a:r>
              <a:rPr lang="en-US" sz="2400" dirty="0" err="1"/>
              <a:t>toplumlar</a:t>
            </a:r>
            <a:r>
              <a:rPr lang="en-US" sz="2400" dirty="0"/>
              <a:t> ne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eşitsizdir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Hangi</a:t>
            </a:r>
            <a:r>
              <a:rPr lang="en-US" sz="2400" dirty="0"/>
              <a:t> </a:t>
            </a:r>
            <a:r>
              <a:rPr lang="en-US" sz="2400" dirty="0" err="1"/>
              <a:t>toplumsal</a:t>
            </a:r>
            <a:r>
              <a:rPr lang="en-US" sz="2400" dirty="0"/>
              <a:t> </a:t>
            </a:r>
            <a:r>
              <a:rPr lang="en-US" sz="2400" dirty="0" err="1"/>
              <a:t>etkenler</a:t>
            </a:r>
            <a:r>
              <a:rPr lang="en-US" sz="2400" dirty="0"/>
              <a:t>, </a:t>
            </a:r>
            <a:r>
              <a:rPr lang="en-US" sz="2400" dirty="0" err="1"/>
              <a:t>toplumdaki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konumu</a:t>
            </a:r>
            <a:r>
              <a:rPr lang="en-US" sz="2400" dirty="0"/>
              <a:t> </a:t>
            </a:r>
            <a:r>
              <a:rPr lang="en-US" sz="2400" dirty="0" err="1"/>
              <a:t>etkiler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Kadınlar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zorluklar</a:t>
            </a:r>
            <a:r>
              <a:rPr lang="en-US" sz="2400" dirty="0"/>
              <a:t> </a:t>
            </a:r>
            <a:r>
              <a:rPr lang="en-US" sz="2400" dirty="0" err="1"/>
              <a:t>eşit</a:t>
            </a:r>
            <a:r>
              <a:rPr lang="en-US" sz="2400" dirty="0"/>
              <a:t> </a:t>
            </a:r>
            <a:r>
              <a:rPr lang="en-US" sz="2400" dirty="0" err="1"/>
              <a:t>midir</a:t>
            </a:r>
            <a:r>
              <a:rPr lang="en-US" sz="2400" dirty="0"/>
              <a:t>? Fark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mıdır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en-US" sz="2400" dirty="0" err="1"/>
              <a:t>Ekonominin</a:t>
            </a:r>
            <a:r>
              <a:rPr lang="en-US" sz="2400" dirty="0"/>
              <a:t> </a:t>
            </a:r>
            <a:r>
              <a:rPr lang="en-US" sz="2400" dirty="0" err="1"/>
              <a:t>küreselleşmesi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olanaklarını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etkiler</a:t>
            </a:r>
            <a:r>
              <a:rPr lang="en-US" sz="2400" dirty="0"/>
              <a:t>?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037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896A7EE-87BA-4841-AFFD-5ED1FD1DF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045" y="127321"/>
            <a:ext cx="5945381" cy="6504015"/>
          </a:xfrm>
        </p:spPr>
      </p:pic>
    </p:spTree>
    <p:extLst>
      <p:ext uri="{BB962C8B-B14F-4D97-AF65-F5344CB8AC3E}">
        <p14:creationId xmlns:p14="http://schemas.microsoft.com/office/powerpoint/2010/main" val="399541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B4CE07-DB6C-984A-9EDD-42327040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039" y="512462"/>
            <a:ext cx="8911687" cy="1280890"/>
          </a:xfrm>
        </p:spPr>
        <p:txBody>
          <a:bodyPr/>
          <a:lstStyle/>
          <a:p>
            <a:r>
              <a:rPr lang="tr-TR" dirty="0" err="1"/>
              <a:t>Tabakalaşma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C65F43-312C-0440-972E-4F55B923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923" y="1706639"/>
            <a:ext cx="9431972" cy="4423798"/>
          </a:xfrm>
        </p:spPr>
        <p:txBody>
          <a:bodyPr>
            <a:normAutofit/>
          </a:bodyPr>
          <a:lstStyle/>
          <a:p>
            <a:r>
              <a:rPr lang="en-US" sz="2800" dirty="0" err="1"/>
              <a:t>İnsan</a:t>
            </a:r>
            <a:r>
              <a:rPr lang="en-US" sz="2800" dirty="0"/>
              <a:t> </a:t>
            </a:r>
            <a:r>
              <a:rPr lang="en-US" sz="2800" dirty="0" err="1"/>
              <a:t>toplulukları</a:t>
            </a:r>
            <a:r>
              <a:rPr lang="en-US" sz="2800" dirty="0"/>
              <a:t> </a:t>
            </a:r>
            <a:r>
              <a:rPr lang="en-US" sz="2800" dirty="0" err="1"/>
              <a:t>içindeki</a:t>
            </a:r>
            <a:r>
              <a:rPr lang="en-US" sz="2800" dirty="0"/>
              <a:t> </a:t>
            </a:r>
            <a:r>
              <a:rPr lang="en-US" sz="2800" dirty="0" err="1"/>
              <a:t>gruplar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bireyler</a:t>
            </a:r>
            <a:r>
              <a:rPr lang="en-US" sz="2800" dirty="0"/>
              <a:t> </a:t>
            </a:r>
            <a:r>
              <a:rPr lang="en-US" sz="2800" dirty="0" err="1"/>
              <a:t>arasında</a:t>
            </a:r>
            <a:r>
              <a:rPr lang="en-US" sz="2800" dirty="0"/>
              <a:t> </a:t>
            </a:r>
            <a:r>
              <a:rPr lang="en-US" sz="2800" dirty="0" err="1"/>
              <a:t>varolan</a:t>
            </a:r>
            <a:r>
              <a:rPr lang="en-US" sz="2800" dirty="0"/>
              <a:t> </a:t>
            </a:r>
            <a:r>
              <a:rPr lang="en-US" sz="2800" dirty="0" err="1"/>
              <a:t>eşitsizlikleri</a:t>
            </a:r>
            <a:r>
              <a:rPr lang="en-US" sz="2800" dirty="0"/>
              <a:t> </a:t>
            </a:r>
            <a:r>
              <a:rPr lang="en-US" sz="2800" dirty="0" err="1"/>
              <a:t>açıkla</a:t>
            </a:r>
            <a:r>
              <a:rPr lang="tr-TR" sz="2800" dirty="0"/>
              <a:t>r.</a:t>
            </a:r>
          </a:p>
          <a:p>
            <a:r>
              <a:rPr lang="tr-TR" sz="2800" dirty="0" err="1"/>
              <a:t>Tabakalaşma</a:t>
            </a:r>
            <a:r>
              <a:rPr lang="tr-TR" sz="2800" dirty="0"/>
              <a:t>, varlık yada mülk, toplumsal cinsiyet, yaş, dinsel bağ, askeri rütbe vb. nitelikler dolayısıyla ortaya çıkar.</a:t>
            </a:r>
          </a:p>
          <a:p>
            <a:r>
              <a:rPr lang="en-US" sz="2800" dirty="0" err="1"/>
              <a:t>Toplumları</a:t>
            </a:r>
            <a:r>
              <a:rPr lang="en-US" sz="2800" dirty="0"/>
              <a:t>,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hiyerarşi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, </a:t>
            </a:r>
            <a:r>
              <a:rPr lang="en-US" sz="2800" dirty="0" err="1"/>
              <a:t>tabana</a:t>
            </a:r>
            <a:r>
              <a:rPr lang="en-US" sz="2800" dirty="0"/>
              <a:t> </a:t>
            </a:r>
            <a:r>
              <a:rPr lang="en-US" sz="2800" dirty="0" err="1"/>
              <a:t>yakın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ayrıcalıklılarla</a:t>
            </a:r>
            <a:r>
              <a:rPr lang="en-US" sz="2800" dirty="0"/>
              <a:t>, </a:t>
            </a:r>
            <a:r>
              <a:rPr lang="en-US" sz="2800" dirty="0" err="1"/>
              <a:t>tavandaki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fazla</a:t>
            </a:r>
            <a:r>
              <a:rPr lang="en-US" sz="2800" dirty="0"/>
              <a:t> </a:t>
            </a:r>
            <a:r>
              <a:rPr lang="en-US" sz="2800" dirty="0" err="1"/>
              <a:t>kayrılmış</a:t>
            </a:r>
            <a:r>
              <a:rPr lang="en-US" sz="2800" dirty="0"/>
              <a:t> </a:t>
            </a:r>
            <a:r>
              <a:rPr lang="en-US" sz="2800" dirty="0" err="1"/>
              <a:t>olanlardan</a:t>
            </a:r>
            <a:r>
              <a:rPr lang="en-US" sz="2800" dirty="0"/>
              <a:t> </a:t>
            </a:r>
            <a:r>
              <a:rPr lang="en-US" sz="2800" dirty="0" err="1"/>
              <a:t>oluşan</a:t>
            </a:r>
            <a:r>
              <a:rPr lang="en-US" sz="2800" dirty="0"/>
              <a:t> "</a:t>
            </a:r>
            <a:r>
              <a:rPr lang="en-US" sz="2800" dirty="0" err="1"/>
              <a:t>katman"lar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görebiliriz</a:t>
            </a:r>
            <a:r>
              <a:rPr lang="en-US" sz="2800" dirty="0"/>
              <a:t>.</a:t>
            </a:r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4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97E5C7-5BCA-C847-8EE3-09B76D18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Tarihsel olarak dört temel </a:t>
            </a:r>
            <a:r>
              <a:rPr lang="tr-TR" dirty="0" err="1"/>
              <a:t>tabakalaşma</a:t>
            </a:r>
            <a:r>
              <a:rPr lang="tr-TR" dirty="0"/>
              <a:t> sistemi: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8C849D-6E9F-DF40-B6B9-134E4909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2352815"/>
            <a:ext cx="8915400" cy="3777622"/>
          </a:xfrm>
        </p:spPr>
        <p:txBody>
          <a:bodyPr>
            <a:normAutofit/>
          </a:bodyPr>
          <a:lstStyle/>
          <a:p>
            <a:r>
              <a:rPr lang="tr-TR" sz="2800" dirty="0"/>
              <a:t>Kölelik</a:t>
            </a:r>
          </a:p>
          <a:p>
            <a:r>
              <a:rPr lang="tr-TR" sz="2800" dirty="0"/>
              <a:t>Kast</a:t>
            </a:r>
          </a:p>
          <a:p>
            <a:r>
              <a:rPr lang="tr-TR" sz="2800" dirty="0"/>
              <a:t>Mülk sahipleri </a:t>
            </a:r>
          </a:p>
          <a:p>
            <a:r>
              <a:rPr lang="tr-TR" sz="2800" dirty="0"/>
              <a:t>Sınıf</a:t>
            </a:r>
          </a:p>
        </p:txBody>
      </p:sp>
    </p:spTree>
    <p:extLst>
      <p:ext uri="{BB962C8B-B14F-4D97-AF65-F5344CB8AC3E}">
        <p14:creationId xmlns:p14="http://schemas.microsoft.com/office/powerpoint/2010/main" val="57407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BE6C3E-9A52-374B-8B59-A3B4F92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045" y="402729"/>
            <a:ext cx="8911687" cy="1280890"/>
          </a:xfrm>
        </p:spPr>
        <p:txBody>
          <a:bodyPr/>
          <a:lstStyle/>
          <a:p>
            <a:r>
              <a:rPr lang="tr-TR" dirty="0"/>
              <a:t>Sınıf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F1558E-0E4C-5844-A167-58C1E0B8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045" y="1222409"/>
            <a:ext cx="9094567" cy="4908028"/>
          </a:xfrm>
        </p:spPr>
        <p:txBody>
          <a:bodyPr/>
          <a:lstStyle/>
          <a:p>
            <a:r>
              <a:rPr lang="en-US" dirty="0" err="1"/>
              <a:t>Kölelik</a:t>
            </a:r>
            <a:r>
              <a:rPr lang="en-US" dirty="0"/>
              <a:t>, kast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mülk</a:t>
            </a:r>
            <a:r>
              <a:rPr lang="en-US" dirty="0"/>
              <a:t> </a:t>
            </a:r>
            <a:r>
              <a:rPr lang="en-US" dirty="0" err="1"/>
              <a:t>sahiplerinden</a:t>
            </a:r>
            <a:r>
              <a:rPr lang="en-US" dirty="0"/>
              <a:t> </a:t>
            </a:r>
            <a:r>
              <a:rPr lang="en-US" dirty="0" err="1"/>
              <a:t>farklıdır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Sınıf, yönelebildikleri yaşam biçimini güçlü  bir biçimde etkileyen genel ekonomik kaynakları paylaşan büyük çapta insan öbeği olarak tanımlayabiliriz.</a:t>
            </a:r>
          </a:p>
          <a:p>
            <a:r>
              <a:rPr lang="tr-TR" dirty="0"/>
              <a:t>İş gücüyle ve zenginlerin mülkiyeti, sınıf ayrımının ana temelleridir. </a:t>
            </a:r>
          </a:p>
          <a:p>
            <a:endParaRPr lang="tr-TR" dirty="0"/>
          </a:p>
          <a:p>
            <a:r>
              <a:rPr lang="tr-TR" dirty="0"/>
              <a:t>Sınıf, </a:t>
            </a:r>
            <a:r>
              <a:rPr lang="tr-TR" dirty="0" err="1"/>
              <a:t>tabakalaşmanın</a:t>
            </a:r>
            <a:r>
              <a:rPr lang="tr-TR" dirty="0"/>
              <a:t> erken biçimlerinden dört temel yönüyle ayrılır:</a:t>
            </a:r>
          </a:p>
          <a:p>
            <a:pPr lvl="1"/>
            <a:r>
              <a:rPr lang="tr-TR" i="1" dirty="0"/>
              <a:t>1. Sınıf düzenleri değişkendir.</a:t>
            </a:r>
            <a:endParaRPr lang="tr-TR" dirty="0"/>
          </a:p>
          <a:p>
            <a:pPr lvl="1"/>
            <a:r>
              <a:rPr lang="en-US" i="1" dirty="0"/>
              <a:t>2. </a:t>
            </a:r>
            <a:r>
              <a:rPr lang="en-US" i="1" dirty="0" err="1"/>
              <a:t>Sınıfsal</a:t>
            </a:r>
            <a:r>
              <a:rPr lang="en-US" i="1" dirty="0"/>
              <a:t> </a:t>
            </a:r>
            <a:r>
              <a:rPr lang="en-US" i="1" dirty="0" err="1"/>
              <a:t>konumun</a:t>
            </a:r>
            <a:r>
              <a:rPr lang="en-US" i="1" dirty="0"/>
              <a:t> </a:t>
            </a:r>
            <a:r>
              <a:rPr lang="en-US" i="1" dirty="0" err="1"/>
              <a:t>bazı</a:t>
            </a:r>
            <a:r>
              <a:rPr lang="en-US" i="1" dirty="0"/>
              <a:t> </a:t>
            </a:r>
            <a:r>
              <a:rPr lang="en-US" i="1" dirty="0" err="1"/>
              <a:t>yanları</a:t>
            </a:r>
            <a:r>
              <a:rPr lang="en-US" i="1" dirty="0"/>
              <a:t> </a:t>
            </a:r>
            <a:r>
              <a:rPr lang="en-US" i="1" dirty="0" err="1"/>
              <a:t>edinilir</a:t>
            </a:r>
            <a:r>
              <a:rPr lang="en-US" i="1" dirty="0"/>
              <a:t>.</a:t>
            </a:r>
          </a:p>
          <a:p>
            <a:pPr lvl="1"/>
            <a:r>
              <a:rPr lang="tr-TR" i="1" dirty="0"/>
              <a:t>3. Sınıf ekonomik temellidir. </a:t>
            </a:r>
            <a:endParaRPr lang="tr-TR" dirty="0"/>
          </a:p>
          <a:p>
            <a:pPr lvl="1"/>
            <a:r>
              <a:rPr lang="tr-TR" i="1" dirty="0"/>
              <a:t>4. Sınıf düzenleri büyük çaptadır ve kişisel değildirler.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967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D00990-3DE6-8640-AF06-F2043BE9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465" y="2656574"/>
            <a:ext cx="6762783" cy="2993092"/>
          </a:xfrm>
        </p:spPr>
        <p:txBody>
          <a:bodyPr>
            <a:normAutofit/>
          </a:bodyPr>
          <a:lstStyle/>
          <a:p>
            <a:r>
              <a:rPr lang="tr-TR" sz="3600" dirty="0"/>
              <a:t>Kast yerini sınıfa bırakır mı?</a:t>
            </a:r>
          </a:p>
        </p:txBody>
      </p:sp>
    </p:spTree>
    <p:extLst>
      <p:ext uri="{BB962C8B-B14F-4D97-AF65-F5344CB8AC3E}">
        <p14:creationId xmlns:p14="http://schemas.microsoft.com/office/powerpoint/2010/main" val="358708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4CE886-8BD4-A244-8A3A-5DCA507A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92" y="652986"/>
            <a:ext cx="8911687" cy="1280890"/>
          </a:xfrm>
        </p:spPr>
        <p:txBody>
          <a:bodyPr/>
          <a:lstStyle/>
          <a:p>
            <a:r>
              <a:rPr lang="tr-TR" dirty="0"/>
              <a:t>Sınıf ve </a:t>
            </a:r>
            <a:r>
              <a:rPr lang="tr-TR" dirty="0" err="1"/>
              <a:t>Tabakalaşma</a:t>
            </a:r>
            <a:r>
              <a:rPr lang="tr-TR" dirty="0"/>
              <a:t> Kuramları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6FC167-C15B-4C4A-8C6F-A8EDE551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592" y="2249347"/>
            <a:ext cx="8915400" cy="3777622"/>
          </a:xfrm>
        </p:spPr>
        <p:txBody>
          <a:bodyPr>
            <a:normAutofit/>
          </a:bodyPr>
          <a:lstStyle/>
          <a:p>
            <a:r>
              <a:rPr lang="tr-TR" sz="2800" dirty="0"/>
              <a:t>Karl </a:t>
            </a:r>
            <a:r>
              <a:rPr lang="tr-TR" sz="2800" dirty="0" err="1"/>
              <a:t>Marx’ın</a:t>
            </a:r>
            <a:r>
              <a:rPr lang="tr-TR" sz="2800" dirty="0"/>
              <a:t> sınıf kuramı</a:t>
            </a:r>
          </a:p>
          <a:p>
            <a:r>
              <a:rPr lang="tr-TR" sz="2800" dirty="0" err="1"/>
              <a:t>Max</a:t>
            </a:r>
            <a:r>
              <a:rPr lang="tr-TR" sz="2800" dirty="0"/>
              <a:t> </a:t>
            </a:r>
            <a:r>
              <a:rPr lang="tr-TR" sz="2800" dirty="0" err="1"/>
              <a:t>Weber’in</a:t>
            </a:r>
            <a:r>
              <a:rPr lang="tr-TR" sz="2800" dirty="0"/>
              <a:t> kuramı</a:t>
            </a:r>
          </a:p>
          <a:p>
            <a:r>
              <a:rPr lang="tr-TR" sz="2800" dirty="0"/>
              <a:t>Erik </a:t>
            </a:r>
            <a:r>
              <a:rPr lang="tr-TR" sz="2800" dirty="0" err="1"/>
              <a:t>Olin</a:t>
            </a:r>
            <a:r>
              <a:rPr lang="tr-TR" sz="2800" dirty="0"/>
              <a:t> Wright’ın sınıf kuramı</a:t>
            </a:r>
          </a:p>
        </p:txBody>
      </p:sp>
    </p:spTree>
    <p:extLst>
      <p:ext uri="{BB962C8B-B14F-4D97-AF65-F5344CB8AC3E}">
        <p14:creationId xmlns:p14="http://schemas.microsoft.com/office/powerpoint/2010/main" val="40010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C3D28D-5ECB-9145-8CF1-A830C648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76" y="278719"/>
            <a:ext cx="8911687" cy="1280890"/>
          </a:xfrm>
        </p:spPr>
        <p:txBody>
          <a:bodyPr/>
          <a:lstStyle/>
          <a:p>
            <a:r>
              <a:rPr lang="tr-TR" b="1" dirty="0"/>
              <a:t>John </a:t>
            </a:r>
            <a:r>
              <a:rPr lang="tr-TR" b="1" dirty="0" err="1"/>
              <a:t>Goldthorpe</a:t>
            </a:r>
            <a:r>
              <a:rPr lang="tr-TR" b="1" dirty="0"/>
              <a:t>: sınıf ve meslek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88CCAF-30E7-FE4F-B815-D3138548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707" y="1152907"/>
            <a:ext cx="9666188" cy="5051174"/>
          </a:xfrm>
        </p:spPr>
        <p:txBody>
          <a:bodyPr>
            <a:noAutofit/>
          </a:bodyPr>
          <a:lstStyle/>
          <a:p>
            <a:r>
              <a:rPr lang="tr-TR" sz="2400" dirty="0"/>
              <a:t>Toplumsal değişkenlik üzerine şema yaratmıştır.</a:t>
            </a:r>
          </a:p>
          <a:p>
            <a:r>
              <a:rPr lang="tr-TR" sz="2400" dirty="0"/>
              <a:t>Çağdaş sınıf yapısının »ilişkisel» bir temsili üzerine tasarlamıştır.</a:t>
            </a:r>
          </a:p>
          <a:p>
            <a:r>
              <a:rPr lang="tr-TR" sz="2400" dirty="0"/>
              <a:t>Yeni </a:t>
            </a:r>
            <a:r>
              <a:rPr lang="tr-TR" sz="2400" dirty="0" err="1"/>
              <a:t>Weberci</a:t>
            </a:r>
            <a:r>
              <a:rPr lang="tr-TR" sz="2400" dirty="0"/>
              <a:t> bir sınıf şemasıdır: Pazar konumu ve iş konumu üzerine temellenmiştir.</a:t>
            </a:r>
          </a:p>
          <a:p>
            <a:r>
              <a:rPr lang="tr-TR" sz="2400" b="1" dirty="0"/>
              <a:t>Pazar konumu</a:t>
            </a:r>
            <a:r>
              <a:rPr lang="tr-TR" sz="2400" dirty="0"/>
              <a:t>: </a:t>
            </a:r>
            <a:r>
              <a:rPr lang="en-US" sz="2400" dirty="0" err="1"/>
              <a:t>bireyin</a:t>
            </a:r>
            <a:r>
              <a:rPr lang="en-US" sz="2400" dirty="0"/>
              <a:t> </a:t>
            </a:r>
            <a:r>
              <a:rPr lang="en-US" sz="2400" dirty="0" err="1"/>
              <a:t>maaşı</a:t>
            </a:r>
            <a:r>
              <a:rPr lang="en-US" sz="2400" dirty="0"/>
              <a:t>,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güvenliği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yükselme</a:t>
            </a:r>
            <a:r>
              <a:rPr lang="en-US" sz="2400" dirty="0"/>
              <a:t> </a:t>
            </a:r>
            <a:r>
              <a:rPr lang="en-US" sz="2400" dirty="0" err="1"/>
              <a:t>beklentisiyle</a:t>
            </a:r>
            <a:r>
              <a:rPr lang="en-US" sz="2400" dirty="0"/>
              <a:t> </a:t>
            </a:r>
            <a:r>
              <a:rPr lang="en-US" sz="2400" dirty="0" err="1"/>
              <a:t>bağlantılıdır</a:t>
            </a:r>
            <a:r>
              <a:rPr lang="en-US" sz="2400" dirty="0"/>
              <a:t>;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olanaklarını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maddi</a:t>
            </a:r>
            <a:r>
              <a:rPr lang="en-US" sz="2400" dirty="0"/>
              <a:t> </a:t>
            </a:r>
            <a:r>
              <a:rPr lang="en-US" sz="2400" dirty="0" err="1"/>
              <a:t>ödülleri</a:t>
            </a:r>
            <a:r>
              <a:rPr lang="en-US" sz="2400" dirty="0"/>
              <a:t> </a:t>
            </a:r>
            <a:r>
              <a:rPr lang="en-US" sz="2400" dirty="0" err="1"/>
              <a:t>vurgular</a:t>
            </a:r>
            <a:r>
              <a:rPr lang="tr-TR" sz="2400" dirty="0"/>
              <a:t>. </a:t>
            </a:r>
          </a:p>
          <a:p>
            <a:r>
              <a:rPr lang="tr-TR" sz="2400" b="1" dirty="0"/>
              <a:t>İş konumu</a:t>
            </a:r>
            <a:r>
              <a:rPr lang="tr-TR" sz="2400" dirty="0"/>
              <a:t>: Meslek içindeki yetke, güç ve denetim sorunlarına odaklanır. Bireyin iş durumu, işyerindeki özerkliği ve bir çalışanı etkileyen bütün ilişkilerle bağlantılıdır. </a:t>
            </a:r>
          </a:p>
          <a:p>
            <a:r>
              <a:rPr lang="tr-TR" sz="2400" dirty="0" err="1"/>
              <a:t>Goldthorpe</a:t>
            </a:r>
            <a:r>
              <a:rPr lang="tr-TR" sz="2400" dirty="0"/>
              <a:t> şemasını, mesleklerin iş durumu ve göreli pazarlar durumları temelinde değerlendirerek tasarlar.</a:t>
            </a:r>
          </a:p>
        </p:txBody>
      </p:sp>
    </p:spTree>
    <p:extLst>
      <p:ext uri="{BB962C8B-B14F-4D97-AF65-F5344CB8AC3E}">
        <p14:creationId xmlns:p14="http://schemas.microsoft.com/office/powerpoint/2010/main" val="239572803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Duman</Template>
  <TotalTime>1216</TotalTime>
  <Words>580</Words>
  <Application>Microsoft Office PowerPoint</Application>
  <PresentationFormat>Geniş ekran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Duman</vt:lpstr>
      <vt:lpstr>Genel Sosyoloji </vt:lpstr>
      <vt:lpstr>Tabakalaşma ve Sınıf</vt:lpstr>
      <vt:lpstr>PowerPoint Sunusu</vt:lpstr>
      <vt:lpstr>Tabakalaşma</vt:lpstr>
      <vt:lpstr>Tarihsel olarak dört temel tabakalaşma sistemi:</vt:lpstr>
      <vt:lpstr>Sınıf</vt:lpstr>
      <vt:lpstr>PowerPoint Sunusu</vt:lpstr>
      <vt:lpstr>Sınıf ve Tabakalaşma Kuramları</vt:lpstr>
      <vt:lpstr>John Goldthorpe: sınıf ve meslek </vt:lpstr>
      <vt:lpstr>Bugünkü Batı toplumundaki toplumsal sınıf ayrımları </vt:lpstr>
      <vt:lpstr>PowerPoint Sunusu</vt:lpstr>
      <vt:lpstr>PowerPoint Sunusu</vt:lpstr>
      <vt:lpstr>Sınıf ve Yaşam Tarzı</vt:lpstr>
      <vt:lpstr>Toplumsal Cinsiyet ve Tabakalaşma  </vt:lpstr>
      <vt:lpstr>Toplumsal hareketlilik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Nsakdoğan</cp:lastModifiedBy>
  <cp:revision>43</cp:revision>
  <dcterms:created xsi:type="dcterms:W3CDTF">2018-10-01T18:52:37Z</dcterms:created>
  <dcterms:modified xsi:type="dcterms:W3CDTF">2019-01-09T11:02:17Z</dcterms:modified>
</cp:coreProperties>
</file>