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49"/>
  </p:notesMasterIdLst>
  <p:sldIdLst>
    <p:sldId id="434" r:id="rId3"/>
    <p:sldId id="485" r:id="rId4"/>
    <p:sldId id="500" r:id="rId5"/>
    <p:sldId id="496" r:id="rId6"/>
    <p:sldId id="497" r:id="rId7"/>
    <p:sldId id="347" r:id="rId8"/>
    <p:sldId id="348" r:id="rId9"/>
    <p:sldId id="349" r:id="rId10"/>
    <p:sldId id="350" r:id="rId11"/>
    <p:sldId id="351" r:id="rId12"/>
    <p:sldId id="352" r:id="rId13"/>
    <p:sldId id="378" r:id="rId14"/>
    <p:sldId id="353" r:id="rId15"/>
    <p:sldId id="354" r:id="rId16"/>
    <p:sldId id="314" r:id="rId17"/>
    <p:sldId id="315" r:id="rId18"/>
    <p:sldId id="320" r:id="rId19"/>
    <p:sldId id="321" r:id="rId20"/>
    <p:sldId id="322" r:id="rId21"/>
    <p:sldId id="323" r:id="rId22"/>
    <p:sldId id="275" r:id="rId23"/>
    <p:sldId id="324" r:id="rId24"/>
    <p:sldId id="441" r:id="rId25"/>
    <p:sldId id="442" r:id="rId26"/>
    <p:sldId id="499" r:id="rId27"/>
    <p:sldId id="382" r:id="rId28"/>
    <p:sldId id="435" r:id="rId29"/>
    <p:sldId id="438" r:id="rId30"/>
    <p:sldId id="383" r:id="rId31"/>
    <p:sldId id="384" r:id="rId32"/>
    <p:sldId id="385" r:id="rId33"/>
    <p:sldId id="386" r:id="rId34"/>
    <p:sldId id="387" r:id="rId35"/>
    <p:sldId id="426" r:id="rId36"/>
    <p:sldId id="388" r:id="rId37"/>
    <p:sldId id="392" r:id="rId38"/>
    <p:sldId id="413" r:id="rId39"/>
    <p:sldId id="393" r:id="rId40"/>
    <p:sldId id="394" r:id="rId41"/>
    <p:sldId id="414" r:id="rId42"/>
    <p:sldId id="395" r:id="rId43"/>
    <p:sldId id="398" r:id="rId44"/>
    <p:sldId id="416" r:id="rId45"/>
    <p:sldId id="427" r:id="rId46"/>
    <p:sldId id="399" r:id="rId47"/>
    <p:sldId id="418" r:id="rId4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6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FD233-FFF7-44C3-8988-A570884D6C1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8B8A3-9EF2-4FC4-8514-A8B03B607D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31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4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37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79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052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599" y="1156759"/>
            <a:ext cx="10945284" cy="1470025"/>
          </a:xfrm>
        </p:spPr>
        <p:txBody>
          <a:bodyPr lIns="91440" anchor="ctr"/>
          <a:lstStyle>
            <a:lvl1pPr algn="ctr">
              <a:defRPr sz="4400">
                <a:solidFill>
                  <a:srgbClr val="FFFF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9040" y="266065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0084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9932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637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01" y="1474788"/>
            <a:ext cx="5312833" cy="4525962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633" y="1474788"/>
            <a:ext cx="5429251" cy="4525962"/>
          </a:xfrm>
        </p:spPr>
        <p:txBody>
          <a:bodyPr/>
          <a:lstStyle>
            <a:lvl1pPr>
              <a:defRPr sz="2800">
                <a:solidFill>
                  <a:schemeClr val="accent1"/>
                </a:solidFill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458951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6090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35779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503556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61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11488688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353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30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able Placeholder 2"/>
          <p:cNvSpPr>
            <a:spLocks noGrp="1"/>
          </p:cNvSpPr>
          <p:nvPr>
            <p:ph type="tbl" idx="1"/>
          </p:nvPr>
        </p:nvSpPr>
        <p:spPr>
          <a:xfrm>
            <a:off x="863601" y="1260000"/>
            <a:ext cx="10945284" cy="4741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14043"/>
            <a:ext cx="9360000" cy="432000"/>
          </a:xfrm>
        </p:spPr>
        <p:txBody>
          <a:bodyPr vert="horz" lIns="90000" tIns="46800" rIns="91440" bIns="46800" rtlCol="0" anchor="b"/>
          <a:lstStyle>
            <a:lvl1pPr marL="228600" indent="-228600">
              <a:spcAft>
                <a:spcPts val="0"/>
              </a:spcAft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80534" y="101601"/>
            <a:ext cx="10938932" cy="968375"/>
          </a:xfrm>
        </p:spPr>
        <p:txBody>
          <a:bodyPr/>
          <a:lstStyle>
            <a:lvl1pPr>
              <a:defRPr sz="3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5450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458951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73600"/>
            <a:ext cx="9824613" cy="284400"/>
          </a:xfrm>
        </p:spPr>
        <p:txBody>
          <a:bodyPr tIns="46800" bIns="46800">
            <a:normAutofit/>
          </a:bodyPr>
          <a:lstStyle>
            <a:lvl1pPr marL="0" indent="0">
              <a:spcAft>
                <a:spcPts val="0"/>
              </a:spcAft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673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4630" y="6510339"/>
            <a:ext cx="6675967" cy="347662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473820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922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718" y="174626"/>
            <a:ext cx="10166349" cy="796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54629" y="6000750"/>
            <a:ext cx="11011728" cy="432000"/>
          </a:xfrm>
        </p:spPr>
        <p:txBody>
          <a:bodyPr vert="horz" lIns="90000" tIns="45720" rIns="91440" bIns="45720" rtlCol="0" anchor="b"/>
          <a:lstStyle>
            <a:lvl1pPr marL="228600" indent="-228600">
              <a:buNone/>
              <a:defRPr kumimoji="0" lang="en-GB" sz="100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 marL="0" marR="0" lvl="0" indent="0" defTabSz="914400" eaLnBrk="1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lang="en-US" dirty="0"/>
              <a:t>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8040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718" y="174626"/>
            <a:ext cx="10166349" cy="7969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145257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542" y="354174"/>
            <a:ext cx="10720917" cy="461665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461000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2860"/>
            <a:ext cx="10363200" cy="510909"/>
          </a:xfrm>
        </p:spPr>
        <p:txBody>
          <a:bodyPr/>
          <a:lstStyle>
            <a:lvl1pPr>
              <a:defRPr sz="32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effectLst/>
              </a:defRPr>
            </a:lvl1pPr>
            <a:lvl2pPr>
              <a:defRPr sz="22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9770" y="6379532"/>
            <a:ext cx="6690783" cy="41467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368543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2860"/>
            <a:ext cx="10363200" cy="510909"/>
          </a:xfrm>
        </p:spPr>
        <p:txBody>
          <a:bodyPr/>
          <a:lstStyle>
            <a:lvl1pPr>
              <a:defRPr sz="32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effectLst/>
              </a:defRPr>
            </a:lvl1pPr>
            <a:lvl2pPr>
              <a:defRPr sz="22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</a:defRPr>
            </a:lvl4pPr>
            <a:lvl5pPr>
              <a:defRPr sz="1800"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9770" y="6379532"/>
            <a:ext cx="6690783" cy="41467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23925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599" y="1156759"/>
            <a:ext cx="10945284" cy="1470025"/>
          </a:xfrm>
        </p:spPr>
        <p:txBody>
          <a:bodyPr lIns="91440" anchor="ctr"/>
          <a:lstStyle>
            <a:lvl1pPr algn="ctr">
              <a:defRPr sz="4400">
                <a:solidFill>
                  <a:srgbClr val="FFFF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9040" y="266065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4785" y="6510338"/>
            <a:ext cx="5643033" cy="347662"/>
          </a:xfr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2616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4785" y="6510338"/>
            <a:ext cx="5643033" cy="347662"/>
          </a:xfr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9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2222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08077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04069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406901"/>
            <a:ext cx="10945284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3601" y="2906713"/>
            <a:ext cx="109452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ChangeArrowheads="1"/>
          </p:cNvSpPr>
          <p:nvPr userDrawn="1"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4631" y="6573600"/>
            <a:ext cx="6675967" cy="284400"/>
          </a:xfrm>
        </p:spPr>
        <p:txBody>
          <a:bodyPr/>
          <a:lstStyle>
            <a:lvl1pPr marL="0" indent="0">
              <a:buNone/>
              <a:defRPr sz="1000"/>
            </a:lvl1pPr>
            <a:lvl2pPr marL="457200" indent="0">
              <a:buNone/>
              <a:defRPr sz="1000"/>
            </a:lvl2pPr>
            <a:lvl3pPr marL="1033463" indent="0">
              <a:buNone/>
              <a:defRPr sz="1000"/>
            </a:lvl3pPr>
            <a:lvl4pPr marL="1597025" indent="0">
              <a:buNone/>
              <a:defRPr sz="1000"/>
            </a:lvl4pPr>
            <a:lvl5pPr marL="217170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56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69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0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38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42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63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68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0953C-71CD-4ADC-9D15-65324C265E56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A0F02-8496-4830-9608-1D2F9EA453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37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51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6"/>
          <p:cNvSpPr>
            <a:spLocks noChangeArrowheads="1"/>
          </p:cNvSpPr>
          <p:nvPr/>
        </p:nvSpPr>
        <p:spPr bwMode="auto">
          <a:xfrm rot="10800000" flipV="1">
            <a:off x="0" y="1063625"/>
            <a:ext cx="12192000" cy="77788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 rot="10800000" flipV="1">
            <a:off x="0" y="6467476"/>
            <a:ext cx="12192000" cy="42863"/>
          </a:xfrm>
          <a:prstGeom prst="rect">
            <a:avLst/>
          </a:prstGeom>
          <a:gradFill rotWithShape="1">
            <a:gsLst>
              <a:gs pos="0">
                <a:srgbClr val="949AD8"/>
              </a:gs>
              <a:gs pos="100000">
                <a:srgbClr val="5DDCFF"/>
              </a:gs>
            </a:gsLst>
            <a:lin ang="0" scaled="1"/>
          </a:gradFill>
          <a:ln>
            <a:noFill/>
          </a:ln>
          <a:effectLst>
            <a:outerShdw blurRad="63500" dist="38100" dir="54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80534" y="101601"/>
            <a:ext cx="10938932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0534" y="1260475"/>
            <a:ext cx="10938932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 rot="10800000" flipV="1">
            <a:off x="1" y="0"/>
            <a:ext cx="531284" cy="6858000"/>
          </a:xfrm>
          <a:prstGeom prst="rect">
            <a:avLst/>
          </a:prstGeom>
          <a:gradFill rotWithShape="1">
            <a:gsLst>
              <a:gs pos="0">
                <a:srgbClr val="00AEDB"/>
              </a:gs>
              <a:gs pos="100000">
                <a:srgbClr val="39429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0"/>
            <a:ext cx="7112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782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</p:sldLayoutIdLst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MS PGothic" pitchFamily="34" charset="-128"/>
          <a:cs typeface="MS PGothic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8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2286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0"/>
        <a:buChar char="w"/>
        <a:defRPr sz="24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1pPr>
      <a:lvl2pPr marL="6858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130000"/>
        <a:buChar char="•"/>
        <a:defRPr sz="20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2pPr>
      <a:lvl3pPr marL="1255713" indent="-22225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charset="0"/>
        <a:buChar char="–"/>
        <a:defRPr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3pPr>
      <a:lvl4pPr marL="1828800" indent="-231775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bg1"/>
        </a:buClr>
        <a:buFont typeface="Arial Narrow" charset="0"/>
        <a:buChar char="•"/>
        <a:defRPr sz="1600" b="0">
          <a:solidFill>
            <a:schemeClr val="bg1"/>
          </a:solidFill>
          <a:effectLst/>
          <a:latin typeface="+mn-lt"/>
          <a:ea typeface="MS PGothic" pitchFamily="34" charset="-128"/>
          <a:cs typeface="MS PGothic" charset="0"/>
        </a:defRPr>
      </a:lvl4pPr>
      <a:lvl5pPr marL="2400300" indent="-228600" algn="l" rtl="0" eaLnBrk="0" fontAlgn="base" hangingPunct="0">
        <a:lnSpc>
          <a:spcPct val="100000"/>
        </a:lnSpc>
        <a:spcBef>
          <a:spcPts val="0"/>
        </a:spcBef>
        <a:spcAft>
          <a:spcPts val="600"/>
        </a:spcAft>
        <a:buClr>
          <a:schemeClr val="bg1"/>
        </a:buClr>
        <a:buFont typeface="Arial" charset="0"/>
        <a:buChar char="–"/>
        <a:defRPr sz="1600" b="0">
          <a:solidFill>
            <a:schemeClr val="bg1"/>
          </a:solidFill>
          <a:effectLst/>
          <a:latin typeface="Arial" charset="0"/>
          <a:ea typeface="MS PGothic" pitchFamily="34" charset="-128"/>
          <a:cs typeface="MS PGothic" charset="0"/>
        </a:defRPr>
      </a:lvl5pPr>
      <a:lvl6pPr marL="28575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6pPr>
      <a:lvl7pPr marL="33147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7pPr>
      <a:lvl8pPr marL="37719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8pPr>
      <a:lvl9pPr marL="42291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b="1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8">
          <p15:clr>
            <a:srgbClr val="F26B43"/>
          </p15:clr>
        </p15:guide>
        <p15:guide id="2" pos="55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Immune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Deficiency</a:t>
            </a:r>
            <a:r>
              <a:rPr lang="tr-TR" dirty="0">
                <a:solidFill>
                  <a:srgbClr val="FF0000"/>
                </a:solidFill>
              </a:rPr>
              <a:t>: A Case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Prof. Dr. Göksal Keskin</a:t>
            </a:r>
          </a:p>
          <a:p>
            <a:r>
              <a:rPr lang="tr-TR" sz="16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4020445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>
            <a:extLst>
              <a:ext uri="{FF2B5EF4-FFF2-40B4-BE49-F238E27FC236}">
                <a16:creationId xmlns:a16="http://schemas.microsoft.com/office/drawing/2014/main" id="{2AEB9738-99A1-4F5F-8924-48CAAD8AD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symptoms</a:t>
            </a:r>
          </a:p>
        </p:txBody>
      </p:sp>
      <p:sp>
        <p:nvSpPr>
          <p:cNvPr id="20483" name="2 İçerik Yer Tutucusu">
            <a:extLst>
              <a:ext uri="{FF2B5EF4-FFF2-40B4-BE49-F238E27FC236}">
                <a16:creationId xmlns:a16="http://schemas.microsoft.com/office/drawing/2014/main" id="{09E7738A-021E-400F-9D5B-574B3A70CD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tr-TR" sz="3200" dirty="0"/>
              <a:t>Cough</a:t>
            </a:r>
            <a:r>
              <a:rPr lang="tr-TR" altLang="tr-TR" sz="3200" dirty="0"/>
              <a:t> </a:t>
            </a:r>
            <a:r>
              <a:rPr lang="tr-TR" altLang="tr-TR" sz="3200" dirty="0" err="1"/>
              <a:t>with</a:t>
            </a:r>
            <a:r>
              <a:rPr lang="tr-TR" altLang="tr-TR" sz="3200" dirty="0"/>
              <a:t> </a:t>
            </a:r>
            <a:r>
              <a:rPr lang="tr-TR" altLang="tr-TR" sz="3200" dirty="0" err="1"/>
              <a:t>sputum</a:t>
            </a:r>
            <a:endParaRPr lang="en-US" altLang="tr-TR" sz="2800" dirty="0"/>
          </a:p>
          <a:p>
            <a:pPr lvl="1" eaLnBrk="1" hangingPunct="1"/>
            <a:r>
              <a:rPr lang="tr-TR" altLang="tr-TR" sz="3200" dirty="0" err="1"/>
              <a:t>Dyspnoea</a:t>
            </a:r>
            <a:r>
              <a:rPr lang="tr-TR" altLang="tr-TR" sz="3200" dirty="0"/>
              <a:t> </a:t>
            </a:r>
            <a:endParaRPr lang="en-US" altLang="tr-TR" sz="2800" dirty="0"/>
          </a:p>
          <a:p>
            <a:pPr lvl="1" eaLnBrk="1" hangingPunct="1"/>
            <a:r>
              <a:rPr lang="tr-TR" altLang="tr-TR" sz="3200" dirty="0" err="1"/>
              <a:t>Wheezing</a:t>
            </a:r>
            <a:endParaRPr lang="tr-TR" altLang="tr-TR" sz="3200" dirty="0"/>
          </a:p>
          <a:p>
            <a:pPr lvl="1" eaLnBrk="1" hangingPunct="1"/>
            <a:endParaRPr lang="tr-TR" altLang="tr-TR" sz="3200" dirty="0"/>
          </a:p>
          <a:p>
            <a:pPr lvl="1" eaLnBrk="1" hangingPunct="1"/>
            <a:endParaRPr lang="tr-TR" altLang="tr-TR" sz="2800" dirty="0"/>
          </a:p>
          <a:p>
            <a:pPr lvl="1"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>
            <a:extLst>
              <a:ext uri="{FF2B5EF4-FFF2-40B4-BE49-F238E27FC236}">
                <a16:creationId xmlns:a16="http://schemas.microsoft.com/office/drawing/2014/main" id="{A2701B20-D29E-452C-BF24-6A23D58FA2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GIS symptoms</a:t>
            </a:r>
          </a:p>
        </p:txBody>
      </p:sp>
      <p:sp>
        <p:nvSpPr>
          <p:cNvPr id="12291" name="2 İçerik Yer Tutucusu">
            <a:extLst>
              <a:ext uri="{FF2B5EF4-FFF2-40B4-BE49-F238E27FC236}">
                <a16:creationId xmlns:a16="http://schemas.microsoft.com/office/drawing/2014/main" id="{696AE62A-7C9A-4718-B4AD-A2C62E11EB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2400" dirty="0"/>
              <a:t>Oral </a:t>
            </a:r>
            <a:r>
              <a:rPr lang="tr-TR" altLang="tr-TR" sz="2400" dirty="0" err="1"/>
              <a:t>lesion</a:t>
            </a:r>
            <a:r>
              <a:rPr lang="tr-TR" altLang="tr-TR" sz="2400" dirty="0"/>
              <a:t> (minör </a:t>
            </a:r>
            <a:r>
              <a:rPr lang="tr-TR" altLang="tr-TR" sz="2400" dirty="0" err="1"/>
              <a:t>ulser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only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one</a:t>
            </a:r>
            <a:r>
              <a:rPr lang="tr-TR" altLang="tr-TR" sz="2400" dirty="0"/>
              <a:t> )</a:t>
            </a:r>
          </a:p>
          <a:p>
            <a:pPr eaLnBrk="1" hangingPunct="1">
              <a:defRPr/>
            </a:pPr>
            <a:endParaRPr lang="tr-TR" altLang="tr-TR" sz="2400" dirty="0"/>
          </a:p>
          <a:p>
            <a:pPr eaLnBrk="1" hangingPunct="1">
              <a:defRPr/>
            </a:pPr>
            <a:endParaRPr lang="tr-TR" altLang="tr-TR" sz="2400" dirty="0"/>
          </a:p>
          <a:p>
            <a:pPr marL="0" indent="0">
              <a:buNone/>
              <a:defRPr/>
            </a:pPr>
            <a:r>
              <a:rPr lang="en-US" altLang="tr-TR" sz="2400" dirty="0"/>
              <a:t> </a:t>
            </a:r>
            <a:endParaRPr lang="tr-TR" altLang="tr-TR" sz="2400" dirty="0"/>
          </a:p>
          <a:p>
            <a:pPr eaLnBrk="1" hangingPunct="1">
              <a:defRPr/>
            </a:pPr>
            <a:endParaRPr lang="tr-TR" altLang="tr-TR" sz="2400" dirty="0"/>
          </a:p>
          <a:p>
            <a:pPr eaLnBrk="1" hangingPunct="1">
              <a:defRPr/>
            </a:pPr>
            <a:endParaRPr lang="tr-TR" altLang="tr-TR" sz="2400" dirty="0"/>
          </a:p>
          <a:p>
            <a:pPr eaLnBrk="1" hangingPunct="1">
              <a:defRPr/>
            </a:pPr>
            <a:endParaRPr lang="tr-TR" alt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Başlık 1">
            <a:extLst>
              <a:ext uri="{FF2B5EF4-FFF2-40B4-BE49-F238E27FC236}">
                <a16:creationId xmlns:a16="http://schemas.microsoft.com/office/drawing/2014/main" id="{BD7FBCF2-BE5B-40A7-A3FA-F9F0AF16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CVS symptoms</a:t>
            </a:r>
          </a:p>
        </p:txBody>
      </p:sp>
      <p:sp>
        <p:nvSpPr>
          <p:cNvPr id="13315" name="İçerik Yer Tutucusu 2">
            <a:extLst>
              <a:ext uri="{FF2B5EF4-FFF2-40B4-BE49-F238E27FC236}">
                <a16:creationId xmlns:a16="http://schemas.microsoft.com/office/drawing/2014/main" id="{0CBB2785-6EAA-4619-AF9A-1C69E8CD20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3200" dirty="0"/>
              <a:t>P</a:t>
            </a:r>
            <a:r>
              <a:rPr lang="fr-FR" altLang="tr-TR" sz="3200" dirty="0"/>
              <a:t>alpitation</a:t>
            </a:r>
          </a:p>
          <a:p>
            <a:pPr marL="0" indent="0">
              <a:buNone/>
              <a:defRPr/>
            </a:pPr>
            <a:endParaRPr lang="tr-TR" altLang="tr-TR" sz="3200" dirty="0"/>
          </a:p>
          <a:p>
            <a:pPr>
              <a:defRPr/>
            </a:pPr>
            <a:endParaRPr lang="tr-TR" altLang="tr-TR" sz="3200" dirty="0"/>
          </a:p>
          <a:p>
            <a:pPr marL="0" indent="0">
              <a:buNone/>
              <a:defRPr/>
            </a:pPr>
            <a:endParaRPr lang="tr-TR" altLang="tr-TR" sz="3200" dirty="0"/>
          </a:p>
          <a:p>
            <a:pPr>
              <a:defRPr/>
            </a:pPr>
            <a:endParaRPr lang="tr-TR" altLang="tr-TR" sz="3200" dirty="0"/>
          </a:p>
          <a:p>
            <a:pPr>
              <a:defRPr/>
            </a:pPr>
            <a:endParaRPr lang="tr-TR" altLang="tr-TR" sz="3200" dirty="0"/>
          </a:p>
          <a:p>
            <a:pPr>
              <a:defRPr/>
            </a:pPr>
            <a:endParaRPr lang="tr-TR" altLang="tr-T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>
            <a:extLst>
              <a:ext uri="{FF2B5EF4-FFF2-40B4-BE49-F238E27FC236}">
                <a16:creationId xmlns:a16="http://schemas.microsoft.com/office/drawing/2014/main" id="{775AF215-57AC-4628-A09C-48A3118819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6"/>
            <a:ext cx="7886700" cy="5429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Biography</a:t>
            </a:r>
          </a:p>
        </p:txBody>
      </p:sp>
      <p:sp>
        <p:nvSpPr>
          <p:cNvPr id="23555" name="2 İçerik Yer Tutucusu">
            <a:extLst>
              <a:ext uri="{FF2B5EF4-FFF2-40B4-BE49-F238E27FC236}">
                <a16:creationId xmlns:a16="http://schemas.microsoft.com/office/drawing/2014/main" id="{9C21AE43-1765-42B4-A4AE-3B5018D0A4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125539"/>
            <a:ext cx="7886700" cy="50514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/>
              <a:t>F</a:t>
            </a:r>
            <a:r>
              <a:rPr lang="en-US" altLang="tr-TR" dirty="0" err="1"/>
              <a:t>requent</a:t>
            </a:r>
            <a:r>
              <a:rPr lang="en-US" altLang="tr-TR" dirty="0"/>
              <a:t> infection</a:t>
            </a:r>
            <a:r>
              <a:rPr lang="tr-TR" altLang="tr-TR" dirty="0"/>
              <a:t>: </a:t>
            </a:r>
            <a:r>
              <a:rPr lang="tr-TR" altLang="tr-TR" dirty="0">
                <a:solidFill>
                  <a:srgbClr val="FF0000"/>
                </a:solidFill>
              </a:rPr>
              <a:t>YES</a:t>
            </a:r>
          </a:p>
          <a:p>
            <a:pPr lvl="1"/>
            <a:r>
              <a:rPr lang="tr-TR" altLang="tr-TR" dirty="0" err="1"/>
              <a:t>Pulmonary</a:t>
            </a:r>
            <a:r>
              <a:rPr lang="tr-TR" altLang="tr-TR" dirty="0"/>
              <a:t> </a:t>
            </a:r>
          </a:p>
          <a:p>
            <a:pPr lvl="1"/>
            <a:r>
              <a:rPr lang="tr-TR" altLang="tr-TR" dirty="0"/>
              <a:t>4 </a:t>
            </a:r>
            <a:r>
              <a:rPr lang="tr-TR" altLang="tr-TR" dirty="0" err="1"/>
              <a:t>times</a:t>
            </a:r>
            <a:r>
              <a:rPr lang="tr-TR" altLang="tr-TR" dirty="0"/>
              <a:t> in a </a:t>
            </a:r>
            <a:r>
              <a:rPr lang="tr-TR" altLang="tr-TR" dirty="0" err="1"/>
              <a:t>year</a:t>
            </a:r>
            <a:r>
              <a:rPr lang="tr-TR" altLang="tr-TR" dirty="0"/>
              <a:t> </a:t>
            </a:r>
          </a:p>
          <a:p>
            <a:pPr lvl="1"/>
            <a:r>
              <a:rPr lang="tr-TR" altLang="tr-TR" dirty="0" err="1"/>
              <a:t>for</a:t>
            </a:r>
            <a:r>
              <a:rPr lang="tr-TR" altLang="tr-TR" dirty="0"/>
              <a:t> 20 </a:t>
            </a:r>
            <a:r>
              <a:rPr lang="tr-TR" altLang="tr-TR" dirty="0" err="1"/>
              <a:t>years</a:t>
            </a:r>
            <a:r>
              <a:rPr lang="tr-TR" altLang="tr-TR" dirty="0"/>
              <a:t> </a:t>
            </a:r>
            <a:endParaRPr lang="en-US" altLang="tr-TR" dirty="0"/>
          </a:p>
          <a:p>
            <a:pPr eaLnBrk="1" hangingPunct="1"/>
            <a:r>
              <a:rPr lang="en-US" altLang="tr-TR" dirty="0"/>
              <a:t>Have previously received immunological disease treatment</a:t>
            </a:r>
            <a:r>
              <a:rPr lang="tr-TR" altLang="tr-TR" dirty="0"/>
              <a:t>? </a:t>
            </a:r>
            <a:r>
              <a:rPr lang="tr-TR" altLang="tr-TR" dirty="0">
                <a:solidFill>
                  <a:srgbClr val="FF0000"/>
                </a:solidFill>
              </a:rPr>
              <a:t>NO</a:t>
            </a:r>
          </a:p>
          <a:p>
            <a:r>
              <a:rPr lang="en-US" altLang="tr-TR" dirty="0"/>
              <a:t>Do</a:t>
            </a:r>
            <a:r>
              <a:rPr lang="tr-TR" altLang="tr-TR" dirty="0"/>
              <a:t>es</a:t>
            </a:r>
            <a:r>
              <a:rPr lang="en-US" altLang="tr-TR" dirty="0"/>
              <a:t> </a:t>
            </a:r>
            <a:r>
              <a:rPr lang="tr-TR" altLang="tr-TR" dirty="0" err="1"/>
              <a:t>she</a:t>
            </a:r>
            <a:r>
              <a:rPr lang="en-US" altLang="tr-TR" dirty="0"/>
              <a:t> ha</a:t>
            </a:r>
            <a:r>
              <a:rPr lang="tr-TR" altLang="tr-TR" dirty="0"/>
              <a:t>s</a:t>
            </a:r>
            <a:r>
              <a:rPr lang="en-US" altLang="tr-TR" dirty="0"/>
              <a:t> any treatment?</a:t>
            </a:r>
            <a:r>
              <a:rPr lang="tr-TR" altLang="tr-TR" dirty="0"/>
              <a:t> </a:t>
            </a:r>
            <a:r>
              <a:rPr lang="tr-TR" altLang="tr-TR" dirty="0">
                <a:solidFill>
                  <a:srgbClr val="FF0000"/>
                </a:solidFill>
              </a:rPr>
              <a:t>YES</a:t>
            </a:r>
          </a:p>
          <a:p>
            <a:pPr lvl="1"/>
            <a:r>
              <a:rPr lang="en-US" dirty="0"/>
              <a:t>Parenteral antibiotics were given each time and lasted at least 1 week</a:t>
            </a:r>
            <a:r>
              <a:rPr lang="tr-TR" dirty="0"/>
              <a:t> </a:t>
            </a:r>
            <a:endParaRPr lang="en-US" dirty="0"/>
          </a:p>
          <a:p>
            <a:r>
              <a:rPr lang="tr-TR" altLang="tr-TR" dirty="0"/>
              <a:t>P</a:t>
            </a:r>
            <a:r>
              <a:rPr lang="en-US" altLang="tr-TR" dirty="0" err="1"/>
              <a:t>revious</a:t>
            </a:r>
            <a:r>
              <a:rPr lang="en-US" altLang="tr-TR" dirty="0"/>
              <a:t> diseases</a:t>
            </a:r>
            <a:r>
              <a:rPr lang="tr-TR" altLang="tr-TR" dirty="0"/>
              <a:t>: </a:t>
            </a:r>
            <a:r>
              <a:rPr lang="en-US" dirty="0">
                <a:solidFill>
                  <a:srgbClr val="FF0000"/>
                </a:solidFill>
              </a:rPr>
              <a:t>upper respiratory tract infections and pneumonia </a:t>
            </a:r>
            <a:endParaRPr lang="en-US" altLang="tr-TR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dirty="0"/>
              <a:t>H</a:t>
            </a:r>
            <a:r>
              <a:rPr lang="en-US" altLang="tr-TR" dirty="0" err="1"/>
              <a:t>abits</a:t>
            </a:r>
            <a:r>
              <a:rPr lang="tr-TR" altLang="tr-TR" dirty="0"/>
              <a:t>: </a:t>
            </a:r>
            <a:r>
              <a:rPr lang="tr-TR" altLang="tr-TR" dirty="0" err="1"/>
              <a:t>Smoker</a:t>
            </a:r>
            <a:r>
              <a:rPr lang="tr-TR" altLang="tr-TR" dirty="0"/>
              <a:t>/ </a:t>
            </a:r>
            <a:r>
              <a:rPr lang="tr-TR" altLang="tr-TR" dirty="0" err="1"/>
              <a:t>for</a:t>
            </a:r>
            <a:r>
              <a:rPr lang="tr-TR" altLang="tr-TR" dirty="0"/>
              <a:t> 15 </a:t>
            </a:r>
            <a:r>
              <a:rPr lang="tr-TR" altLang="tr-TR" dirty="0" err="1"/>
              <a:t>years</a:t>
            </a:r>
            <a:endParaRPr lang="tr-TR" alt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>
            <a:extLst>
              <a:ext uri="{FF2B5EF4-FFF2-40B4-BE49-F238E27FC236}">
                <a16:creationId xmlns:a16="http://schemas.microsoft.com/office/drawing/2014/main" id="{B396E6CF-2868-4F4B-8687-896D2DB07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history</a:t>
            </a:r>
          </a:p>
        </p:txBody>
      </p:sp>
      <p:sp>
        <p:nvSpPr>
          <p:cNvPr id="24579" name="2 İçerik Yer Tutucusu">
            <a:extLst>
              <a:ext uri="{FF2B5EF4-FFF2-40B4-BE49-F238E27FC236}">
                <a16:creationId xmlns:a16="http://schemas.microsoft.com/office/drawing/2014/main" id="{5E853871-868C-4C8C-BD44-651BEDBA5A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3200" dirty="0"/>
              <a:t>I</a:t>
            </a:r>
            <a:r>
              <a:rPr lang="en-US" altLang="tr-TR" sz="3200" dirty="0" err="1"/>
              <a:t>mmunological</a:t>
            </a:r>
            <a:r>
              <a:rPr lang="en-US" altLang="tr-TR" sz="3200" dirty="0"/>
              <a:t> disease in the family</a:t>
            </a:r>
            <a:endParaRPr lang="tr-TR" altLang="tr-TR" sz="3200" dirty="0"/>
          </a:p>
          <a:p>
            <a:pPr lvl="1"/>
            <a:r>
              <a:rPr lang="tr-TR" altLang="tr-TR" sz="2800" dirty="0" err="1">
                <a:solidFill>
                  <a:srgbClr val="FF0000"/>
                </a:solidFill>
              </a:rPr>
              <a:t>She</a:t>
            </a:r>
            <a:r>
              <a:rPr lang="tr-TR" altLang="tr-TR" sz="2800" dirty="0">
                <a:solidFill>
                  <a:srgbClr val="FF0000"/>
                </a:solidFill>
              </a:rPr>
              <a:t> </a:t>
            </a:r>
            <a:r>
              <a:rPr lang="en-US" altLang="tr-TR" sz="2800" dirty="0">
                <a:solidFill>
                  <a:srgbClr val="FF0000"/>
                </a:solidFill>
              </a:rPr>
              <a:t>has a sister with similar complaints</a:t>
            </a:r>
            <a:endParaRPr lang="tr-TR" altLang="tr-TR" sz="28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z="3200" dirty="0"/>
              <a:t>No </a:t>
            </a:r>
            <a:r>
              <a:rPr lang="tr-TR" altLang="tr-TR" sz="3200" dirty="0" err="1"/>
              <a:t>cancer</a:t>
            </a:r>
            <a:r>
              <a:rPr lang="tr-TR" altLang="tr-TR" sz="3200" dirty="0"/>
              <a:t> </a:t>
            </a:r>
            <a:r>
              <a:rPr lang="tr-TR" altLang="tr-TR" sz="3200" dirty="0" err="1"/>
              <a:t>history</a:t>
            </a:r>
            <a:r>
              <a:rPr lang="tr-TR" altLang="tr-TR" sz="3200" dirty="0"/>
              <a:t> in </a:t>
            </a:r>
            <a:r>
              <a:rPr lang="tr-TR" altLang="tr-TR" sz="3200" dirty="0" err="1"/>
              <a:t>family</a:t>
            </a:r>
            <a:endParaRPr lang="tr-TR" altLang="tr-TR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>
            <a:extLst>
              <a:ext uri="{FF2B5EF4-FFF2-40B4-BE49-F238E27FC236}">
                <a16:creationId xmlns:a16="http://schemas.microsoft.com/office/drawing/2014/main" id="{DE3648AD-4320-4942-B667-C2C47DB838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EXAMINATION</a:t>
            </a:r>
            <a:endParaRPr lang="tr-TR" altLang="tr-TR" sz="4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2 İçerik Yer Tutucusu">
            <a:extLst>
              <a:ext uri="{FF2B5EF4-FFF2-40B4-BE49-F238E27FC236}">
                <a16:creationId xmlns:a16="http://schemas.microsoft.com/office/drawing/2014/main" id="{F86D412F-E944-4AC4-90C4-5CBE8C0394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628775"/>
            <a:ext cx="7886700" cy="4548188"/>
          </a:xfrm>
        </p:spPr>
        <p:txBody>
          <a:bodyPr/>
          <a:lstStyle/>
          <a:p>
            <a:pPr lvl="1" eaLnBrk="1" hangingPunct="1"/>
            <a:endParaRPr lang="tr-TR" altLang="tr-TR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>
            <a:extLst>
              <a:ext uri="{FF2B5EF4-FFF2-40B4-BE49-F238E27FC236}">
                <a16:creationId xmlns:a16="http://schemas.microsoft.com/office/drawing/2014/main" id="{6AB06F58-9442-42CA-9C4D-94C599DD3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Skin </a:t>
            </a:r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endParaRPr lang="tr-TR" alt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2 İçerik Yer Tutucusu">
            <a:extLst>
              <a:ext uri="{FF2B5EF4-FFF2-40B4-BE49-F238E27FC236}">
                <a16:creationId xmlns:a16="http://schemas.microsoft.com/office/drawing/2014/main" id="{C7BCC0BF-AC7D-4A52-AB9B-29E8F503C8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dirty="0" err="1"/>
              <a:t>She</a:t>
            </a:r>
            <a:r>
              <a:rPr lang="tr-TR" altLang="tr-TR" dirty="0"/>
              <a:t> </a:t>
            </a:r>
            <a:r>
              <a:rPr lang="tr-TR" altLang="tr-TR" dirty="0" err="1"/>
              <a:t>looks</a:t>
            </a:r>
            <a:r>
              <a:rPr lang="tr-TR" altLang="tr-TR" dirty="0"/>
              <a:t> </a:t>
            </a:r>
            <a:r>
              <a:rPr lang="tr-TR" altLang="tr-TR" dirty="0" err="1"/>
              <a:t>like</a:t>
            </a:r>
            <a:r>
              <a:rPr lang="tr-TR" altLang="tr-TR" dirty="0"/>
              <a:t> </a:t>
            </a:r>
            <a:r>
              <a:rPr lang="tr-TR" altLang="tr-TR" dirty="0" err="1"/>
              <a:t>pale</a:t>
            </a:r>
            <a:r>
              <a:rPr lang="tr-TR" altLang="tr-TR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>
            <a:extLst>
              <a:ext uri="{FF2B5EF4-FFF2-40B4-BE49-F238E27FC236}">
                <a16:creationId xmlns:a16="http://schemas.microsoft.com/office/drawing/2014/main" id="{2A210EAA-2056-4CB9-B03D-1C06F0770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5"/>
            <a:ext cx="7886700" cy="831850"/>
          </a:xfrm>
        </p:spPr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Eye Findings</a:t>
            </a:r>
          </a:p>
        </p:txBody>
      </p:sp>
      <p:sp>
        <p:nvSpPr>
          <p:cNvPr id="33795" name="2 İçerik Yer Tutucusu">
            <a:extLst>
              <a:ext uri="{FF2B5EF4-FFF2-40B4-BE49-F238E27FC236}">
                <a16:creationId xmlns:a16="http://schemas.microsoft.com/office/drawing/2014/main" id="{FF01145D-AFA5-4A81-A911-73FFBCB3BA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196976"/>
            <a:ext cx="8515350" cy="4899025"/>
          </a:xfrm>
        </p:spPr>
        <p:txBody>
          <a:bodyPr/>
          <a:lstStyle/>
          <a:p>
            <a:r>
              <a:rPr lang="tr-TR" alt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Redness</a:t>
            </a:r>
            <a:r>
              <a:rPr lang="tr-TR" alt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/>
            <a:endParaRPr lang="tr-TR" alt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>
            <a:extLst>
              <a:ext uri="{FF2B5EF4-FFF2-40B4-BE49-F238E27FC236}">
                <a16:creationId xmlns:a16="http://schemas.microsoft.com/office/drawing/2014/main" id="{757DE12C-D173-488E-B064-7CBCD1161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 Findings</a:t>
            </a:r>
          </a:p>
        </p:txBody>
      </p:sp>
      <p:sp>
        <p:nvSpPr>
          <p:cNvPr id="25603" name="2 İçerik Yer Tutucusu">
            <a:extLst>
              <a:ext uri="{FF2B5EF4-FFF2-40B4-BE49-F238E27FC236}">
                <a16:creationId xmlns:a16="http://schemas.microsoft.com/office/drawing/2014/main" id="{1F363642-64FE-4FC8-91CB-701F9AC1CD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3200" dirty="0" err="1"/>
              <a:t>no</a:t>
            </a:r>
            <a:r>
              <a:rPr lang="tr-TR" altLang="tr-TR" sz="3200" dirty="0"/>
              <a:t> </a:t>
            </a:r>
            <a:r>
              <a:rPr lang="tr-TR" altLang="tr-TR" sz="3200" dirty="0" err="1"/>
              <a:t>pathological</a:t>
            </a:r>
            <a:r>
              <a:rPr lang="tr-TR" altLang="tr-TR" sz="3200" dirty="0"/>
              <a:t> </a:t>
            </a:r>
            <a:r>
              <a:rPr lang="tr-TR" altLang="tr-TR" sz="3200" dirty="0" err="1"/>
              <a:t>findings</a:t>
            </a:r>
            <a:endParaRPr lang="tr-TR" altLang="tr-TR" sz="3200" dirty="0"/>
          </a:p>
          <a:p>
            <a:pPr eaLnBrk="1" hangingPunct="1">
              <a:defRPr/>
            </a:pPr>
            <a:endParaRPr lang="tr-TR" altLang="tr-TR" sz="3200" dirty="0"/>
          </a:p>
          <a:p>
            <a:pPr eaLnBrk="1" hangingPunct="1">
              <a:defRPr/>
            </a:pPr>
            <a:endParaRPr lang="tr-TR" altLang="tr-TR" sz="3200" dirty="0"/>
          </a:p>
          <a:p>
            <a:pPr eaLnBrk="1" hangingPunct="1">
              <a:defRPr/>
            </a:pPr>
            <a:endParaRPr lang="tr-TR" altLang="tr-TR" sz="3200" dirty="0"/>
          </a:p>
          <a:p>
            <a:pPr marL="0" indent="0">
              <a:buNone/>
              <a:defRPr/>
            </a:pPr>
            <a:endParaRPr lang="tr-TR" altLang="tr-TR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>
            <a:extLst>
              <a:ext uri="{FF2B5EF4-FFF2-40B4-BE49-F238E27FC236}">
                <a16:creationId xmlns:a16="http://schemas.microsoft.com/office/drawing/2014/main" id="{6707192A-567C-4847-9813-7BC6C43A2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Nose Findings</a:t>
            </a:r>
          </a:p>
        </p:txBody>
      </p:sp>
      <p:sp>
        <p:nvSpPr>
          <p:cNvPr id="26627" name="2 İçerik Yer Tutucusu">
            <a:extLst>
              <a:ext uri="{FF2B5EF4-FFF2-40B4-BE49-F238E27FC236}">
                <a16:creationId xmlns:a16="http://schemas.microsoft.com/office/drawing/2014/main" id="{B00E0D31-AF60-466A-A6AF-3C15C352A9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916114"/>
            <a:ext cx="8077200" cy="4681537"/>
          </a:xfrm>
        </p:spPr>
        <p:txBody>
          <a:bodyPr/>
          <a:lstStyle/>
          <a:p>
            <a:pPr>
              <a:defRPr/>
            </a:pPr>
            <a:r>
              <a:rPr lang="tr-TR" altLang="tr-TR" sz="2400" dirty="0" err="1"/>
              <a:t>no</a:t>
            </a:r>
            <a:r>
              <a:rPr lang="tr-TR" altLang="tr-TR" sz="2400" dirty="0"/>
              <a:t> </a:t>
            </a:r>
            <a:r>
              <a:rPr lang="tr-TR" altLang="tr-TR" sz="2400" dirty="0" err="1"/>
              <a:t>pathological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findings</a:t>
            </a:r>
            <a:endParaRPr lang="tr-TR" altLang="tr-TR" sz="2400" dirty="0"/>
          </a:p>
          <a:p>
            <a:pPr marL="0" indent="0" eaLnBrk="1" hangingPunct="1">
              <a:buNone/>
              <a:defRPr/>
            </a:pPr>
            <a:endParaRPr lang="tr-TR" altLang="tr-TR" sz="2400" dirty="0"/>
          </a:p>
          <a:p>
            <a:pPr eaLnBrk="1" hangingPunct="1">
              <a:defRPr/>
            </a:pPr>
            <a:endParaRPr lang="tr-TR" altLang="tr-TR" sz="2400" dirty="0"/>
          </a:p>
          <a:p>
            <a:pPr marL="0" indent="0">
              <a:buNone/>
              <a:defRPr/>
            </a:pPr>
            <a:endParaRPr lang="tr-TR" alt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Başlık 1">
            <a:extLst>
              <a:ext uri="{FF2B5EF4-FFF2-40B4-BE49-F238E27FC236}">
                <a16:creationId xmlns:a16="http://schemas.microsoft.com/office/drawing/2014/main" id="{5FBFD91F-F685-4243-9DDF-125D74ABC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Beginning of Anamnesis</a:t>
            </a:r>
          </a:p>
        </p:txBody>
      </p:sp>
      <p:sp>
        <p:nvSpPr>
          <p:cNvPr id="8195" name="İçerik Yer Tutucusu 2">
            <a:extLst>
              <a:ext uri="{FF2B5EF4-FFF2-40B4-BE49-F238E27FC236}">
                <a16:creationId xmlns:a16="http://schemas.microsoft.com/office/drawing/2014/main" id="{36DB00EB-A008-4693-BFBC-32813560D8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1825625"/>
            <a:ext cx="8424862" cy="4351338"/>
          </a:xfrm>
        </p:spPr>
        <p:txBody>
          <a:bodyPr/>
          <a:lstStyle/>
          <a:p>
            <a:pPr lvl="1"/>
            <a:r>
              <a:rPr lang="tr-TR" altLang="tr-TR" sz="2900" dirty="0"/>
              <a:t>Name:  </a:t>
            </a:r>
            <a:r>
              <a:rPr lang="tr-TR" altLang="tr-TR" sz="2900" dirty="0">
                <a:solidFill>
                  <a:srgbClr val="FF0000"/>
                </a:solidFill>
              </a:rPr>
              <a:t>Ayşe Akıncı</a:t>
            </a:r>
          </a:p>
          <a:p>
            <a:pPr lvl="1"/>
            <a:r>
              <a:rPr lang="tr-TR" altLang="tr-TR" sz="2900" dirty="0" err="1"/>
              <a:t>Occupation</a:t>
            </a:r>
            <a:r>
              <a:rPr lang="tr-TR" altLang="tr-TR" sz="2900" dirty="0"/>
              <a:t>: </a:t>
            </a:r>
            <a:r>
              <a:rPr lang="tr-TR" altLang="tr-TR" sz="2900" dirty="0" err="1">
                <a:solidFill>
                  <a:srgbClr val="FF0000"/>
                </a:solidFill>
              </a:rPr>
              <a:t>Teacher</a:t>
            </a:r>
            <a:endParaRPr lang="tr-TR" altLang="tr-TR" sz="2900" dirty="0">
              <a:solidFill>
                <a:srgbClr val="FF0000"/>
              </a:solidFill>
            </a:endParaRPr>
          </a:p>
          <a:p>
            <a:pPr lvl="1"/>
            <a:r>
              <a:rPr lang="tr-TR" altLang="tr-TR" sz="2900" dirty="0"/>
              <a:t>35 </a:t>
            </a:r>
            <a:r>
              <a:rPr lang="tr-TR" altLang="tr-TR" sz="2900" dirty="0" err="1"/>
              <a:t>years</a:t>
            </a:r>
            <a:r>
              <a:rPr lang="tr-TR" altLang="tr-TR" sz="2900" dirty="0"/>
              <a:t> </a:t>
            </a:r>
            <a:r>
              <a:rPr lang="tr-TR" altLang="tr-TR" sz="2900" dirty="0" err="1"/>
              <a:t>old</a:t>
            </a:r>
            <a:r>
              <a:rPr lang="tr-TR" altLang="tr-TR" sz="2900" dirty="0"/>
              <a:t>, </a:t>
            </a:r>
            <a:r>
              <a:rPr lang="tr-TR" altLang="tr-TR" sz="2900" dirty="0" err="1"/>
              <a:t>height</a:t>
            </a:r>
            <a:r>
              <a:rPr lang="tr-TR" altLang="tr-TR" sz="2900" dirty="0"/>
              <a:t>: 1.63 </a:t>
            </a:r>
            <a:r>
              <a:rPr lang="tr-TR" altLang="tr-TR" sz="2900" dirty="0" err="1"/>
              <a:t>meter</a:t>
            </a:r>
            <a:r>
              <a:rPr lang="tr-TR" altLang="tr-TR" sz="2900" dirty="0"/>
              <a:t>, </a:t>
            </a:r>
            <a:r>
              <a:rPr lang="tr-TR" altLang="tr-TR" sz="2900" dirty="0" err="1"/>
              <a:t>Weight</a:t>
            </a:r>
            <a:r>
              <a:rPr lang="tr-TR" altLang="tr-TR" sz="2900" dirty="0"/>
              <a:t>: 58 kg </a:t>
            </a:r>
          </a:p>
          <a:p>
            <a:pPr lvl="1"/>
            <a:r>
              <a:rPr lang="tr-TR" altLang="tr-TR" sz="2900" dirty="0" err="1"/>
              <a:t>She</a:t>
            </a:r>
            <a:r>
              <a:rPr lang="tr-TR" altLang="tr-TR" sz="2900" dirty="0"/>
              <a:t> </a:t>
            </a:r>
            <a:r>
              <a:rPr lang="tr-TR" altLang="tr-TR" sz="2900" dirty="0" err="1"/>
              <a:t>lives</a:t>
            </a:r>
            <a:r>
              <a:rPr lang="tr-TR" altLang="tr-TR" sz="2900" dirty="0"/>
              <a:t> in Polatlı </a:t>
            </a:r>
          </a:p>
          <a:p>
            <a:pPr marL="0" indent="0">
              <a:buNone/>
            </a:pPr>
            <a:endParaRPr lang="tr-TR" altLang="tr-TR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>
            <a:extLst>
              <a:ext uri="{FF2B5EF4-FFF2-40B4-BE49-F238E27FC236}">
                <a16:creationId xmlns:a16="http://schemas.microsoft.com/office/drawing/2014/main" id="{048AF353-EDBD-4D2E-971A-FCE855F51D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findings</a:t>
            </a:r>
          </a:p>
        </p:txBody>
      </p:sp>
      <p:sp>
        <p:nvSpPr>
          <p:cNvPr id="38915" name="2 İçerik Yer Tutucusu">
            <a:extLst>
              <a:ext uri="{FF2B5EF4-FFF2-40B4-BE49-F238E27FC236}">
                <a16:creationId xmlns:a16="http://schemas.microsoft.com/office/drawing/2014/main" id="{BC93195D-4C36-4515-ADBE-1BB46FABE9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9" y="1557338"/>
            <a:ext cx="8497887" cy="5040312"/>
          </a:xfrm>
        </p:spPr>
        <p:txBody>
          <a:bodyPr>
            <a:normAutofit/>
          </a:bodyPr>
          <a:lstStyle/>
          <a:p>
            <a:r>
              <a:rPr lang="tr-TR" dirty="0"/>
              <a:t>S</a:t>
            </a:r>
            <a:r>
              <a:rPr lang="en-US" dirty="0"/>
              <a:t>he breathes frequently, </a:t>
            </a:r>
            <a:endParaRPr lang="tr-TR" dirty="0"/>
          </a:p>
          <a:p>
            <a:r>
              <a:rPr lang="tr-TR" dirty="0" err="1"/>
              <a:t>She</a:t>
            </a:r>
            <a:r>
              <a:rPr lang="tr-TR" dirty="0"/>
              <a:t> </a:t>
            </a:r>
            <a:r>
              <a:rPr lang="en-US" dirty="0"/>
              <a:t>has cyanosis in the lips</a:t>
            </a:r>
            <a:endParaRPr lang="tr-TR" altLang="tr-TR" dirty="0"/>
          </a:p>
          <a:p>
            <a:pPr eaLnBrk="1" hangingPunct="1"/>
            <a:r>
              <a:rPr lang="tr-TR" altLang="tr-TR" dirty="0" err="1"/>
              <a:t>Wheezing</a:t>
            </a:r>
            <a:endParaRPr lang="tr-TR" altLang="tr-TR" dirty="0"/>
          </a:p>
          <a:p>
            <a:pPr eaLnBrk="1" hangingPunct="1"/>
            <a:r>
              <a:rPr lang="tr-TR" altLang="tr-TR" dirty="0" err="1"/>
              <a:t>Expiryum</a:t>
            </a:r>
            <a:r>
              <a:rPr lang="tr-TR" altLang="tr-TR" dirty="0"/>
              <a:t> </a:t>
            </a:r>
            <a:r>
              <a:rPr lang="tr-TR" altLang="tr-TR" dirty="0" err="1"/>
              <a:t>long</a:t>
            </a:r>
            <a:endParaRPr lang="tr-TR" altLang="tr-TR" dirty="0"/>
          </a:p>
          <a:p>
            <a:pPr eaLnBrk="1" hangingPunct="1"/>
            <a:r>
              <a:rPr lang="tr-TR" altLang="tr-TR" dirty="0" err="1"/>
              <a:t>Intercostal</a:t>
            </a:r>
            <a:r>
              <a:rPr lang="tr-TR" altLang="tr-TR" dirty="0"/>
              <a:t> </a:t>
            </a:r>
            <a:r>
              <a:rPr lang="tr-TR" altLang="tr-TR" dirty="0" err="1"/>
              <a:t>withdrawals</a:t>
            </a:r>
            <a:endParaRPr lang="tr-TR" alt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auscultation</a:t>
            </a:r>
            <a:r>
              <a:rPr lang="tr-TR" dirty="0"/>
              <a:t> </a:t>
            </a:r>
          </a:p>
          <a:p>
            <a:pPr lvl="1"/>
            <a:r>
              <a:rPr lang="en-US" dirty="0"/>
              <a:t>the breathing sounds are reduced in the middle part of the right lung </a:t>
            </a:r>
            <a:endParaRPr lang="tr-TR" dirty="0"/>
          </a:p>
          <a:p>
            <a:pPr lvl="1"/>
            <a:r>
              <a:rPr lang="en-US" dirty="0"/>
              <a:t>the presence of thin rallies in auscultation is detected.</a:t>
            </a:r>
            <a:endParaRPr lang="tr-TR" dirty="0"/>
          </a:p>
          <a:p>
            <a:pPr eaLnBrk="1" hangingPunct="1"/>
            <a:endParaRPr lang="tr-TR" altLang="tr-TR" dirty="0"/>
          </a:p>
          <a:p>
            <a:pPr marL="457200" lvl="1" indent="0" eaLnBrk="1" hangingPunct="1">
              <a:buNone/>
            </a:pPr>
            <a:endParaRPr lang="tr-TR" altLang="tr-TR" sz="2800" dirty="0"/>
          </a:p>
          <a:p>
            <a:pPr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007421A7-5FBA-4BD7-9643-ABC7634C4D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304801"/>
            <a:ext cx="8077200" cy="1431925"/>
          </a:xfrm>
        </p:spPr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findings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27DAC03-1B62-4528-B3CF-D154FD35BA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24114" y="1981200"/>
            <a:ext cx="8243887" cy="4471988"/>
          </a:xfrm>
        </p:spPr>
        <p:txBody>
          <a:bodyPr>
            <a:normAutofit/>
          </a:bodyPr>
          <a:lstStyle/>
          <a:p>
            <a:r>
              <a:rPr lang="tr-TR" altLang="tr-TR" dirty="0"/>
              <a:t>Blood </a:t>
            </a:r>
            <a:r>
              <a:rPr lang="tr-TR" altLang="tr-TR" dirty="0" err="1"/>
              <a:t>pressure</a:t>
            </a:r>
            <a:r>
              <a:rPr lang="tr-TR" altLang="tr-TR" dirty="0"/>
              <a:t>: 100/65</a:t>
            </a:r>
          </a:p>
          <a:p>
            <a:r>
              <a:rPr lang="tr-TR" altLang="tr-TR" dirty="0" err="1"/>
              <a:t>Tachycardia</a:t>
            </a:r>
            <a:r>
              <a:rPr lang="tr-TR" altLang="tr-TR" dirty="0"/>
              <a:t> 110/</a:t>
            </a:r>
            <a:r>
              <a:rPr lang="tr-TR" altLang="tr-TR" dirty="0" err="1"/>
              <a:t>minute</a:t>
            </a: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No </a:t>
            </a:r>
            <a:r>
              <a:rPr lang="tr-TR" altLang="tr-TR" dirty="0" err="1"/>
              <a:t>Arrhythmia</a:t>
            </a:r>
            <a:endParaRPr lang="tr-TR" altLang="tr-TR" dirty="0"/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>
            <a:extLst>
              <a:ext uri="{FF2B5EF4-FFF2-40B4-BE49-F238E27FC236}">
                <a16:creationId xmlns:a16="http://schemas.microsoft.com/office/drawing/2014/main" id="{8A7BCEB6-0500-471C-88A4-E2A3403FE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GIS Findings</a:t>
            </a:r>
          </a:p>
        </p:txBody>
      </p:sp>
      <p:sp>
        <p:nvSpPr>
          <p:cNvPr id="43011" name="2 İçerik Yer Tutucusu">
            <a:extLst>
              <a:ext uri="{FF2B5EF4-FFF2-40B4-BE49-F238E27FC236}">
                <a16:creationId xmlns:a16="http://schemas.microsoft.com/office/drawing/2014/main" id="{B40A7DCD-5648-4C91-B36B-7B4663D37C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981200"/>
            <a:ext cx="8077200" cy="4114800"/>
          </a:xfrm>
        </p:spPr>
        <p:txBody>
          <a:bodyPr/>
          <a:lstStyle/>
          <a:p>
            <a:r>
              <a:rPr lang="tr-TR" dirty="0" err="1"/>
              <a:t>Splenomegaly</a:t>
            </a:r>
            <a:r>
              <a:rPr lang="tr-TR" dirty="0"/>
              <a:t> </a:t>
            </a:r>
            <a:r>
              <a:rPr lang="tr-TR" dirty="0" err="1"/>
              <a:t>positive</a:t>
            </a:r>
            <a:endParaRPr lang="tr-TR" dirty="0"/>
          </a:p>
          <a:p>
            <a:r>
              <a:rPr lang="en-US" altLang="tr-TR" dirty="0"/>
              <a:t>no </a:t>
            </a:r>
            <a:r>
              <a:rPr lang="tr-TR" altLang="tr-TR" dirty="0" err="1"/>
              <a:t>other</a:t>
            </a:r>
            <a:r>
              <a:rPr lang="tr-TR" altLang="tr-TR" dirty="0"/>
              <a:t> </a:t>
            </a:r>
            <a:r>
              <a:rPr lang="en-US" altLang="tr-TR" dirty="0"/>
              <a:t>pathological findings  </a:t>
            </a:r>
            <a:endParaRPr lang="tr-TR" altLang="tr-TR" dirty="0"/>
          </a:p>
          <a:p>
            <a:pPr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7420DC-4FE0-428C-87E0-5717850B8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Laboratory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7B2D64-E8CE-4076-A8D3-CE99D907C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tx1"/>
                </a:solidFill>
              </a:rPr>
              <a:t>Leukocytes</a:t>
            </a:r>
            <a:r>
              <a:rPr lang="tr-TR" dirty="0">
                <a:solidFill>
                  <a:schemeClr val="tx1"/>
                </a:solidFill>
              </a:rPr>
              <a:t>: 15400</a:t>
            </a:r>
          </a:p>
          <a:p>
            <a:r>
              <a:rPr lang="tr-TR" dirty="0">
                <a:solidFill>
                  <a:schemeClr val="tx1"/>
                </a:solidFill>
              </a:rPr>
              <a:t>ESR: 58 mm</a:t>
            </a:r>
          </a:p>
          <a:p>
            <a:r>
              <a:rPr lang="tr-TR" dirty="0">
                <a:solidFill>
                  <a:schemeClr val="tx1"/>
                </a:solidFill>
              </a:rPr>
              <a:t>CRP: 43.4 mg/dl</a:t>
            </a:r>
          </a:p>
          <a:p>
            <a:r>
              <a:rPr lang="tr-TR" dirty="0">
                <a:solidFill>
                  <a:schemeClr val="tx1"/>
                </a:solidFill>
              </a:rPr>
              <a:t>Serum protein </a:t>
            </a:r>
            <a:r>
              <a:rPr lang="tr-TR" dirty="0" err="1">
                <a:solidFill>
                  <a:schemeClr val="tx1"/>
                </a:solidFill>
              </a:rPr>
              <a:t>level</a:t>
            </a:r>
            <a:r>
              <a:rPr lang="tr-TR" dirty="0">
                <a:solidFill>
                  <a:schemeClr val="tx1"/>
                </a:solidFill>
              </a:rPr>
              <a:t>: 4.1 gr/dl</a:t>
            </a:r>
          </a:p>
          <a:p>
            <a:r>
              <a:rPr lang="tr-TR" dirty="0" err="1">
                <a:solidFill>
                  <a:schemeClr val="tx1"/>
                </a:solidFill>
              </a:rPr>
              <a:t>Globulin</a:t>
            </a:r>
            <a:r>
              <a:rPr lang="tr-TR" dirty="0">
                <a:solidFill>
                  <a:schemeClr val="tx1"/>
                </a:solidFill>
              </a:rPr>
              <a:t>: 1.4 gr/dl</a:t>
            </a:r>
          </a:p>
          <a:p>
            <a:r>
              <a:rPr lang="tr-TR" dirty="0" err="1">
                <a:solidFill>
                  <a:schemeClr val="tx1"/>
                </a:solidFill>
              </a:rPr>
              <a:t>Chest</a:t>
            </a:r>
            <a:r>
              <a:rPr lang="tr-TR" dirty="0">
                <a:solidFill>
                  <a:schemeClr val="tx1"/>
                </a:solidFill>
              </a:rPr>
              <a:t> x-ray: </a:t>
            </a:r>
            <a:r>
              <a:rPr lang="en-US" dirty="0">
                <a:solidFill>
                  <a:schemeClr val="tx1"/>
                </a:solidFill>
              </a:rPr>
              <a:t>pneumonic infiltration in the right middle lobe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2F98FA4-2F91-4BE1-A5DD-EE7B2C6D3B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CB9D57D-C070-45DD-B19A-C64C032693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960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A96AD3-ABEE-4211-BC0B-05594C655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Laboratory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2194FA-7EC5-4424-B968-71C3F17E8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P</a:t>
            </a:r>
            <a:r>
              <a:rPr lang="en-US" dirty="0" err="1">
                <a:solidFill>
                  <a:schemeClr val="tx1"/>
                </a:solidFill>
              </a:rPr>
              <a:t>neumococcal</a:t>
            </a:r>
            <a:r>
              <a:rPr lang="en-US" dirty="0">
                <a:solidFill>
                  <a:schemeClr val="tx1"/>
                </a:solidFill>
              </a:rPr>
              <a:t> r</a:t>
            </a:r>
            <a:r>
              <a:rPr lang="tr-TR" dirty="0">
                <a:solidFill>
                  <a:schemeClr val="tx1"/>
                </a:solidFill>
              </a:rPr>
              <a:t>e</a:t>
            </a:r>
            <a:r>
              <a:rPr lang="en-US" dirty="0">
                <a:solidFill>
                  <a:schemeClr val="tx1"/>
                </a:solidFill>
              </a:rPr>
              <a:t>produced in sputum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: 3.1 gr/dl</a:t>
            </a:r>
          </a:p>
          <a:p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: 0.006 gr/dl</a:t>
            </a:r>
          </a:p>
          <a:p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: 0.42 gr/dl</a:t>
            </a:r>
          </a:p>
          <a:p>
            <a:r>
              <a:rPr lang="tr-TR" dirty="0" err="1">
                <a:solidFill>
                  <a:schemeClr val="tx1"/>
                </a:solidFill>
              </a:rPr>
              <a:t>Subset</a:t>
            </a:r>
            <a:r>
              <a:rPr lang="tr-TR" dirty="0">
                <a:solidFill>
                  <a:schemeClr val="tx1"/>
                </a:solidFill>
              </a:rPr>
              <a:t> of </a:t>
            </a:r>
            <a:r>
              <a:rPr lang="tr-TR" dirty="0" err="1">
                <a:solidFill>
                  <a:schemeClr val="tx1"/>
                </a:solidFill>
              </a:rPr>
              <a:t>Lymphocytes</a:t>
            </a:r>
            <a:r>
              <a:rPr lang="tr-TR" dirty="0">
                <a:solidFill>
                  <a:schemeClr val="tx1"/>
                </a:solidFill>
              </a:rPr>
              <a:t>: normal</a:t>
            </a:r>
          </a:p>
          <a:p>
            <a:r>
              <a:rPr lang="tr-TR" dirty="0" err="1">
                <a:solidFill>
                  <a:schemeClr val="tx1"/>
                </a:solidFill>
              </a:rPr>
              <a:t>Pulmonary</a:t>
            </a:r>
            <a:r>
              <a:rPr lang="tr-TR" dirty="0">
                <a:solidFill>
                  <a:schemeClr val="tx1"/>
                </a:solidFill>
              </a:rPr>
              <a:t> BT: </a:t>
            </a:r>
            <a:r>
              <a:rPr lang="en-US" dirty="0" err="1">
                <a:solidFill>
                  <a:schemeClr val="tx1"/>
                </a:solidFill>
              </a:rPr>
              <a:t>Broachectasis</a:t>
            </a:r>
            <a:r>
              <a:rPr lang="en-US" dirty="0">
                <a:solidFill>
                  <a:schemeClr val="tx1"/>
                </a:solidFill>
              </a:rPr>
              <a:t> areas accompanied by pneumonic infiltration in the right middle lobe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Urine</a:t>
            </a:r>
            <a:r>
              <a:rPr lang="tr-TR" dirty="0">
                <a:solidFill>
                  <a:schemeClr val="tx1"/>
                </a:solidFill>
              </a:rPr>
              <a:t>: N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57E342-A20D-4866-8534-A7A8DAFE4A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8CA2F00-0E3E-4EC9-858F-1A13AA8383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159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5A13D2-8D47-45E4-A3F4-9098ED858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</a:t>
            </a:r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59F32-42C1-4F4E-8A3E-A4D391676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: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immune</a:t>
            </a:r>
            <a:r>
              <a:rPr lang="tr-TR" dirty="0"/>
              <a:t> </a:t>
            </a:r>
            <a:r>
              <a:rPr lang="tr-TR" dirty="0" err="1"/>
              <a:t>deficiency</a:t>
            </a:r>
            <a:r>
              <a:rPr lang="tr-TR" dirty="0"/>
              <a:t> (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variable</a:t>
            </a:r>
            <a:r>
              <a:rPr lang="tr-TR" dirty="0"/>
              <a:t>)</a:t>
            </a:r>
          </a:p>
          <a:p>
            <a:r>
              <a:rPr lang="tr-TR" dirty="0" err="1"/>
              <a:t>Treatment</a:t>
            </a:r>
            <a:r>
              <a:rPr lang="tr-TR" dirty="0"/>
              <a:t>: </a:t>
            </a:r>
            <a:r>
              <a:rPr lang="en-US" dirty="0"/>
              <a:t>appropriate antibiotic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intravenous</a:t>
            </a:r>
            <a:r>
              <a:rPr lang="tr-TR" dirty="0"/>
              <a:t> </a:t>
            </a:r>
            <a:r>
              <a:rPr lang="tr-TR" dirty="0" err="1"/>
              <a:t>immunoglobulin</a:t>
            </a:r>
            <a:r>
              <a:rPr lang="tr-TR" dirty="0"/>
              <a:t> </a:t>
            </a:r>
            <a:r>
              <a:rPr lang="en-US" dirty="0"/>
              <a:t>therapy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45299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</a:rPr>
              <a:t>Definitions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41957"/>
            <a:ext cx="10515600" cy="5135006"/>
          </a:xfrm>
        </p:spPr>
        <p:txBody>
          <a:bodyPr>
            <a:normAutofit/>
          </a:bodyPr>
          <a:lstStyle/>
          <a:p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Deficiency of one or more components</a:t>
            </a:r>
            <a:r>
              <a:rPr lang="en-US" dirty="0">
                <a:solidFill>
                  <a:schemeClr val="tx1"/>
                </a:solidFill>
              </a:rPr>
              <a:t> of the immune system</a:t>
            </a:r>
          </a:p>
          <a:p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dirty="0">
                <a:solidFill>
                  <a:srgbClr val="FF0000"/>
                </a:solidFill>
              </a:rPr>
              <a:t>not functioning</a:t>
            </a:r>
          </a:p>
          <a:p>
            <a:r>
              <a:rPr lang="en-US" dirty="0">
                <a:solidFill>
                  <a:schemeClr val="tx1"/>
                </a:solidFill>
              </a:rPr>
              <a:t>called </a:t>
            </a:r>
            <a:r>
              <a:rPr lang="en-US" dirty="0">
                <a:solidFill>
                  <a:srgbClr val="FF0000"/>
                </a:solidFill>
              </a:rPr>
              <a:t>immune deficiency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1508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b="1" dirty="0" err="1">
                <a:solidFill>
                  <a:srgbClr val="FF0000"/>
                </a:solidFill>
              </a:rPr>
              <a:t>Definitions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Primary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immune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deficiency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Genetic disorder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As a result of disorders during the development of the immune system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r>
              <a:rPr lang="tr-TR" dirty="0" err="1">
                <a:solidFill>
                  <a:srgbClr val="FF0000"/>
                </a:solidFill>
              </a:rPr>
              <a:t>Secondary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immune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deficiency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Drugs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Infections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Cancers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Chemicals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20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err="1">
                <a:solidFill>
                  <a:srgbClr val="FF0000"/>
                </a:solidFill>
              </a:rPr>
              <a:t>Definitions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05017"/>
            <a:ext cx="10515600" cy="48719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Primary immune deficiencies are very rare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Their frequency ranges from 1/300 to 1/100000.</a:t>
            </a:r>
          </a:p>
          <a:p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r>
              <a:rPr lang="tr-TR" dirty="0">
                <a:solidFill>
                  <a:schemeClr val="tx1"/>
                </a:solidFill>
              </a:rPr>
              <a:t> is </a:t>
            </a:r>
            <a:r>
              <a:rPr lang="tr-TR" dirty="0" err="1">
                <a:solidFill>
                  <a:schemeClr val="tx1"/>
                </a:solidFill>
              </a:rPr>
              <a:t>the</a:t>
            </a:r>
            <a:r>
              <a:rPr lang="en-US" dirty="0">
                <a:solidFill>
                  <a:schemeClr val="tx1"/>
                </a:solidFill>
              </a:rPr>
              <a:t> most common </a:t>
            </a:r>
          </a:p>
          <a:p>
            <a:r>
              <a:rPr lang="en-US" dirty="0">
                <a:solidFill>
                  <a:schemeClr val="tx1"/>
                </a:solidFill>
              </a:rPr>
              <a:t>Many patients have a genetic transition</a:t>
            </a:r>
          </a:p>
          <a:p>
            <a:r>
              <a:rPr lang="en-US" dirty="0">
                <a:solidFill>
                  <a:schemeClr val="tx1"/>
                </a:solidFill>
              </a:rPr>
              <a:t>Autosomal dominant 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Autosomal recessive transition can be observed.</a:t>
            </a:r>
          </a:p>
          <a:p>
            <a:r>
              <a:rPr lang="en-US" dirty="0">
                <a:solidFill>
                  <a:schemeClr val="tx1"/>
                </a:solidFill>
              </a:rPr>
              <a:t> There are also non-genetic passes such as IgA and </a:t>
            </a:r>
            <a:r>
              <a:rPr lang="tr-TR" dirty="0" err="1">
                <a:solidFill>
                  <a:schemeClr val="tx1"/>
                </a:solidFill>
              </a:rPr>
              <a:t>common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variable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58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What are the symptoms of immunodeficiency?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3797"/>
            <a:ext cx="10515600" cy="4773166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Very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frequent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infections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Chronic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recurrent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infections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Treatment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resistant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infections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Recurrent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abscesses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>
                <a:solidFill>
                  <a:schemeClr val="tx1"/>
                </a:solidFill>
              </a:rPr>
              <a:t>Skin </a:t>
            </a:r>
            <a:r>
              <a:rPr lang="tr-TR" dirty="0" err="1">
                <a:solidFill>
                  <a:schemeClr val="tx1"/>
                </a:solidFill>
              </a:rPr>
              <a:t>rashes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alopesia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areata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Diarrhea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Lymphadenopaties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Hepatosplenomegaly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Recurrent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osteomyelitis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Autoimmune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309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Başlık 1">
            <a:extLst>
              <a:ext uri="{FF2B5EF4-FFF2-40B4-BE49-F238E27FC236}">
                <a16:creationId xmlns:a16="http://schemas.microsoft.com/office/drawing/2014/main" id="{F7F79115-2C28-42A3-A352-4B91CA6BB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atient assessment is done in </a:t>
            </a:r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stages</a:t>
            </a:r>
            <a:endParaRPr lang="tr-TR" altLang="tr-TR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İçerik Yer Tutucusu 2">
            <a:extLst>
              <a:ext uri="{FF2B5EF4-FFF2-40B4-BE49-F238E27FC236}">
                <a16:creationId xmlns:a16="http://schemas.microsoft.com/office/drawing/2014/main" id="{6EC44564-22F6-484A-BBA4-9730C2C146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tr-TR" altLang="tr-TR"/>
          </a:p>
          <a:p>
            <a:r>
              <a:rPr lang="tr-TR" altLang="tr-TR"/>
              <a:t>Symptoms and signs</a:t>
            </a:r>
          </a:p>
          <a:p>
            <a:r>
              <a:rPr lang="tr-TR" altLang="tr-TR"/>
              <a:t>Medical History</a:t>
            </a:r>
          </a:p>
          <a:p>
            <a:r>
              <a:rPr lang="tr-TR" altLang="tr-TR"/>
              <a:t>Medical Biography</a:t>
            </a:r>
          </a:p>
          <a:p>
            <a:r>
              <a:rPr lang="tr-TR" altLang="tr-TR"/>
              <a:t>Family history</a:t>
            </a:r>
          </a:p>
          <a:p>
            <a:r>
              <a:rPr lang="tr-TR" altLang="tr-TR"/>
              <a:t>Examination</a:t>
            </a:r>
          </a:p>
          <a:p>
            <a:r>
              <a:rPr lang="tr-TR" altLang="tr-TR"/>
              <a:t>Laboratory findings</a:t>
            </a:r>
          </a:p>
          <a:p>
            <a:endParaRPr lang="tr-TR" alt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err="1">
                <a:solidFill>
                  <a:srgbClr val="FF0000"/>
                </a:solidFill>
              </a:rPr>
              <a:t>Primary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immune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deficiency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syndromes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T </a:t>
            </a:r>
            <a:r>
              <a:rPr lang="tr-TR" dirty="0" err="1">
                <a:solidFill>
                  <a:schemeClr val="tx1"/>
                </a:solidFill>
              </a:rPr>
              <a:t>Cells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r>
              <a:rPr lang="tr-TR" dirty="0">
                <a:solidFill>
                  <a:schemeClr val="tx1"/>
                </a:solidFill>
              </a:rPr>
              <a:t>B </a:t>
            </a:r>
            <a:r>
              <a:rPr lang="tr-TR" dirty="0" err="1">
                <a:solidFill>
                  <a:schemeClr val="tx1"/>
                </a:solidFill>
              </a:rPr>
              <a:t>Cells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‘Natural Killer” (NK)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Phagocytes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ne or more of the complement proteins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0702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err="1">
                <a:solidFill>
                  <a:srgbClr val="FF0000"/>
                </a:solidFill>
              </a:rPr>
              <a:t>Humoral</a:t>
            </a:r>
            <a:r>
              <a:rPr lang="tr-TR" sz="4000" b="1" dirty="0">
                <a:solidFill>
                  <a:srgbClr val="FF0000"/>
                </a:solidFill>
              </a:rPr>
              <a:t> (B </a:t>
            </a:r>
            <a:r>
              <a:rPr lang="tr-TR" sz="4000" b="1" dirty="0" err="1">
                <a:solidFill>
                  <a:srgbClr val="FF0000"/>
                </a:solidFill>
              </a:rPr>
              <a:t>cells</a:t>
            </a:r>
            <a:r>
              <a:rPr lang="tr-TR" sz="4000" b="1" dirty="0">
                <a:solidFill>
                  <a:srgbClr val="FF0000"/>
                </a:solidFill>
              </a:rPr>
              <a:t>) </a:t>
            </a:r>
            <a:r>
              <a:rPr lang="tr-TR" sz="4000" b="1" dirty="0" err="1">
                <a:solidFill>
                  <a:srgbClr val="FF0000"/>
                </a:solidFill>
              </a:rPr>
              <a:t>immune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deficiencies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6657"/>
            <a:ext cx="10515600" cy="4890306"/>
          </a:xfrm>
        </p:spPr>
        <p:txBody>
          <a:bodyPr>
            <a:normAutofit/>
          </a:bodyPr>
          <a:lstStyle/>
          <a:p>
            <a:pPr fontAlgn="base"/>
            <a:r>
              <a:rPr lang="tr-TR" dirty="0" err="1">
                <a:solidFill>
                  <a:schemeClr val="tx1"/>
                </a:solidFill>
              </a:rPr>
              <a:t>Selective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endParaRPr lang="tr-TR" dirty="0">
              <a:solidFill>
                <a:schemeClr val="tx1"/>
              </a:solidFill>
            </a:endParaRPr>
          </a:p>
          <a:p>
            <a:pPr fontAlgn="base"/>
            <a:r>
              <a:rPr lang="tr-TR" dirty="0" err="1">
                <a:solidFill>
                  <a:schemeClr val="tx1"/>
                </a:solidFill>
              </a:rPr>
              <a:t>Common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variable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r>
              <a:rPr lang="tr-TR" dirty="0">
                <a:solidFill>
                  <a:schemeClr val="tx1"/>
                </a:solidFill>
              </a:rPr>
              <a:t> (FDI)</a:t>
            </a:r>
          </a:p>
          <a:p>
            <a:pPr fontAlgn="base"/>
            <a:r>
              <a:rPr lang="tr-TR" dirty="0" err="1">
                <a:solidFill>
                  <a:schemeClr val="tx1"/>
                </a:solidFill>
              </a:rPr>
              <a:t>Agammaglobulinemia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due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X</a:t>
            </a:r>
          </a:p>
          <a:p>
            <a:pPr fontAlgn="base"/>
            <a:r>
              <a:rPr lang="tr-TR" dirty="0" err="1">
                <a:solidFill>
                  <a:schemeClr val="tx1"/>
                </a:solidFill>
              </a:rPr>
              <a:t>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with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hyper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endParaRPr lang="tr-TR" dirty="0">
              <a:solidFill>
                <a:schemeClr val="tx1"/>
              </a:solidFill>
            </a:endParaRPr>
          </a:p>
          <a:p>
            <a:pPr fontAlgn="base"/>
            <a:r>
              <a:rPr lang="tr-TR" dirty="0" err="1">
                <a:solidFill>
                  <a:schemeClr val="tx1"/>
                </a:solidFill>
              </a:rPr>
              <a:t>Selective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endParaRPr lang="tr-TR" dirty="0">
              <a:solidFill>
                <a:schemeClr val="tx1"/>
              </a:solidFill>
            </a:endParaRPr>
          </a:p>
          <a:p>
            <a:pPr fontAlgn="base"/>
            <a:r>
              <a:rPr lang="tr-TR" dirty="0" err="1">
                <a:solidFill>
                  <a:schemeClr val="tx1"/>
                </a:solidFill>
              </a:rPr>
              <a:t>Selective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r>
              <a:rPr lang="tr-TR" dirty="0">
                <a:solidFill>
                  <a:schemeClr val="tx1"/>
                </a:solidFill>
              </a:rPr>
              <a:t> of </a:t>
            </a:r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subgroups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pPr fontAlgn="base"/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0757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SELECTIVE </a:t>
            </a:r>
            <a:r>
              <a:rPr lang="tr-TR" b="1" dirty="0" err="1">
                <a:solidFill>
                  <a:srgbClr val="FF0000"/>
                </a:solidFill>
              </a:rPr>
              <a:t>IgA</a:t>
            </a:r>
            <a:r>
              <a:rPr lang="tr-TR" b="1" dirty="0">
                <a:solidFill>
                  <a:srgbClr val="FF0000"/>
                </a:solidFill>
              </a:rPr>
              <a:t> DEFICIENCY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787385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solidFill>
                  <a:schemeClr val="tx1"/>
                </a:solidFill>
              </a:rPr>
              <a:t>It is a disease characterized by serum IgA level below 0.5 gr/L (0.82-4.53 gr / L).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It is the most common primary immune deficiency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Its frequency is reported as an average of 1/300-1/700.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The disease is slightly more common in men</a:t>
            </a:r>
          </a:p>
          <a:p>
            <a:pPr fontAlgn="base"/>
            <a:r>
              <a:rPr lang="en-US" dirty="0">
                <a:solidFill>
                  <a:schemeClr val="tx1"/>
                </a:solidFill>
              </a:rPr>
              <a:t>There is no age group that is particularly prominent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514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In patients with IgA deficiency;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Vitiligo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Alopecia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Celiac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Autoimmune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thyroid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Glomerulonephritis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Rheumatoid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arthritis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Systemic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lupus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erythematosus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Type</a:t>
            </a:r>
            <a:r>
              <a:rPr lang="tr-TR" dirty="0">
                <a:solidFill>
                  <a:schemeClr val="tx1"/>
                </a:solidFill>
              </a:rPr>
              <a:t> I </a:t>
            </a:r>
            <a:r>
              <a:rPr lang="tr-TR" dirty="0" err="1">
                <a:solidFill>
                  <a:schemeClr val="tx1"/>
                </a:solidFill>
              </a:rPr>
              <a:t>Diabetes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mellitus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Addison's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ARE MORE COMMON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9552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tx1"/>
                </a:solidFill>
              </a:rPr>
              <a:t>Most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patients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asymptomatic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Those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who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symptomatic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food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allergy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allergic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rhinitis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urticaria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dermatitis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synopulmonary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infections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autoimmune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symptoms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1700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306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56216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IgG subgroups should also be considered in patients with frequent infections with IgA deficiency.</a:t>
            </a:r>
          </a:p>
          <a:p>
            <a:r>
              <a:rPr lang="en-US" dirty="0">
                <a:solidFill>
                  <a:schemeClr val="tx1"/>
                </a:solidFill>
              </a:rPr>
              <a:t>IgG2 and IgG4 deficiency are common.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 patients with IgA deficiency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B lymphocyte in the periphery,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 lymphocyte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Neutrophil counts are normal.</a:t>
            </a:r>
          </a:p>
          <a:p>
            <a:r>
              <a:rPr lang="en-US" dirty="0">
                <a:solidFill>
                  <a:schemeClr val="tx1"/>
                </a:solidFill>
              </a:rPr>
              <a:t>Familial inheritance differs.</a:t>
            </a:r>
          </a:p>
          <a:p>
            <a:r>
              <a:rPr lang="en-US" dirty="0">
                <a:solidFill>
                  <a:schemeClr val="tx1"/>
                </a:solidFill>
              </a:rPr>
              <a:t>It can be seen with </a:t>
            </a:r>
            <a:r>
              <a:rPr lang="tr-TR" dirty="0" err="1">
                <a:solidFill>
                  <a:schemeClr val="tx1"/>
                </a:solidFill>
              </a:rPr>
              <a:t>common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variable</a:t>
            </a:r>
            <a:r>
              <a:rPr lang="tr-TR" dirty="0">
                <a:solidFill>
                  <a:schemeClr val="tx1"/>
                </a:solidFill>
              </a:rPr>
              <a:t> ID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IgA deficiency can be temporary or permanent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813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897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93997"/>
            <a:ext cx="10515600" cy="5239378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Clinic:</a:t>
            </a:r>
            <a:endParaRPr lang="tr-TR" sz="32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There is no disease-specific examination finding.</a:t>
            </a:r>
            <a:endParaRPr lang="tr-TR" sz="26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Frequent respiratory infections,</a:t>
            </a:r>
          </a:p>
          <a:p>
            <a:pPr lvl="1"/>
            <a:r>
              <a:rPr lang="tr-TR" sz="2800" dirty="0">
                <a:solidFill>
                  <a:schemeClr val="tx1"/>
                </a:solidFill>
              </a:rPr>
              <a:t>T</a:t>
            </a:r>
            <a:r>
              <a:rPr lang="en-US" sz="2800" dirty="0">
                <a:solidFill>
                  <a:schemeClr val="tx1"/>
                </a:solidFill>
              </a:rPr>
              <a:t>here may be allergic diseases</a:t>
            </a:r>
          </a:p>
          <a:p>
            <a:r>
              <a:rPr lang="en-US" sz="3200" dirty="0">
                <a:solidFill>
                  <a:schemeClr val="tx1"/>
                </a:solidFill>
              </a:rPr>
              <a:t>Diagnosis: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Clinical findings: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If there is another finding of immune deficiency, its findings can also be detected.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Serum IgA level below 0.5gr / L is sufficient for diagnosis.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IgG, M and E levels are normal.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3650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err="1">
                <a:solidFill>
                  <a:srgbClr val="FF0000"/>
                </a:solidFill>
              </a:rPr>
              <a:t>Differential</a:t>
            </a:r>
            <a:r>
              <a:rPr lang="tr-TR" sz="4000" b="1" dirty="0">
                <a:solidFill>
                  <a:srgbClr val="FF0000"/>
                </a:solidFill>
              </a:rPr>
              <a:t> </a:t>
            </a:r>
            <a:r>
              <a:rPr lang="tr-TR" sz="4000" b="1" dirty="0" err="1">
                <a:solidFill>
                  <a:srgbClr val="FF0000"/>
                </a:solidFill>
              </a:rPr>
              <a:t>diagnosis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Ataxia-telangiectasia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Wiskott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Aldrich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>
                <a:solidFill>
                  <a:schemeClr val="tx1"/>
                </a:solidFill>
              </a:rPr>
              <a:t>Severe </a:t>
            </a:r>
            <a:r>
              <a:rPr lang="tr-TR" dirty="0" err="1">
                <a:solidFill>
                  <a:schemeClr val="tx1"/>
                </a:solidFill>
              </a:rPr>
              <a:t>combined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immunodeficiency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IgG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subgroup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err="1">
                <a:solidFill>
                  <a:schemeClr val="tx1"/>
                </a:solidFill>
              </a:rPr>
              <a:t>Combined</a:t>
            </a:r>
            <a:r>
              <a:rPr lang="tr-TR" dirty="0">
                <a:solidFill>
                  <a:schemeClr val="tx1"/>
                </a:solidFill>
              </a:rPr>
              <a:t> T </a:t>
            </a:r>
            <a:r>
              <a:rPr lang="tr-TR" dirty="0" err="1">
                <a:solidFill>
                  <a:schemeClr val="tx1"/>
                </a:solidFill>
              </a:rPr>
              <a:t>and</a:t>
            </a:r>
            <a:r>
              <a:rPr lang="tr-TR" dirty="0">
                <a:solidFill>
                  <a:schemeClr val="tx1"/>
                </a:solidFill>
              </a:rPr>
              <a:t> B </a:t>
            </a:r>
            <a:r>
              <a:rPr lang="tr-TR" dirty="0" err="1">
                <a:solidFill>
                  <a:schemeClr val="tx1"/>
                </a:solidFill>
              </a:rPr>
              <a:t>cell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deficiencies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Medicines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cause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IgA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deficiency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Phenytoin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Sulfasalazine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Gold </a:t>
            </a:r>
            <a:r>
              <a:rPr lang="tr-TR" dirty="0" err="1">
                <a:solidFill>
                  <a:schemeClr val="tx1"/>
                </a:solidFill>
              </a:rPr>
              <a:t>salts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>
                <a:solidFill>
                  <a:schemeClr val="tx1"/>
                </a:solidFill>
              </a:rPr>
              <a:t>D </a:t>
            </a:r>
            <a:r>
              <a:rPr lang="tr-TR" dirty="0" err="1">
                <a:solidFill>
                  <a:schemeClr val="tx1"/>
                </a:solidFill>
              </a:rPr>
              <a:t>penicillamine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8332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TREATMENT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It is nonspecific.</a:t>
            </a:r>
          </a:p>
          <a:p>
            <a:r>
              <a:rPr lang="en-US" dirty="0">
                <a:solidFill>
                  <a:schemeClr val="tx1"/>
                </a:solidFill>
              </a:rPr>
              <a:t>If there are infections, appropriate antibiotic therapy is prescribed.</a:t>
            </a:r>
          </a:p>
          <a:p>
            <a:r>
              <a:rPr lang="en-US" dirty="0">
                <a:solidFill>
                  <a:schemeClr val="tx1"/>
                </a:solidFill>
              </a:rPr>
              <a:t>In cases accompanied by low IgG subgroup, IVIG preparations containing low levels of IgA against severe infections can be given with caution.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9051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54547"/>
            <a:ext cx="10842938" cy="1133340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IMMUNODEFICIENCY 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87887"/>
            <a:ext cx="10515600" cy="4889076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It is a heterogeneous group of diseases characterized by antibody production disorder and recurrent bacterial infections.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There is nothing apparently in these patients in T and B cells</a:t>
            </a:r>
          </a:p>
          <a:p>
            <a:r>
              <a:rPr lang="en-US" sz="3200" dirty="0">
                <a:solidFill>
                  <a:schemeClr val="tx1"/>
                </a:solidFill>
              </a:rPr>
              <a:t>However, there is </a:t>
            </a:r>
            <a:r>
              <a:rPr lang="en-US" sz="3200" dirty="0" err="1">
                <a:solidFill>
                  <a:schemeClr val="tx1"/>
                </a:solidFill>
              </a:rPr>
              <a:t>panhipogammaglobulinemia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r>
              <a:rPr lang="en-US" sz="3200" dirty="0">
                <a:solidFill>
                  <a:schemeClr val="tx1"/>
                </a:solidFill>
              </a:rPr>
              <a:t>Chronic recurrent infections</a:t>
            </a:r>
          </a:p>
          <a:p>
            <a:r>
              <a:rPr lang="en-US" sz="3200" dirty="0">
                <a:solidFill>
                  <a:schemeClr val="tx1"/>
                </a:solidFill>
              </a:rPr>
              <a:t>Diarrhea, especially due to giardiasis,</a:t>
            </a:r>
          </a:p>
          <a:p>
            <a:r>
              <a:rPr lang="en-US" sz="3200" dirty="0">
                <a:solidFill>
                  <a:schemeClr val="tx1"/>
                </a:solidFill>
              </a:rPr>
              <a:t>Lymphoid malignancies</a:t>
            </a:r>
          </a:p>
          <a:p>
            <a:r>
              <a:rPr lang="en-US" sz="3200" dirty="0">
                <a:solidFill>
                  <a:schemeClr val="tx1"/>
                </a:solidFill>
              </a:rPr>
              <a:t>Autoimmune diseases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endParaRPr lang="tr-TR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47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88FA7E-6966-46F8-B1EE-857196E9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signs</a:t>
            </a:r>
            <a:br>
              <a:rPr lang="tr-TR" alt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EBBE9E-D1EF-4D7B-B8AF-344550455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</a:t>
            </a:r>
            <a:r>
              <a:rPr lang="en-US" dirty="0"/>
              <a:t>e </a:t>
            </a:r>
            <a:r>
              <a:rPr lang="tr-TR" dirty="0"/>
              <a:t>is </a:t>
            </a:r>
            <a:r>
              <a:rPr lang="tr-TR" dirty="0" err="1"/>
              <a:t>admitted</a:t>
            </a:r>
            <a:r>
              <a:rPr lang="tr-TR" dirty="0"/>
              <a:t> </a:t>
            </a:r>
            <a:r>
              <a:rPr lang="en-US" dirty="0"/>
              <a:t>to </a:t>
            </a:r>
            <a:r>
              <a:rPr lang="tr-TR" dirty="0" err="1"/>
              <a:t>İbni</a:t>
            </a:r>
            <a:r>
              <a:rPr lang="tr-TR" dirty="0"/>
              <a:t> Sina H</a:t>
            </a:r>
            <a:r>
              <a:rPr lang="en-US" dirty="0" err="1"/>
              <a:t>ospital</a:t>
            </a:r>
            <a:r>
              <a:rPr lang="en-US" dirty="0"/>
              <a:t> with fever, cough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,</a:t>
            </a:r>
            <a:r>
              <a:rPr lang="en-US" dirty="0"/>
              <a:t> sputum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15 </a:t>
            </a:r>
            <a:r>
              <a:rPr lang="tr-TR" dirty="0" err="1"/>
              <a:t>days</a:t>
            </a:r>
            <a:endParaRPr lang="tr-TR" dirty="0"/>
          </a:p>
          <a:p>
            <a:r>
              <a:rPr lang="en-US" dirty="0"/>
              <a:t>The general condition is not good,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53554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00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COMMON VARIABLE IMMUNE DEFICIENCY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etiology of the disease is unknown.</a:t>
            </a:r>
          </a:p>
          <a:p>
            <a:r>
              <a:rPr lang="en-US" dirty="0">
                <a:solidFill>
                  <a:schemeClr val="tx1"/>
                </a:solidFill>
              </a:rPr>
              <a:t>There may be genetic transitions.</a:t>
            </a:r>
          </a:p>
          <a:p>
            <a:r>
              <a:rPr lang="en-US" dirty="0">
                <a:solidFill>
                  <a:schemeClr val="tx1"/>
                </a:solidFill>
              </a:rPr>
              <a:t>However, most patients do not have a family history.</a:t>
            </a:r>
          </a:p>
          <a:p>
            <a:r>
              <a:rPr lang="en-US" dirty="0">
                <a:solidFill>
                  <a:schemeClr val="tx1"/>
                </a:solidFill>
              </a:rPr>
              <a:t>Patients mostly have IgG and IgA deficiency together.</a:t>
            </a:r>
          </a:p>
          <a:p>
            <a:r>
              <a:rPr lang="en-US" dirty="0">
                <a:solidFill>
                  <a:schemeClr val="tx1"/>
                </a:solidFill>
              </a:rPr>
              <a:t>Patients also have IgM deficiency and T cell dysfunction.</a:t>
            </a:r>
          </a:p>
          <a:p>
            <a:r>
              <a:rPr lang="en-US" dirty="0">
                <a:solidFill>
                  <a:schemeClr val="tx1"/>
                </a:solidFill>
              </a:rPr>
              <a:t>It should also be kept in mind that all these defects in patients may be reversible.</a:t>
            </a: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6502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1442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It is said that patients may have an antibody producing B cell defect.</a:t>
            </a:r>
          </a:p>
          <a:p>
            <a:r>
              <a:rPr lang="en-US" dirty="0">
                <a:solidFill>
                  <a:schemeClr val="tx1"/>
                </a:solidFill>
              </a:rPr>
              <a:t>In these patients, natural immune defects can also be seen and change clinical findings.</a:t>
            </a:r>
          </a:p>
          <a:p>
            <a:r>
              <a:rPr lang="en-US" dirty="0">
                <a:solidFill>
                  <a:schemeClr val="tx1"/>
                </a:solidFill>
              </a:rPr>
              <a:t>It can be said that incident B is deficiency in lymphocyte differentiation.</a:t>
            </a:r>
          </a:p>
          <a:p>
            <a:r>
              <a:rPr lang="en-US" dirty="0">
                <a:solidFill>
                  <a:schemeClr val="tx1"/>
                </a:solidFill>
              </a:rPr>
              <a:t>However, these defects are not the same among all patients.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358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CLINIC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29079"/>
            <a:ext cx="10515600" cy="514788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prevalence of the disease is 1/50000</a:t>
            </a:r>
          </a:p>
          <a:p>
            <a:r>
              <a:rPr lang="en-US" dirty="0">
                <a:solidFill>
                  <a:schemeClr val="tx1"/>
                </a:solidFill>
              </a:rPr>
              <a:t>The frequency of men and women is equal.</a:t>
            </a:r>
          </a:p>
          <a:p>
            <a:r>
              <a:rPr lang="en-US" dirty="0">
                <a:solidFill>
                  <a:schemeClr val="tx1"/>
                </a:solidFill>
              </a:rPr>
              <a:t>It can be seen at any age.</a:t>
            </a:r>
          </a:p>
          <a:p>
            <a:r>
              <a:rPr lang="en-US" dirty="0">
                <a:solidFill>
                  <a:schemeClr val="tx1"/>
                </a:solidFill>
              </a:rPr>
              <a:t>When diagnosed, patients are mostly over 21 years old.</a:t>
            </a:r>
          </a:p>
          <a:p>
            <a:r>
              <a:rPr lang="en-US" dirty="0">
                <a:solidFill>
                  <a:schemeClr val="tx1"/>
                </a:solidFill>
              </a:rPr>
              <a:t>20 years of life is 65%.</a:t>
            </a:r>
          </a:p>
          <a:p>
            <a:r>
              <a:rPr lang="en-US" dirty="0">
                <a:solidFill>
                  <a:schemeClr val="tx1"/>
                </a:solidFill>
              </a:rPr>
              <a:t>In studies, 5 clinical types have been defined.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uncomplicated,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going with autoimmunity,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polyclonal lymphocytic infiltration,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navigating with enteropathy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found with lymphoid malignancy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0971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5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565440"/>
            <a:ext cx="12192000" cy="5611524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Upper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lower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respiratory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infection</a:t>
            </a:r>
            <a:r>
              <a:rPr lang="tr-TR" dirty="0">
                <a:solidFill>
                  <a:schemeClr val="tx1"/>
                </a:solidFill>
              </a:rPr>
              <a:t> (</a:t>
            </a:r>
            <a:r>
              <a:rPr lang="tr-TR" dirty="0" err="1">
                <a:solidFill>
                  <a:schemeClr val="tx1"/>
                </a:solidFill>
              </a:rPr>
              <a:t>otitis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sinusitis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pneumonia</a:t>
            </a:r>
            <a:r>
              <a:rPr lang="tr-TR" dirty="0">
                <a:solidFill>
                  <a:schemeClr val="tx1"/>
                </a:solidFill>
              </a:rPr>
              <a:t>) </a:t>
            </a:r>
          </a:p>
          <a:p>
            <a:r>
              <a:rPr lang="tr-TR" dirty="0" err="1">
                <a:solidFill>
                  <a:schemeClr val="tx1"/>
                </a:solidFill>
              </a:rPr>
              <a:t>Giardia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Moraxella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catarhalis</a:t>
            </a:r>
            <a:r>
              <a:rPr lang="tr-TR" dirty="0">
                <a:solidFill>
                  <a:schemeClr val="tx1"/>
                </a:solidFill>
              </a:rPr>
              <a:t>, S. </a:t>
            </a:r>
            <a:r>
              <a:rPr lang="tr-TR" dirty="0" err="1">
                <a:solidFill>
                  <a:schemeClr val="tx1"/>
                </a:solidFill>
              </a:rPr>
              <a:t>Aureus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should</a:t>
            </a:r>
            <a:r>
              <a:rPr lang="tr-TR" dirty="0">
                <a:solidFill>
                  <a:schemeClr val="tx1"/>
                </a:solidFill>
              </a:rPr>
              <a:t> be </a:t>
            </a:r>
            <a:r>
              <a:rPr lang="tr-TR" dirty="0" err="1">
                <a:solidFill>
                  <a:schemeClr val="tx1"/>
                </a:solidFill>
              </a:rPr>
              <a:t>considered</a:t>
            </a:r>
            <a:r>
              <a:rPr lang="tr-TR" dirty="0">
                <a:solidFill>
                  <a:schemeClr val="tx1"/>
                </a:solidFill>
              </a:rPr>
              <a:t> as </a:t>
            </a:r>
            <a:r>
              <a:rPr lang="tr-TR" dirty="0" err="1">
                <a:solidFill>
                  <a:schemeClr val="tx1"/>
                </a:solidFill>
              </a:rPr>
              <a:t>important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organisms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Other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clinical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findings</a:t>
            </a:r>
            <a:r>
              <a:rPr lang="tr-TR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splenomegaly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lymphadenopathy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alopecia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areata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universalis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sarcoid-like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lesions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necrotizing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granulomas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>
                <a:solidFill>
                  <a:schemeClr val="tx1"/>
                </a:solidFill>
              </a:rPr>
              <a:t>B </a:t>
            </a:r>
            <a:r>
              <a:rPr lang="tr-TR" dirty="0" err="1">
                <a:solidFill>
                  <a:schemeClr val="tx1"/>
                </a:solidFill>
              </a:rPr>
              <a:t>cell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lymphomas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maculopapular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rash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plaques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ulcers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ulcerated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nodules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atopic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dermatitis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cutaneous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vasculitis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648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>
                <a:solidFill>
                  <a:srgbClr val="FF0000"/>
                </a:solidFill>
              </a:rPr>
              <a:t>DIFFERENTIAL DIAGNOSIS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It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should</a:t>
            </a:r>
            <a:r>
              <a:rPr lang="tr-TR" dirty="0">
                <a:solidFill>
                  <a:schemeClr val="tx1"/>
                </a:solidFill>
              </a:rPr>
              <a:t> be </a:t>
            </a:r>
            <a:r>
              <a:rPr lang="tr-TR" dirty="0" err="1">
                <a:solidFill>
                  <a:schemeClr val="tx1"/>
                </a:solidFill>
              </a:rPr>
              <a:t>distinguished</a:t>
            </a:r>
            <a:r>
              <a:rPr lang="tr-TR" dirty="0">
                <a:solidFill>
                  <a:schemeClr val="tx1"/>
                </a:solidFill>
              </a:rPr>
              <a:t> in </a:t>
            </a:r>
            <a:r>
              <a:rPr lang="tr-TR" dirty="0" err="1">
                <a:solidFill>
                  <a:schemeClr val="tx1"/>
                </a:solidFill>
              </a:rPr>
              <a:t>other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immunodeficiencies</a:t>
            </a:r>
            <a:r>
              <a:rPr lang="tr-TR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Agammaglobulinemia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due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</a:t>
            </a:r>
            <a:r>
              <a:rPr lang="tr-TR" dirty="0">
                <a:solidFill>
                  <a:schemeClr val="tx1"/>
                </a:solidFill>
              </a:rPr>
              <a:t> X,</a:t>
            </a:r>
          </a:p>
          <a:p>
            <a:pPr lvl="1"/>
            <a:r>
              <a:rPr lang="tr-TR" dirty="0">
                <a:solidFill>
                  <a:schemeClr val="tx1"/>
                </a:solidFill>
              </a:rPr>
              <a:t>protein-</a:t>
            </a:r>
            <a:r>
              <a:rPr lang="tr-TR" dirty="0" err="1">
                <a:solidFill>
                  <a:schemeClr val="tx1"/>
                </a:solidFill>
              </a:rPr>
              <a:t>losing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enteropathy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thymoma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sarcoidosis-like</a:t>
            </a:r>
            <a:r>
              <a:rPr lang="tr-TR" dirty="0">
                <a:solidFill>
                  <a:schemeClr val="tx1"/>
                </a:solidFill>
              </a:rPr>
              <a:t> SAI,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Bruton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disease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pediatric</a:t>
            </a:r>
            <a:r>
              <a:rPr lang="tr-TR" dirty="0">
                <a:solidFill>
                  <a:schemeClr val="tx1"/>
                </a:solidFill>
              </a:rPr>
              <a:t> severe </a:t>
            </a:r>
            <a:r>
              <a:rPr lang="tr-TR" dirty="0" err="1">
                <a:solidFill>
                  <a:schemeClr val="tx1"/>
                </a:solidFill>
              </a:rPr>
              <a:t>combined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immunodeficiency</a:t>
            </a:r>
            <a:endParaRPr lang="tr-TR" dirty="0">
              <a:solidFill>
                <a:schemeClr val="tx1"/>
              </a:solidFill>
            </a:endParaRPr>
          </a:p>
          <a:p>
            <a:pPr lvl="1"/>
            <a:r>
              <a:rPr lang="tr-TR" dirty="0" err="1">
                <a:solidFill>
                  <a:schemeClr val="tx1"/>
                </a:solidFill>
              </a:rPr>
              <a:t>transient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hypogammaglobulinemia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1059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791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LABORATORY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53038"/>
            <a:ext cx="10515600" cy="522392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tr-TR" dirty="0">
              <a:solidFill>
                <a:schemeClr val="tx1"/>
              </a:solidFill>
            </a:endParaRPr>
          </a:p>
          <a:p>
            <a:pPr lvl="1" fontAlgn="base"/>
            <a:r>
              <a:rPr lang="en-US" sz="2800" dirty="0">
                <a:solidFill>
                  <a:schemeClr val="tx1"/>
                </a:solidFill>
              </a:rPr>
              <a:t>Serum IgG (7.51-15.6 g / L) and IgA levels are low.</a:t>
            </a:r>
          </a:p>
          <a:p>
            <a:pPr lvl="1" fontAlgn="base"/>
            <a:r>
              <a:rPr lang="en-US" sz="2800" dirty="0">
                <a:solidFill>
                  <a:schemeClr val="tx1"/>
                </a:solidFill>
              </a:rPr>
              <a:t>It is low in 50% (0.46-3.04gr / L) case in IgM.</a:t>
            </a:r>
          </a:p>
          <a:p>
            <a:pPr lvl="1" fontAlgn="base"/>
            <a:r>
              <a:rPr lang="en-US" sz="2800" dirty="0">
                <a:solidFill>
                  <a:schemeClr val="tx1"/>
                </a:solidFill>
              </a:rPr>
              <a:t>Gamma band is flattened in protein electrophoresis.</a:t>
            </a:r>
          </a:p>
          <a:p>
            <a:pPr lvl="1" fontAlgn="base"/>
            <a:r>
              <a:rPr lang="en-US" sz="2800" dirty="0">
                <a:solidFill>
                  <a:schemeClr val="tx1"/>
                </a:solidFill>
              </a:rPr>
              <a:t>Insufficiency of antibody responses to antigens is evident.</a:t>
            </a:r>
          </a:p>
          <a:p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285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TREATMENT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96503"/>
            <a:ext cx="10515600" cy="49804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most important treatment route is immunoglobulin replacement.</a:t>
            </a:r>
          </a:p>
          <a:p>
            <a:r>
              <a:rPr lang="en-US" dirty="0">
                <a:solidFill>
                  <a:schemeClr val="tx1"/>
                </a:solidFill>
              </a:rPr>
              <a:t>Generally, 400-800mg / kg is administered intravenously with an interval of 2-4 weeks.</a:t>
            </a:r>
          </a:p>
          <a:p>
            <a:r>
              <a:rPr lang="en-US" dirty="0">
                <a:solidFill>
                  <a:schemeClr val="tx1"/>
                </a:solidFill>
              </a:rPr>
              <a:t>The dosage is determined by the severity of the disease and the presence of complications.</a:t>
            </a:r>
          </a:p>
          <a:p>
            <a:r>
              <a:rPr lang="en-US" dirty="0">
                <a:solidFill>
                  <a:schemeClr val="tx1"/>
                </a:solidFill>
              </a:rPr>
              <a:t>Replacement is a lifetime.</a:t>
            </a:r>
          </a:p>
          <a:p>
            <a:r>
              <a:rPr lang="en-US" dirty="0">
                <a:solidFill>
                  <a:schemeClr val="tx1"/>
                </a:solidFill>
              </a:rPr>
              <a:t>Most patients respond adequately to immunoglobulin therapy.</a:t>
            </a:r>
          </a:p>
          <a:p>
            <a:r>
              <a:rPr lang="en-US" dirty="0">
                <a:solidFill>
                  <a:schemeClr val="tx1"/>
                </a:solidFill>
              </a:rPr>
              <a:t>Immunoglobulin administration should be continued during pregnancy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Antibiotics if </a:t>
            </a:r>
            <a:r>
              <a:rPr lang="tr-TR" dirty="0" err="1">
                <a:solidFill>
                  <a:schemeClr val="tx1"/>
                </a:solidFill>
              </a:rPr>
              <a:t>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patient ha</a:t>
            </a:r>
            <a:r>
              <a:rPr lang="tr-TR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infections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11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079A9A-6BFC-497D-A30C-840F43F8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</a:t>
            </a:r>
            <a:r>
              <a:rPr lang="tr-TR" altLang="tr-T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br>
              <a:rPr lang="tr-TR" alt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2ED726-F0DA-40BA-942A-7C0A483F4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Sh</a:t>
            </a:r>
            <a:r>
              <a:rPr lang="en-US" dirty="0"/>
              <a:t>e </a:t>
            </a:r>
            <a:r>
              <a:rPr lang="tr-TR" dirty="0"/>
              <a:t>is </a:t>
            </a:r>
            <a:r>
              <a:rPr lang="tr-TR" dirty="0" err="1"/>
              <a:t>admitted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H</a:t>
            </a:r>
            <a:r>
              <a:rPr lang="en-US" dirty="0" err="1"/>
              <a:t>ospital</a:t>
            </a:r>
            <a:r>
              <a:rPr lang="en-US" dirty="0"/>
              <a:t> with fever, cough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,</a:t>
            </a:r>
            <a:r>
              <a:rPr lang="en-US" dirty="0"/>
              <a:t> sputum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15 </a:t>
            </a:r>
            <a:r>
              <a:rPr lang="tr-TR" dirty="0" err="1"/>
              <a:t>days</a:t>
            </a:r>
            <a:endParaRPr lang="tr-TR" dirty="0"/>
          </a:p>
          <a:p>
            <a:r>
              <a:rPr lang="tr-TR" dirty="0" err="1"/>
              <a:t>Cough</a:t>
            </a:r>
            <a:r>
              <a:rPr lang="tr-TR" dirty="0"/>
              <a:t> is </a:t>
            </a:r>
            <a:r>
              <a:rPr lang="tr-TR" dirty="0" err="1"/>
              <a:t>persistent</a:t>
            </a:r>
            <a:endParaRPr lang="tr-TR" dirty="0"/>
          </a:p>
          <a:p>
            <a:r>
              <a:rPr lang="tr-TR" dirty="0"/>
              <a:t>Fever </a:t>
            </a:r>
            <a:r>
              <a:rPr lang="tr-TR" dirty="0" err="1"/>
              <a:t>intermittent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38.5 C</a:t>
            </a:r>
          </a:p>
          <a:p>
            <a:r>
              <a:rPr lang="tr-TR" dirty="0" err="1"/>
              <a:t>Sputum</a:t>
            </a:r>
            <a:r>
              <a:rPr lang="tr-TR" dirty="0"/>
              <a:t> </a:t>
            </a:r>
            <a:r>
              <a:rPr lang="tr-TR" dirty="0" err="1"/>
              <a:t>yellow</a:t>
            </a:r>
            <a:r>
              <a:rPr lang="tr-TR" dirty="0"/>
              <a:t> </a:t>
            </a:r>
            <a:r>
              <a:rPr lang="tr-TR" dirty="0" err="1"/>
              <a:t>color</a:t>
            </a:r>
            <a:r>
              <a:rPr lang="tr-TR" dirty="0"/>
              <a:t>, </a:t>
            </a:r>
            <a:r>
              <a:rPr lang="tr-TR" dirty="0" err="1"/>
              <a:t>bloodless</a:t>
            </a:r>
            <a:endParaRPr lang="tr-TR" dirty="0"/>
          </a:p>
          <a:p>
            <a:r>
              <a:rPr lang="tr-TR" dirty="0"/>
              <a:t>No </a:t>
            </a:r>
            <a:r>
              <a:rPr lang="tr-TR" dirty="0" err="1"/>
              <a:t>taking</a:t>
            </a:r>
            <a:r>
              <a:rPr lang="tr-TR" dirty="0"/>
              <a:t> </a:t>
            </a: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4 </a:t>
            </a:r>
            <a:r>
              <a:rPr lang="tr-TR" dirty="0" err="1"/>
              <a:t>days</a:t>
            </a:r>
            <a:endParaRPr lang="tr-TR" dirty="0"/>
          </a:p>
          <a:p>
            <a:r>
              <a:rPr lang="tr-TR" altLang="tr-TR" dirty="0" err="1"/>
              <a:t>Weakness</a:t>
            </a:r>
            <a:endParaRPr lang="tr-TR" altLang="tr-TR" dirty="0"/>
          </a:p>
          <a:p>
            <a:r>
              <a:rPr lang="tr-TR" altLang="tr-TR" dirty="0" err="1"/>
              <a:t>Fatique</a:t>
            </a:r>
            <a:endParaRPr lang="tr-TR" altLang="tr-TR" dirty="0"/>
          </a:p>
          <a:p>
            <a:r>
              <a:rPr lang="tr-TR" altLang="tr-TR" dirty="0"/>
              <a:t>W</a:t>
            </a:r>
            <a:r>
              <a:rPr lang="en-US" altLang="tr-TR" dirty="0"/>
              <a:t>eight loss</a:t>
            </a:r>
            <a:r>
              <a:rPr lang="tr-TR" altLang="tr-TR" dirty="0"/>
              <a:t>: 4kg/15 </a:t>
            </a:r>
            <a:r>
              <a:rPr lang="tr-TR" altLang="tr-TR" dirty="0" err="1"/>
              <a:t>days</a:t>
            </a:r>
            <a:r>
              <a:rPr lang="tr-TR" altLang="tr-TR" dirty="0"/>
              <a:t> </a:t>
            </a:r>
            <a:r>
              <a:rPr lang="en-US" altLang="tr-TR" dirty="0"/>
              <a:t> </a:t>
            </a:r>
            <a:endParaRPr lang="tr-TR" alt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701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>
            <a:extLst>
              <a:ext uri="{FF2B5EF4-FFF2-40B4-BE49-F238E27FC236}">
                <a16:creationId xmlns:a16="http://schemas.microsoft.com/office/drawing/2014/main" id="{423EE8A8-9A40-48A8-839E-2DD7B7A11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Skin symptoms</a:t>
            </a:r>
          </a:p>
        </p:txBody>
      </p:sp>
      <p:sp>
        <p:nvSpPr>
          <p:cNvPr id="16387" name="2 İçerik Yer Tutucusu">
            <a:extLst>
              <a:ext uri="{FF2B5EF4-FFF2-40B4-BE49-F238E27FC236}">
                <a16:creationId xmlns:a16="http://schemas.microsoft.com/office/drawing/2014/main" id="{F322FD26-4A5D-4CEC-B6D3-3E003D128A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No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>
            <a:extLst>
              <a:ext uri="{FF2B5EF4-FFF2-40B4-BE49-F238E27FC236}">
                <a16:creationId xmlns:a16="http://schemas.microsoft.com/office/drawing/2014/main" id="{2345C5CB-85B1-4E9A-9168-3F083D4AA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Eye symptoms</a:t>
            </a:r>
          </a:p>
        </p:txBody>
      </p:sp>
      <p:sp>
        <p:nvSpPr>
          <p:cNvPr id="17411" name="2 İçerik Yer Tutucusu">
            <a:extLst>
              <a:ext uri="{FF2B5EF4-FFF2-40B4-BE49-F238E27FC236}">
                <a16:creationId xmlns:a16="http://schemas.microsoft.com/office/drawing/2014/main" id="{4C3EE2AA-228A-4CC0-B4EB-D7CFA8E05F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484313"/>
            <a:ext cx="7886700" cy="4692650"/>
          </a:xfrm>
        </p:spPr>
        <p:txBody>
          <a:bodyPr/>
          <a:lstStyle/>
          <a:p>
            <a:pPr eaLnBrk="1" hangingPunct="1"/>
            <a:r>
              <a:rPr lang="tr-TR" altLang="tr-TR" dirty="0" err="1"/>
              <a:t>Redness</a:t>
            </a:r>
            <a:r>
              <a:rPr lang="tr-TR" altLang="tr-TR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>
            <a:extLst>
              <a:ext uri="{FF2B5EF4-FFF2-40B4-BE49-F238E27FC236}">
                <a16:creationId xmlns:a16="http://schemas.microsoft.com/office/drawing/2014/main" id="{F1A1F882-49B1-43D4-8233-C01D9BAFE4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2650" y="365126"/>
            <a:ext cx="7886700" cy="760413"/>
          </a:xfrm>
        </p:spPr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Nose symptoms</a:t>
            </a:r>
          </a:p>
        </p:txBody>
      </p:sp>
      <p:sp>
        <p:nvSpPr>
          <p:cNvPr id="9219" name="2 İçerik Yer Tutucusu">
            <a:extLst>
              <a:ext uri="{FF2B5EF4-FFF2-40B4-BE49-F238E27FC236}">
                <a16:creationId xmlns:a16="http://schemas.microsoft.com/office/drawing/2014/main" id="{29571919-372E-44E2-8C9F-0C3AD3B4F4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2650" y="1125538"/>
            <a:ext cx="7886700" cy="568801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/>
              <a:t>No</a:t>
            </a:r>
          </a:p>
          <a:p>
            <a:pPr marL="0" indent="0">
              <a:buNone/>
              <a:defRPr/>
            </a:pPr>
            <a:r>
              <a:rPr lang="en-US" altLang="tr-TR" dirty="0"/>
              <a:t> </a:t>
            </a:r>
            <a:endParaRPr lang="tr-TR" altLang="tr-TR" dirty="0"/>
          </a:p>
          <a:p>
            <a:pPr eaLnBrk="1" hangingPunct="1">
              <a:defRPr/>
            </a:pPr>
            <a:endParaRPr lang="tr-TR" alt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>
            <a:extLst>
              <a:ext uri="{FF2B5EF4-FFF2-40B4-BE49-F238E27FC236}">
                <a16:creationId xmlns:a16="http://schemas.microsoft.com/office/drawing/2014/main" id="{921F5E73-DF67-469F-AB7A-96EE640CE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 symptoms</a:t>
            </a:r>
          </a:p>
        </p:txBody>
      </p:sp>
      <p:sp>
        <p:nvSpPr>
          <p:cNvPr id="19459" name="2 İçerik Yer Tutucusu">
            <a:extLst>
              <a:ext uri="{FF2B5EF4-FFF2-40B4-BE49-F238E27FC236}">
                <a16:creationId xmlns:a16="http://schemas.microsoft.com/office/drawing/2014/main" id="{5A151FA0-199F-46A2-A621-5250CE0E4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/>
              <a:t>No</a:t>
            </a: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10-11-02 Belatacept 3yr Phase III 2010 draft 1b">
  <a:themeElements>
    <a:clrScheme name="Custom 7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00"/>
      </a:accent1>
      <a:accent2>
        <a:srgbClr val="FF9966"/>
      </a:accent2>
      <a:accent3>
        <a:srgbClr val="FFFFFF"/>
      </a:accent3>
      <a:accent4>
        <a:srgbClr val="0087AC"/>
      </a:accent4>
      <a:accent5>
        <a:srgbClr val="FBDF53"/>
      </a:accent5>
      <a:accent6>
        <a:srgbClr val="E78A5C"/>
      </a:accent6>
      <a:hlink>
        <a:srgbClr val="FFFF00"/>
      </a:hlink>
      <a:folHlink>
        <a:srgbClr val="FEB728"/>
      </a:folHlink>
    </a:clrScheme>
    <a:fontScheme name="Custom 8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D6F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764"/>
        </a:accent6>
        <a:hlink>
          <a:srgbClr val="6192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9359</TotalTime>
  <Words>1400</Words>
  <Application>Microsoft Office PowerPoint</Application>
  <PresentationFormat>Geniş ekran</PresentationFormat>
  <Paragraphs>290</Paragraphs>
  <Slides>46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46</vt:i4>
      </vt:variant>
    </vt:vector>
  </HeadingPairs>
  <TitlesOfParts>
    <vt:vector size="53" baseType="lpstr">
      <vt:lpstr>Arial</vt:lpstr>
      <vt:lpstr>Arial Narrow</vt:lpstr>
      <vt:lpstr>Calibri</vt:lpstr>
      <vt:lpstr>Calibri Light</vt:lpstr>
      <vt:lpstr>Wingdings</vt:lpstr>
      <vt:lpstr>Office Theme</vt:lpstr>
      <vt:lpstr>6_10-11-02 Belatacept 3yr Phase III 2010 draft 1b</vt:lpstr>
      <vt:lpstr>Immune Deficiency: A Case</vt:lpstr>
      <vt:lpstr>Beginning of Anamnesis</vt:lpstr>
      <vt:lpstr>Patient assessment is done in 6 stages</vt:lpstr>
      <vt:lpstr>Symptoms and signs </vt:lpstr>
      <vt:lpstr>Medical History </vt:lpstr>
      <vt:lpstr>Skin symptoms</vt:lpstr>
      <vt:lpstr>Eye symptoms</vt:lpstr>
      <vt:lpstr>Nose symptoms</vt:lpstr>
      <vt:lpstr>Ear symptoms</vt:lpstr>
      <vt:lpstr>Respiratory symptoms</vt:lpstr>
      <vt:lpstr>GIS symptoms</vt:lpstr>
      <vt:lpstr>CVS symptoms</vt:lpstr>
      <vt:lpstr>Medical Biography</vt:lpstr>
      <vt:lpstr>Family history</vt:lpstr>
      <vt:lpstr>PHYSICAL EXAMINATION</vt:lpstr>
      <vt:lpstr>Skin findings</vt:lpstr>
      <vt:lpstr>Eye Findings</vt:lpstr>
      <vt:lpstr>Ear Findings</vt:lpstr>
      <vt:lpstr>Nose Findings</vt:lpstr>
      <vt:lpstr>Respiratory findings</vt:lpstr>
      <vt:lpstr>Cardiovascular system findings</vt:lpstr>
      <vt:lpstr>GIS Findings</vt:lpstr>
      <vt:lpstr>Laboratory</vt:lpstr>
      <vt:lpstr>Laboratory</vt:lpstr>
      <vt:lpstr>As a result</vt:lpstr>
      <vt:lpstr>Definitions</vt:lpstr>
      <vt:lpstr>Definitions</vt:lpstr>
      <vt:lpstr>Definitions</vt:lpstr>
      <vt:lpstr>What are the symptoms of immunodeficiency?</vt:lpstr>
      <vt:lpstr>Primary immune deficiency syndromes </vt:lpstr>
      <vt:lpstr>Humoral (B cells) immune deficiencies</vt:lpstr>
      <vt:lpstr>SELECTIVE IgA DEFICIENCY </vt:lpstr>
      <vt:lpstr>In patients with IgA deficiency;</vt:lpstr>
      <vt:lpstr>PowerPoint Sunusu</vt:lpstr>
      <vt:lpstr>PowerPoint Sunusu</vt:lpstr>
      <vt:lpstr>PowerPoint Sunusu</vt:lpstr>
      <vt:lpstr>Differential diagnosis</vt:lpstr>
      <vt:lpstr>TREATMENT</vt:lpstr>
      <vt:lpstr>COMMON VARIABLE IMMUNODEFICIENCY </vt:lpstr>
      <vt:lpstr>COMMON VARIABLE IMMUNE DEFICIENCY </vt:lpstr>
      <vt:lpstr>PowerPoint Sunusu</vt:lpstr>
      <vt:lpstr>CLINIC</vt:lpstr>
      <vt:lpstr>PowerPoint Sunusu</vt:lpstr>
      <vt:lpstr>DIFFERENTIAL DIAGNOSIS</vt:lpstr>
      <vt:lpstr>LABORATORY</vt:lpstr>
      <vt:lpstr>TREATMENT</vt:lpstr>
    </vt:vector>
  </TitlesOfParts>
  <Company>Bristol-Myers Squibb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Kus, Yesim</dc:creator>
  <cp:lastModifiedBy>Göksal Keskin</cp:lastModifiedBy>
  <cp:revision>150</cp:revision>
  <dcterms:created xsi:type="dcterms:W3CDTF">2016-04-27T08:40:43Z</dcterms:created>
  <dcterms:modified xsi:type="dcterms:W3CDTF">2020-02-26T20:41:58Z</dcterms:modified>
</cp:coreProperties>
</file>