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69" r:id="rId2"/>
    <p:sldId id="270" r:id="rId3"/>
    <p:sldId id="271" r:id="rId4"/>
    <p:sldId id="272" r:id="rId5"/>
    <p:sldId id="273" r:id="rId6"/>
    <p:sldId id="274" r:id="rId7"/>
    <p:sldId id="276" r:id="rId8"/>
    <p:sldId id="279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81" d="100"/>
          <a:sy n="81" d="100"/>
        </p:scale>
        <p:origin x="-264" y="1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66FB-8DFA-4E1F-A058-C31F2E565823}" type="datetimeFigureOut">
              <a:rPr lang="tr-TR" smtClean="0"/>
              <a:t>7.5.2020</a:t>
            </a:fld>
            <a:endParaRPr lang="tr-T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A5E1-E36E-4A82-93B6-7D3D471CA118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66FB-8DFA-4E1F-A058-C31F2E565823}" type="datetimeFigureOut">
              <a:rPr lang="tr-TR" smtClean="0"/>
              <a:t>7.5.2020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A5E1-E36E-4A82-93B6-7D3D471CA11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66FB-8DFA-4E1F-A058-C31F2E565823}" type="datetimeFigureOut">
              <a:rPr lang="tr-TR" smtClean="0"/>
              <a:t>7.5.2020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A5E1-E36E-4A82-93B6-7D3D471CA11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66FB-8DFA-4E1F-A058-C31F2E565823}" type="datetimeFigureOut">
              <a:rPr lang="tr-TR" smtClean="0"/>
              <a:t>7.5.2020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A5E1-E36E-4A82-93B6-7D3D471CA11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66FB-8DFA-4E1F-A058-C31F2E565823}" type="datetimeFigureOut">
              <a:rPr lang="tr-TR" smtClean="0"/>
              <a:t>7.5.2020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A5E1-E36E-4A82-93B6-7D3D471CA118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66FB-8DFA-4E1F-A058-C31F2E565823}" type="datetimeFigureOut">
              <a:rPr lang="tr-TR" smtClean="0"/>
              <a:t>7.5.2020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A5E1-E36E-4A82-93B6-7D3D471CA11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66FB-8DFA-4E1F-A058-C31F2E565823}" type="datetimeFigureOut">
              <a:rPr lang="tr-TR" smtClean="0"/>
              <a:t>7.5.2020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A5E1-E36E-4A82-93B6-7D3D471CA11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66FB-8DFA-4E1F-A058-C31F2E565823}" type="datetimeFigureOut">
              <a:rPr lang="tr-TR" smtClean="0"/>
              <a:t>7.5.2020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A5E1-E36E-4A82-93B6-7D3D471CA11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66FB-8DFA-4E1F-A058-C31F2E565823}" type="datetimeFigureOut">
              <a:rPr lang="tr-TR" smtClean="0"/>
              <a:t>7.5.2020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A5E1-E36E-4A82-93B6-7D3D471CA11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66FB-8DFA-4E1F-A058-C31F2E565823}" type="datetimeFigureOut">
              <a:rPr lang="tr-TR" smtClean="0"/>
              <a:t>7.5.2020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A5E1-E36E-4A82-93B6-7D3D471CA11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66FB-8DFA-4E1F-A058-C31F2E565823}" type="datetimeFigureOut">
              <a:rPr lang="tr-TR" smtClean="0"/>
              <a:t>7.5.2020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C442A5E1-E36E-4A82-93B6-7D3D471CA118}" type="slidenum">
              <a:rPr lang="tr-TR" smtClean="0"/>
              <a:t>‹#›</a:t>
            </a:fld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42F66FB-8DFA-4E1F-A058-C31F2E565823}" type="datetimeFigureOut">
              <a:rPr lang="tr-TR" smtClean="0"/>
              <a:t>7.5.2020</a:t>
            </a:fld>
            <a:endParaRPr lang="tr-T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442A5E1-E36E-4A82-93B6-7D3D471CA118}" type="slidenum">
              <a:rPr lang="tr-TR" smtClean="0"/>
              <a:t>‹#›</a:t>
            </a:fld>
            <a:endParaRPr lang="tr-TR"/>
          </a:p>
        </p:txBody>
      </p:sp>
      <p:grpSp>
        <p:nvGrpSpPr>
          <p:cNvPr id="2" name="Group 1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55389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4400" dirty="0" smtClean="0"/>
              <a:t>-3-</a:t>
            </a:r>
          </a:p>
          <a:p>
            <a:pPr marL="0" indent="0" algn="ctr">
              <a:buNone/>
            </a:pPr>
            <a:r>
              <a:rPr lang="tr-TR" sz="4400" dirty="0" smtClean="0"/>
              <a:t>FAITH AND REASON</a:t>
            </a:r>
          </a:p>
          <a:p>
            <a:pPr marL="0" indent="0" algn="ctr">
              <a:buNone/>
            </a:pPr>
            <a:r>
              <a:rPr lang="tr-TR" sz="4400" dirty="0" smtClean="0"/>
              <a:t>(EVIDENTIALISM AND FOUNDATIONALISM)</a:t>
            </a:r>
            <a:endParaRPr lang="tr-TR" sz="4400" dirty="0"/>
          </a:p>
        </p:txBody>
      </p:sp>
    </p:spTree>
    <p:extLst>
      <p:ext uri="{BB962C8B-B14F-4D97-AF65-F5344CB8AC3E}">
        <p14:creationId xmlns:p14="http://schemas.microsoft.com/office/powerpoint/2010/main" val="13035653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807522"/>
            <a:ext cx="10611678" cy="5369441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tr-TR" sz="3600" dirty="0" smtClean="0"/>
              <a:t>EVINDENTIALISM AND BASICALITY OF RELIGIOUS BELIEF</a:t>
            </a:r>
          </a:p>
          <a:p>
            <a:endParaRPr lang="tr-TR" dirty="0" smtClean="0"/>
          </a:p>
          <a:p>
            <a:pPr algn="just"/>
            <a:r>
              <a:rPr lang="en-US" dirty="0" smtClean="0"/>
              <a:t>Do</a:t>
            </a:r>
            <a:r>
              <a:rPr lang="tr-TR" dirty="0" smtClean="0"/>
              <a:t> </a:t>
            </a:r>
            <a:r>
              <a:rPr lang="tr-TR" dirty="0" err="1" smtClean="0"/>
              <a:t>we</a:t>
            </a:r>
            <a:r>
              <a:rPr lang="en-US" dirty="0" smtClean="0"/>
              <a:t> </a:t>
            </a:r>
            <a:r>
              <a:rPr lang="en-US" dirty="0"/>
              <a:t>need </a:t>
            </a:r>
            <a:r>
              <a:rPr lang="tr-TR" dirty="0" err="1" smtClean="0"/>
              <a:t>evidence</a:t>
            </a:r>
            <a:r>
              <a:rPr lang="tr-TR" dirty="0" smtClean="0"/>
              <a:t> (</a:t>
            </a:r>
            <a:r>
              <a:rPr lang="tr-TR" dirty="0" err="1" smtClean="0"/>
              <a:t>arguments</a:t>
            </a:r>
            <a:r>
              <a:rPr lang="tr-TR" dirty="0" smtClean="0"/>
              <a:t>)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our</a:t>
            </a:r>
            <a:r>
              <a:rPr lang="tr-TR" dirty="0" smtClean="0"/>
              <a:t> </a:t>
            </a:r>
            <a:r>
              <a:rPr lang="tr-TR" dirty="0" err="1" smtClean="0"/>
              <a:t>beliefs</a:t>
            </a:r>
            <a:r>
              <a:rPr lang="tr-TR" dirty="0" smtClean="0"/>
              <a:t> </a:t>
            </a:r>
            <a:r>
              <a:rPr lang="tr-TR" dirty="0" err="1" smtClean="0"/>
              <a:t>beforehand</a:t>
            </a:r>
            <a:r>
              <a:rPr lang="tr-TR" dirty="0" smtClean="0"/>
              <a:t> in </a:t>
            </a:r>
            <a:r>
              <a:rPr lang="tr-TR" dirty="0" err="1" smtClean="0"/>
              <a:t>order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be</a:t>
            </a:r>
            <a:r>
              <a:rPr lang="en-US" dirty="0" smtClean="0"/>
              <a:t> </a:t>
            </a:r>
            <a:r>
              <a:rPr lang="tr-TR" dirty="0" err="1" smtClean="0"/>
              <a:t>rational</a:t>
            </a:r>
            <a:r>
              <a:rPr lang="tr-TR" dirty="0" smtClean="0"/>
              <a:t>? </a:t>
            </a:r>
            <a:r>
              <a:rPr lang="tr-TR" dirty="0" err="1" smtClean="0"/>
              <a:t>Cannot</a:t>
            </a:r>
            <a:r>
              <a:rPr lang="tr-TR" dirty="0" smtClean="0"/>
              <a:t> </a:t>
            </a:r>
            <a:r>
              <a:rPr lang="tr-TR" dirty="0" err="1" smtClean="0"/>
              <a:t>there</a:t>
            </a:r>
            <a:r>
              <a:rPr lang="tr-TR" dirty="0" smtClean="0"/>
              <a:t> be </a:t>
            </a:r>
            <a:r>
              <a:rPr lang="tr-TR" dirty="0" err="1" smtClean="0"/>
              <a:t>rational</a:t>
            </a:r>
            <a:r>
              <a:rPr lang="tr-TR" dirty="0" smtClean="0"/>
              <a:t> </a:t>
            </a:r>
            <a:r>
              <a:rPr lang="tr-TR" dirty="0" err="1" smtClean="0"/>
              <a:t>beliefs</a:t>
            </a:r>
            <a:r>
              <a:rPr lang="tr-TR" dirty="0" smtClean="0"/>
              <a:t> </a:t>
            </a:r>
            <a:r>
              <a:rPr lang="tr-TR" dirty="0" err="1" smtClean="0"/>
              <a:t>without</a:t>
            </a:r>
            <a:r>
              <a:rPr lang="tr-TR" dirty="0" smtClean="0"/>
              <a:t> </a:t>
            </a:r>
            <a:r>
              <a:rPr lang="tr-TR" dirty="0" err="1" smtClean="0"/>
              <a:t>evidence</a:t>
            </a:r>
            <a:r>
              <a:rPr lang="tr-TR" dirty="0" smtClean="0"/>
              <a:t>?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Cliffordian</a:t>
            </a:r>
            <a:r>
              <a:rPr lang="tr-TR" dirty="0" smtClean="0"/>
              <a:t> </a:t>
            </a:r>
            <a:r>
              <a:rPr lang="tr-TR" dirty="0" err="1" smtClean="0"/>
              <a:t>Evidentialism</a:t>
            </a:r>
            <a:r>
              <a:rPr lang="tr-TR" dirty="0" smtClean="0"/>
              <a:t> (</a:t>
            </a:r>
            <a:r>
              <a:rPr lang="tr-TR" dirty="0" err="1" smtClean="0"/>
              <a:t>Strong</a:t>
            </a:r>
            <a:r>
              <a:rPr lang="tr-TR" dirty="0" smtClean="0"/>
              <a:t> </a:t>
            </a:r>
            <a:r>
              <a:rPr lang="tr-TR" dirty="0" err="1" smtClean="0"/>
              <a:t>Rationalism</a:t>
            </a:r>
            <a:r>
              <a:rPr lang="tr-TR" dirty="0" smtClean="0"/>
              <a:t>): «it is </a:t>
            </a:r>
            <a:r>
              <a:rPr lang="tr-TR" dirty="0" err="1" smtClean="0"/>
              <a:t>wrong</a:t>
            </a:r>
            <a:r>
              <a:rPr lang="tr-TR" dirty="0" smtClean="0"/>
              <a:t> </a:t>
            </a:r>
            <a:r>
              <a:rPr lang="tr-TR" dirty="0" err="1" smtClean="0"/>
              <a:t>always</a:t>
            </a:r>
            <a:r>
              <a:rPr lang="tr-TR" dirty="0" smtClean="0"/>
              <a:t>, </a:t>
            </a:r>
            <a:r>
              <a:rPr lang="tr-TR" dirty="0" err="1" smtClean="0"/>
              <a:t>everywhere</a:t>
            </a:r>
            <a:r>
              <a:rPr lang="tr-TR" dirty="0" smtClean="0"/>
              <a:t>,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anyone</a:t>
            </a:r>
            <a:r>
              <a:rPr lang="tr-TR" dirty="0" smtClean="0"/>
              <a:t>,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believe</a:t>
            </a:r>
            <a:r>
              <a:rPr lang="tr-TR" dirty="0" smtClean="0"/>
              <a:t> </a:t>
            </a:r>
            <a:r>
              <a:rPr lang="tr-TR" dirty="0" err="1" smtClean="0"/>
              <a:t>anything</a:t>
            </a:r>
            <a:r>
              <a:rPr lang="tr-TR" dirty="0" smtClean="0"/>
              <a:t> </a:t>
            </a:r>
            <a:r>
              <a:rPr lang="tr-TR" dirty="0" err="1" smtClean="0"/>
              <a:t>upon</a:t>
            </a:r>
            <a:r>
              <a:rPr lang="tr-TR" dirty="0" smtClean="0"/>
              <a:t> </a:t>
            </a:r>
            <a:r>
              <a:rPr lang="tr-TR" dirty="0" err="1" smtClean="0"/>
              <a:t>insufficient</a:t>
            </a:r>
            <a:r>
              <a:rPr lang="tr-TR" dirty="0" smtClean="0"/>
              <a:t> </a:t>
            </a:r>
            <a:r>
              <a:rPr lang="tr-TR" dirty="0" err="1" smtClean="0"/>
              <a:t>evidence</a:t>
            </a:r>
            <a:r>
              <a:rPr lang="tr-TR" dirty="0" smtClean="0"/>
              <a:t>».</a:t>
            </a:r>
          </a:p>
          <a:p>
            <a:pPr algn="just"/>
            <a:endParaRPr lang="tr-TR" dirty="0"/>
          </a:p>
          <a:p>
            <a:pPr algn="just"/>
            <a:r>
              <a:rPr lang="tr-TR" dirty="0" smtClean="0"/>
              <a:t>A </a:t>
            </a:r>
            <a:r>
              <a:rPr lang="tr-TR" dirty="0" err="1" smtClean="0"/>
              <a:t>theistic</a:t>
            </a:r>
            <a:r>
              <a:rPr lang="tr-TR" dirty="0" smtClean="0"/>
              <a:t> </a:t>
            </a:r>
            <a:r>
              <a:rPr lang="tr-TR" dirty="0" err="1" smtClean="0"/>
              <a:t>response</a:t>
            </a:r>
            <a:r>
              <a:rPr lang="tr-TR" dirty="0"/>
              <a:t> </a:t>
            </a:r>
            <a:r>
              <a:rPr lang="tr-TR" dirty="0" smtClean="0"/>
              <a:t>(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Alvin</a:t>
            </a:r>
            <a:r>
              <a:rPr lang="tr-TR" dirty="0" smtClean="0"/>
              <a:t> </a:t>
            </a:r>
            <a:r>
              <a:rPr lang="tr-TR" dirty="0" err="1" smtClean="0"/>
              <a:t>Plantinga</a:t>
            </a:r>
            <a:r>
              <a:rPr lang="tr-TR" dirty="0" smtClean="0"/>
              <a:t>): A </a:t>
            </a:r>
            <a:r>
              <a:rPr lang="tr-TR" dirty="0" err="1" smtClean="0"/>
              <a:t>religious</a:t>
            </a:r>
            <a:r>
              <a:rPr lang="tr-TR" dirty="0" smtClean="0"/>
              <a:t> </a:t>
            </a:r>
            <a:r>
              <a:rPr lang="tr-TR" dirty="0" err="1" smtClean="0"/>
              <a:t>belief</a:t>
            </a:r>
            <a:r>
              <a:rPr lang="tr-TR" dirty="0" smtClean="0"/>
              <a:t> can be </a:t>
            </a:r>
            <a:r>
              <a:rPr lang="tr-TR" dirty="0" err="1" smtClean="0"/>
              <a:t>rational</a:t>
            </a:r>
            <a:r>
              <a:rPr lang="tr-TR" dirty="0"/>
              <a:t> </a:t>
            </a:r>
            <a:r>
              <a:rPr lang="tr-TR" dirty="0" err="1" smtClean="0"/>
              <a:t>without</a:t>
            </a:r>
            <a:r>
              <a:rPr lang="tr-TR" dirty="0" smtClean="0"/>
              <a:t> </a:t>
            </a:r>
            <a:r>
              <a:rPr lang="tr-TR" dirty="0" err="1" smtClean="0"/>
              <a:t>evidence</a:t>
            </a:r>
            <a:r>
              <a:rPr lang="tr-TR" dirty="0" smtClean="0"/>
              <a:t>. </a:t>
            </a:r>
            <a:r>
              <a:rPr lang="tr-TR" dirty="0" err="1" smtClean="0"/>
              <a:t>If</a:t>
            </a:r>
            <a:r>
              <a:rPr lang="tr-TR" dirty="0" smtClean="0"/>
              <a:t> </a:t>
            </a:r>
            <a:r>
              <a:rPr lang="tr-TR" dirty="0" err="1" smtClean="0"/>
              <a:t>we</a:t>
            </a:r>
            <a:r>
              <a:rPr lang="tr-TR" dirty="0" smtClean="0"/>
              <a:t> </a:t>
            </a:r>
            <a:r>
              <a:rPr lang="tr-TR" dirty="0" err="1" smtClean="0"/>
              <a:t>consider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a </a:t>
            </a:r>
            <a:r>
              <a:rPr lang="tr-TR" dirty="0" err="1" smtClean="0"/>
              <a:t>religious</a:t>
            </a:r>
            <a:r>
              <a:rPr lang="tr-TR" dirty="0" smtClean="0"/>
              <a:t> </a:t>
            </a:r>
            <a:r>
              <a:rPr lang="tr-TR" dirty="0" err="1" smtClean="0"/>
              <a:t>belief</a:t>
            </a:r>
            <a:r>
              <a:rPr lang="tr-TR" dirty="0" smtClean="0"/>
              <a:t> can be «</a:t>
            </a:r>
            <a:r>
              <a:rPr lang="tr-TR" dirty="0" err="1" smtClean="0"/>
              <a:t>basic</a:t>
            </a:r>
            <a:r>
              <a:rPr lang="tr-TR" dirty="0" smtClean="0"/>
              <a:t> </a:t>
            </a:r>
            <a:r>
              <a:rPr lang="tr-TR" dirty="0" err="1" smtClean="0"/>
              <a:t>belief</a:t>
            </a:r>
            <a:r>
              <a:rPr lang="tr-TR" dirty="0" smtClean="0"/>
              <a:t>» </a:t>
            </a:r>
            <a:r>
              <a:rPr lang="tr-TR" dirty="0" err="1" smtClean="0"/>
              <a:t>one</a:t>
            </a:r>
            <a:r>
              <a:rPr lang="tr-TR" dirty="0" smtClean="0"/>
              <a:t> </a:t>
            </a:r>
            <a:r>
              <a:rPr lang="tr-TR" dirty="0" err="1" smtClean="0"/>
              <a:t>does</a:t>
            </a:r>
            <a:r>
              <a:rPr lang="tr-TR" dirty="0" smtClean="0"/>
              <a:t> not </a:t>
            </a:r>
            <a:r>
              <a:rPr lang="tr-TR" dirty="0" err="1" smtClean="0"/>
              <a:t>further</a:t>
            </a:r>
            <a:r>
              <a:rPr lang="tr-TR" dirty="0" smtClean="0"/>
              <a:t> </a:t>
            </a:r>
            <a:r>
              <a:rPr lang="tr-TR" dirty="0" err="1" smtClean="0"/>
              <a:t>evidence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support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rationality</a:t>
            </a:r>
            <a:r>
              <a:rPr lang="tr-TR" dirty="0" smtClean="0"/>
              <a:t> of her </a:t>
            </a:r>
            <a:r>
              <a:rPr lang="tr-TR" dirty="0" err="1" smtClean="0"/>
              <a:t>belief</a:t>
            </a:r>
            <a:r>
              <a:rPr lang="tr-TR" dirty="0" smtClean="0"/>
              <a:t>.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But </a:t>
            </a:r>
            <a:r>
              <a:rPr lang="tr-TR" dirty="0" err="1" smtClean="0"/>
              <a:t>what</a:t>
            </a:r>
            <a:r>
              <a:rPr lang="tr-TR" dirty="0" smtClean="0"/>
              <a:t> is «</a:t>
            </a:r>
            <a:r>
              <a:rPr lang="tr-TR" dirty="0" err="1" smtClean="0"/>
              <a:t>basic</a:t>
            </a:r>
            <a:r>
              <a:rPr lang="tr-TR" dirty="0" smtClean="0"/>
              <a:t> </a:t>
            </a:r>
            <a:r>
              <a:rPr lang="tr-TR" dirty="0" err="1" smtClean="0"/>
              <a:t>belief</a:t>
            </a:r>
            <a:r>
              <a:rPr lang="tr-TR" dirty="0" smtClean="0"/>
              <a:t>»?</a:t>
            </a:r>
            <a:endParaRPr lang="tr-TR" dirty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8892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021278"/>
            <a:ext cx="10515600" cy="515568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3600" dirty="0" smtClean="0"/>
              <a:t>FOUNDATIONALISM AND BASIC BELIEFS</a:t>
            </a:r>
          </a:p>
          <a:p>
            <a:pPr marL="0" indent="0" algn="ctr">
              <a:buNone/>
            </a:pPr>
            <a:endParaRPr lang="tr-TR" sz="3600" dirty="0" smtClean="0"/>
          </a:p>
          <a:p>
            <a:pPr algn="just"/>
            <a:r>
              <a:rPr lang="tr-TR" dirty="0" err="1" smtClean="0"/>
              <a:t>Foundationalists</a:t>
            </a:r>
            <a:r>
              <a:rPr lang="tr-TR" dirty="0" smtClean="0"/>
              <a:t> </a:t>
            </a:r>
            <a:r>
              <a:rPr lang="tr-TR" dirty="0" err="1" smtClean="0"/>
              <a:t>make</a:t>
            </a:r>
            <a:r>
              <a:rPr lang="tr-TR" dirty="0" smtClean="0"/>
              <a:t> a </a:t>
            </a:r>
            <a:r>
              <a:rPr lang="tr-TR" dirty="0" err="1" smtClean="0"/>
              <a:t>distinction</a:t>
            </a:r>
            <a:r>
              <a:rPr lang="tr-TR" dirty="0" smtClean="0"/>
              <a:t> </a:t>
            </a:r>
            <a:r>
              <a:rPr lang="tr-TR" dirty="0" err="1" smtClean="0"/>
              <a:t>between</a:t>
            </a:r>
            <a:r>
              <a:rPr lang="tr-TR" dirty="0" smtClean="0"/>
              <a:t> </a:t>
            </a:r>
            <a:r>
              <a:rPr lang="tr-TR" dirty="0" err="1" smtClean="0"/>
              <a:t>our</a:t>
            </a:r>
            <a:r>
              <a:rPr lang="tr-TR" dirty="0" smtClean="0"/>
              <a:t> </a:t>
            </a:r>
            <a:r>
              <a:rPr lang="tr-TR" dirty="0" err="1" smtClean="0"/>
              <a:t>beliefs</a:t>
            </a:r>
            <a:r>
              <a:rPr lang="tr-TR" dirty="0" smtClean="0"/>
              <a:t>: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/>
              <a:t>Basic </a:t>
            </a:r>
            <a:r>
              <a:rPr lang="tr-TR" dirty="0" err="1"/>
              <a:t>beliefs</a:t>
            </a:r>
            <a:r>
              <a:rPr lang="tr-TR" dirty="0"/>
              <a:t> </a:t>
            </a:r>
            <a:r>
              <a:rPr lang="tr-TR" dirty="0" err="1"/>
              <a:t>which</a:t>
            </a:r>
            <a:r>
              <a:rPr lang="tr-TR" dirty="0"/>
              <a:t> do not </a:t>
            </a:r>
            <a:r>
              <a:rPr lang="tr-TR" dirty="0" err="1"/>
              <a:t>depend</a:t>
            </a:r>
            <a:r>
              <a:rPr lang="tr-TR" dirty="0"/>
              <a:t> on </a:t>
            </a:r>
            <a:r>
              <a:rPr lang="tr-TR" dirty="0" err="1"/>
              <a:t>other</a:t>
            </a:r>
            <a:r>
              <a:rPr lang="tr-TR" dirty="0"/>
              <a:t> </a:t>
            </a:r>
            <a:r>
              <a:rPr lang="tr-TR" dirty="0" err="1"/>
              <a:t>beliefs</a:t>
            </a:r>
            <a:r>
              <a:rPr lang="tr-TR" dirty="0" smtClean="0"/>
              <a:t>.</a:t>
            </a:r>
          </a:p>
          <a:p>
            <a:pPr marL="0" indent="0" algn="just">
              <a:buNone/>
            </a:pPr>
            <a:endParaRPr lang="tr-TR" dirty="0"/>
          </a:p>
          <a:p>
            <a:pPr algn="just"/>
            <a:r>
              <a:rPr lang="tr-TR" dirty="0" err="1" smtClean="0"/>
              <a:t>Non-basic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derived</a:t>
            </a:r>
            <a:r>
              <a:rPr lang="tr-TR" dirty="0" smtClean="0"/>
              <a:t> </a:t>
            </a:r>
            <a:r>
              <a:rPr lang="tr-TR" dirty="0" err="1" smtClean="0"/>
              <a:t>beliefs</a:t>
            </a:r>
            <a:r>
              <a:rPr lang="tr-TR" dirty="0" smtClean="0"/>
              <a:t> </a:t>
            </a:r>
            <a:r>
              <a:rPr lang="tr-TR" dirty="0" err="1" smtClean="0"/>
              <a:t>which</a:t>
            </a:r>
            <a:r>
              <a:rPr lang="tr-TR" dirty="0" smtClean="0"/>
              <a:t> </a:t>
            </a:r>
            <a:r>
              <a:rPr lang="tr-TR" dirty="0" err="1" smtClean="0"/>
              <a:t>depend</a:t>
            </a:r>
            <a:r>
              <a:rPr lang="tr-TR" dirty="0" smtClean="0"/>
              <a:t> on </a:t>
            </a:r>
            <a:r>
              <a:rPr lang="tr-TR" dirty="0" err="1" smtClean="0"/>
              <a:t>basic</a:t>
            </a:r>
            <a:r>
              <a:rPr lang="tr-TR" dirty="0" smtClean="0"/>
              <a:t> </a:t>
            </a:r>
            <a:r>
              <a:rPr lang="tr-TR" dirty="0" err="1" smtClean="0"/>
              <a:t>beliefs</a:t>
            </a:r>
            <a:r>
              <a:rPr lang="tr-TR" dirty="0" smtClean="0"/>
              <a:t>, </a:t>
            </a:r>
            <a:r>
              <a:rPr lang="tr-TR" dirty="0" err="1" smtClean="0"/>
              <a:t>therefore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evidentially</a:t>
            </a:r>
            <a:r>
              <a:rPr lang="tr-TR" dirty="0" smtClean="0"/>
              <a:t> </a:t>
            </a:r>
            <a:r>
              <a:rPr lang="tr-TR" dirty="0" err="1" smtClean="0"/>
              <a:t>supported</a:t>
            </a:r>
            <a:r>
              <a:rPr lang="tr-TR" dirty="0" smtClean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861856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1885" y="605642"/>
            <a:ext cx="11400311" cy="55713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dirty="0" smtClean="0"/>
              <a:t>BASIC BELIEF ACCORDING TO FOUNDATIONALISM</a:t>
            </a:r>
          </a:p>
          <a:p>
            <a:pPr marL="0" indent="0" algn="just">
              <a:buNone/>
            </a:pPr>
            <a:endParaRPr lang="tr-TR" sz="2400" dirty="0"/>
          </a:p>
          <a:p>
            <a:pPr algn="just"/>
            <a:r>
              <a:rPr lang="tr-TR" sz="2400" dirty="0" err="1" smtClean="0"/>
              <a:t>For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foundationalists</a:t>
            </a:r>
            <a:r>
              <a:rPr lang="tr-TR" sz="2400" dirty="0" smtClean="0"/>
              <a:t>, </a:t>
            </a:r>
            <a:r>
              <a:rPr lang="tr-TR" sz="2400" dirty="0" err="1" smtClean="0"/>
              <a:t>basic</a:t>
            </a:r>
            <a:r>
              <a:rPr lang="tr-TR" sz="2400" dirty="0" smtClean="0"/>
              <a:t> </a:t>
            </a:r>
            <a:r>
              <a:rPr lang="tr-TR" sz="2400" dirty="0" err="1" smtClean="0"/>
              <a:t>beliefs</a:t>
            </a:r>
            <a:r>
              <a:rPr lang="tr-TR" sz="2400" dirty="0" smtClean="0"/>
              <a:t> </a:t>
            </a:r>
            <a:r>
              <a:rPr lang="tr-TR" sz="2400" dirty="0" err="1" smtClean="0"/>
              <a:t>are</a:t>
            </a:r>
            <a:r>
              <a:rPr lang="tr-TR" sz="2400" dirty="0" smtClean="0"/>
              <a:t> </a:t>
            </a:r>
            <a:r>
              <a:rPr lang="tr-TR" sz="2400" dirty="0" err="1" smtClean="0"/>
              <a:t>such</a:t>
            </a:r>
            <a:r>
              <a:rPr lang="tr-TR" sz="2400" dirty="0" smtClean="0"/>
              <a:t> </a:t>
            </a:r>
            <a:r>
              <a:rPr lang="tr-TR" sz="2400" dirty="0" err="1" smtClean="0"/>
              <a:t>that</a:t>
            </a:r>
            <a:r>
              <a:rPr lang="tr-TR" sz="2400" dirty="0" smtClean="0"/>
              <a:t> it </a:t>
            </a:r>
            <a:r>
              <a:rPr lang="tr-TR" sz="2400" dirty="0" err="1" smtClean="0"/>
              <a:t>almost</a:t>
            </a:r>
            <a:r>
              <a:rPr lang="tr-TR" sz="2400" dirty="0" smtClean="0"/>
              <a:t> </a:t>
            </a:r>
            <a:r>
              <a:rPr lang="tr-TR" sz="2400" dirty="0" err="1" smtClean="0"/>
              <a:t>impossible</a:t>
            </a:r>
            <a:r>
              <a:rPr lang="tr-TR" sz="2400" dirty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be </a:t>
            </a:r>
            <a:r>
              <a:rPr lang="tr-TR" sz="2400" dirty="0" err="1" smtClean="0"/>
              <a:t>mistaken</a:t>
            </a:r>
            <a:r>
              <a:rPr lang="tr-TR" sz="2400" dirty="0" smtClean="0"/>
              <a:t>.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these</a:t>
            </a:r>
            <a:r>
              <a:rPr lang="tr-TR" sz="2400" dirty="0" smtClean="0"/>
              <a:t> </a:t>
            </a:r>
            <a:r>
              <a:rPr lang="tr-TR" sz="2400" dirty="0" err="1" smtClean="0"/>
              <a:t>are</a:t>
            </a:r>
            <a:r>
              <a:rPr lang="tr-TR" sz="2400" dirty="0" smtClean="0"/>
              <a:t> (1) self-</a:t>
            </a:r>
            <a:r>
              <a:rPr lang="tr-TR" sz="2400" dirty="0" err="1" smtClean="0"/>
              <a:t>evident</a:t>
            </a:r>
            <a:r>
              <a:rPr lang="tr-TR" sz="2400" dirty="0" smtClean="0"/>
              <a:t> </a:t>
            </a:r>
            <a:r>
              <a:rPr lang="tr-TR" sz="2400" dirty="0" err="1" smtClean="0"/>
              <a:t>beliefs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, (2) sense-</a:t>
            </a:r>
            <a:r>
              <a:rPr lang="tr-TR" sz="2400" dirty="0" err="1" smtClean="0"/>
              <a:t>evident</a:t>
            </a:r>
            <a:r>
              <a:rPr lang="tr-TR" sz="2400" dirty="0" smtClean="0"/>
              <a:t> (</a:t>
            </a:r>
            <a:r>
              <a:rPr lang="tr-TR" sz="2400" dirty="0" err="1" smtClean="0"/>
              <a:t>or</a:t>
            </a:r>
            <a:r>
              <a:rPr lang="tr-TR" sz="2400" dirty="0" smtClean="0"/>
              <a:t> </a:t>
            </a:r>
            <a:r>
              <a:rPr lang="tr-TR" sz="2400" dirty="0" err="1" smtClean="0"/>
              <a:t>incorrigible</a:t>
            </a:r>
            <a:r>
              <a:rPr lang="tr-TR" sz="2400" dirty="0" smtClean="0"/>
              <a:t> </a:t>
            </a:r>
            <a:r>
              <a:rPr lang="tr-TR" sz="2400" dirty="0" err="1" smtClean="0"/>
              <a:t>beliefs</a:t>
            </a:r>
            <a:r>
              <a:rPr lang="tr-TR" sz="2400" dirty="0" smtClean="0"/>
              <a:t>).</a:t>
            </a:r>
          </a:p>
          <a:p>
            <a:pPr algn="just"/>
            <a:r>
              <a:rPr lang="tr-TR" sz="2400" dirty="0" smtClean="0"/>
              <a:t>(1) Self-</a:t>
            </a:r>
            <a:r>
              <a:rPr lang="tr-TR" sz="2400" dirty="0" err="1"/>
              <a:t>e</a:t>
            </a:r>
            <a:r>
              <a:rPr lang="tr-TR" sz="2400" dirty="0" err="1" smtClean="0"/>
              <a:t>vident</a:t>
            </a:r>
            <a:r>
              <a:rPr lang="tr-TR" sz="2400" dirty="0" smtClean="0"/>
              <a:t> </a:t>
            </a:r>
            <a:r>
              <a:rPr lang="tr-TR" sz="2400" dirty="0" err="1" smtClean="0"/>
              <a:t>beliefs</a:t>
            </a:r>
            <a:r>
              <a:rPr lang="tr-TR" sz="2400" dirty="0" smtClean="0"/>
              <a:t> </a:t>
            </a:r>
            <a:r>
              <a:rPr lang="tr-TR" sz="2400" dirty="0" err="1" smtClean="0"/>
              <a:t>are</a:t>
            </a:r>
            <a:r>
              <a:rPr lang="tr-TR" sz="2400" dirty="0"/>
              <a:t> </a:t>
            </a:r>
            <a:r>
              <a:rPr lang="tr-TR" sz="2400" dirty="0" err="1" smtClean="0"/>
              <a:t>seen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be </a:t>
            </a:r>
            <a:r>
              <a:rPr lang="tr-TR" sz="2400" dirty="0" err="1" smtClean="0"/>
              <a:t>true</a:t>
            </a:r>
            <a:r>
              <a:rPr lang="tr-TR" sz="2400" dirty="0" smtClean="0"/>
              <a:t> </a:t>
            </a:r>
            <a:r>
              <a:rPr lang="tr-TR" sz="2400" dirty="0" err="1" smtClean="0"/>
              <a:t>by</a:t>
            </a:r>
            <a:r>
              <a:rPr lang="tr-TR" sz="2400" dirty="0" smtClean="0"/>
              <a:t> </a:t>
            </a:r>
            <a:r>
              <a:rPr lang="tr-TR" sz="2400" dirty="0" err="1" smtClean="0"/>
              <a:t>anyone</a:t>
            </a:r>
            <a:r>
              <a:rPr lang="tr-TR" sz="2400" dirty="0" smtClean="0"/>
              <a:t> </a:t>
            </a:r>
            <a:r>
              <a:rPr lang="tr-TR" sz="2400" dirty="0" err="1" smtClean="0"/>
              <a:t>who</a:t>
            </a:r>
            <a:r>
              <a:rPr lang="tr-TR" sz="2400" dirty="0" smtClean="0"/>
              <a:t> </a:t>
            </a:r>
            <a:r>
              <a:rPr lang="tr-TR" sz="2400" dirty="0" err="1" smtClean="0"/>
              <a:t>understands</a:t>
            </a:r>
            <a:r>
              <a:rPr lang="tr-TR" sz="2400" dirty="0" smtClean="0"/>
              <a:t> </a:t>
            </a:r>
            <a:r>
              <a:rPr lang="tr-TR" sz="2400" dirty="0" err="1" smtClean="0"/>
              <a:t>them</a:t>
            </a:r>
            <a:r>
              <a:rPr lang="tr-TR" sz="2400" dirty="0" smtClean="0"/>
              <a:t>. </a:t>
            </a:r>
            <a:r>
              <a:rPr lang="tr-TR" sz="2400" dirty="0" err="1" smtClean="0"/>
              <a:t>For</a:t>
            </a:r>
            <a:r>
              <a:rPr lang="tr-TR" sz="2400" dirty="0" smtClean="0"/>
              <a:t> </a:t>
            </a:r>
            <a:r>
              <a:rPr lang="tr-TR" sz="2400" dirty="0" err="1" smtClean="0"/>
              <a:t>example</a:t>
            </a:r>
            <a:r>
              <a:rPr lang="tr-TR" sz="2400" dirty="0" smtClean="0"/>
              <a:t> a </a:t>
            </a:r>
            <a:r>
              <a:rPr lang="tr-TR" sz="2400" dirty="0" err="1" smtClean="0"/>
              <a:t>simple</a:t>
            </a:r>
            <a:r>
              <a:rPr lang="tr-TR" sz="2400" dirty="0" smtClean="0"/>
              <a:t> </a:t>
            </a:r>
            <a:r>
              <a:rPr lang="tr-TR" sz="2400" dirty="0" err="1" smtClean="0"/>
              <a:t>aritmetical</a:t>
            </a:r>
            <a:r>
              <a:rPr lang="tr-TR" sz="2400" dirty="0" smtClean="0"/>
              <a:t> </a:t>
            </a:r>
            <a:r>
              <a:rPr lang="tr-TR" sz="2400" dirty="0" err="1" smtClean="0"/>
              <a:t>truth</a:t>
            </a:r>
            <a:r>
              <a:rPr lang="tr-TR" sz="2400" dirty="0" smtClean="0"/>
              <a:t> </a:t>
            </a:r>
            <a:r>
              <a:rPr lang="tr-TR" sz="2400" dirty="0" err="1" smtClean="0"/>
              <a:t>that</a:t>
            </a:r>
            <a:r>
              <a:rPr lang="tr-TR" sz="2400" dirty="0" smtClean="0"/>
              <a:t> «2+2=4».</a:t>
            </a:r>
          </a:p>
          <a:p>
            <a:pPr algn="just"/>
            <a:r>
              <a:rPr lang="tr-TR" sz="2400" dirty="0" smtClean="0"/>
              <a:t>(2) Sense-</a:t>
            </a:r>
            <a:r>
              <a:rPr lang="tr-TR" sz="2400" dirty="0" err="1" smtClean="0"/>
              <a:t>evident</a:t>
            </a:r>
            <a:r>
              <a:rPr lang="tr-TR" sz="2400" dirty="0" smtClean="0"/>
              <a:t> (</a:t>
            </a:r>
            <a:r>
              <a:rPr lang="tr-TR" sz="2400" dirty="0" err="1" smtClean="0"/>
              <a:t>or</a:t>
            </a:r>
            <a:r>
              <a:rPr lang="tr-TR" sz="2400" dirty="0" smtClean="0"/>
              <a:t> </a:t>
            </a:r>
            <a:r>
              <a:rPr lang="tr-TR" sz="2400" dirty="0" err="1"/>
              <a:t>i</a:t>
            </a:r>
            <a:r>
              <a:rPr lang="tr-TR" sz="2400" dirty="0" err="1" smtClean="0"/>
              <a:t>ncorrigible</a:t>
            </a:r>
            <a:r>
              <a:rPr lang="tr-TR" sz="2400" dirty="0" smtClean="0"/>
              <a:t> </a:t>
            </a:r>
            <a:r>
              <a:rPr lang="tr-TR" sz="2400" dirty="0" err="1" smtClean="0"/>
              <a:t>beliefs</a:t>
            </a:r>
            <a:r>
              <a:rPr lang="tr-TR" sz="2400" dirty="0" smtClean="0"/>
              <a:t>) </a:t>
            </a:r>
            <a:r>
              <a:rPr lang="tr-TR" sz="2400" dirty="0" err="1" smtClean="0"/>
              <a:t>are</a:t>
            </a:r>
            <a:r>
              <a:rPr lang="tr-TR" sz="2400" dirty="0" smtClean="0"/>
              <a:t> </a:t>
            </a:r>
            <a:r>
              <a:rPr lang="tr-TR" sz="2400" dirty="0" err="1" smtClean="0"/>
              <a:t>about</a:t>
            </a:r>
            <a:r>
              <a:rPr lang="tr-TR" sz="2400" dirty="0" smtClean="0"/>
              <a:t> </a:t>
            </a:r>
            <a:r>
              <a:rPr lang="tr-TR" sz="2400" dirty="0" err="1" smtClean="0"/>
              <a:t>our</a:t>
            </a:r>
            <a:r>
              <a:rPr lang="tr-TR" sz="2400" dirty="0" smtClean="0"/>
              <a:t> </a:t>
            </a:r>
            <a:r>
              <a:rPr lang="tr-TR" sz="2400" dirty="0" err="1" smtClean="0"/>
              <a:t>own</a:t>
            </a:r>
            <a:r>
              <a:rPr lang="tr-TR" sz="2400" dirty="0" smtClean="0"/>
              <a:t> </a:t>
            </a:r>
            <a:r>
              <a:rPr lang="tr-TR" sz="2400" dirty="0" err="1" smtClean="0"/>
              <a:t>immediate</a:t>
            </a:r>
            <a:r>
              <a:rPr lang="tr-TR" sz="2400" dirty="0" smtClean="0"/>
              <a:t> </a:t>
            </a:r>
            <a:r>
              <a:rPr lang="tr-TR" sz="2400" dirty="0" err="1" smtClean="0"/>
              <a:t>experience</a:t>
            </a:r>
            <a:r>
              <a:rPr lang="tr-TR" sz="2400" dirty="0"/>
              <a:t> </a:t>
            </a:r>
            <a:r>
              <a:rPr lang="tr-TR" sz="2400" dirty="0" err="1" smtClean="0"/>
              <a:t>such</a:t>
            </a:r>
            <a:r>
              <a:rPr lang="tr-TR" sz="2400" dirty="0" smtClean="0"/>
              <a:t> as «I </a:t>
            </a:r>
            <a:r>
              <a:rPr lang="tr-TR" sz="2400" dirty="0" err="1" smtClean="0"/>
              <a:t>see</a:t>
            </a:r>
            <a:r>
              <a:rPr lang="tr-TR" sz="2400" dirty="0" smtClean="0"/>
              <a:t> a </a:t>
            </a:r>
            <a:r>
              <a:rPr lang="tr-TR" sz="2400" dirty="0" err="1" smtClean="0"/>
              <a:t>tree</a:t>
            </a:r>
            <a:r>
              <a:rPr lang="tr-TR" sz="2400" dirty="0" smtClean="0"/>
              <a:t>» </a:t>
            </a:r>
            <a:r>
              <a:rPr lang="tr-TR" sz="2400" dirty="0" err="1" smtClean="0"/>
              <a:t>or</a:t>
            </a:r>
            <a:r>
              <a:rPr lang="tr-TR" sz="2400" dirty="0" smtClean="0"/>
              <a:t> «I </a:t>
            </a:r>
            <a:r>
              <a:rPr lang="tr-TR" sz="2400" dirty="0" err="1" smtClean="0"/>
              <a:t>feel</a:t>
            </a:r>
            <a:r>
              <a:rPr lang="tr-TR" sz="2400" dirty="0" smtClean="0"/>
              <a:t> a </a:t>
            </a:r>
            <a:r>
              <a:rPr lang="tr-TR" sz="2400" dirty="0" err="1" smtClean="0"/>
              <a:t>pain</a:t>
            </a:r>
            <a:r>
              <a:rPr lang="tr-TR" sz="2400" dirty="0" smtClean="0"/>
              <a:t>» </a:t>
            </a:r>
            <a:r>
              <a:rPr lang="tr-TR" sz="2400" dirty="0" err="1" smtClean="0"/>
              <a:t>etc</a:t>
            </a:r>
            <a:r>
              <a:rPr lang="tr-TR" sz="2400" dirty="0" smtClean="0"/>
              <a:t>.</a:t>
            </a:r>
            <a:endParaRPr lang="tr-TR" sz="2400" dirty="0" smtClean="0"/>
          </a:p>
          <a:p>
            <a:pPr algn="just"/>
            <a:r>
              <a:rPr lang="tr-TR" sz="2400" dirty="0" err="1" smtClean="0"/>
              <a:t>According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 smtClean="0"/>
              <a:t>foundationalism</a:t>
            </a:r>
            <a:r>
              <a:rPr lang="tr-TR" sz="2400" dirty="0" smtClean="0"/>
              <a:t>, </a:t>
            </a:r>
            <a:r>
              <a:rPr lang="tr-TR" sz="2400" dirty="0"/>
              <a:t>a</a:t>
            </a:r>
            <a:r>
              <a:rPr lang="tr-TR" sz="2400" dirty="0" smtClean="0"/>
              <a:t> </a:t>
            </a:r>
            <a:r>
              <a:rPr lang="tr-TR" sz="2400" dirty="0" err="1" smtClean="0"/>
              <a:t>person</a:t>
            </a:r>
            <a:r>
              <a:rPr lang="tr-TR" sz="2400" dirty="0" smtClean="0"/>
              <a:t> is </a:t>
            </a:r>
            <a:r>
              <a:rPr lang="tr-TR" sz="2400" dirty="0" err="1" smtClean="0"/>
              <a:t>rational</a:t>
            </a:r>
            <a:r>
              <a:rPr lang="tr-TR" sz="2400" dirty="0" smtClean="0"/>
              <a:t> </a:t>
            </a:r>
            <a:r>
              <a:rPr lang="tr-TR" sz="2400" dirty="0" err="1" smtClean="0"/>
              <a:t>only</a:t>
            </a:r>
            <a:r>
              <a:rPr lang="tr-TR" sz="2400" dirty="0" smtClean="0"/>
              <a:t> </a:t>
            </a:r>
            <a:r>
              <a:rPr lang="tr-TR" sz="2400" dirty="0" err="1" smtClean="0"/>
              <a:t>if</a:t>
            </a:r>
            <a:r>
              <a:rPr lang="tr-TR" sz="2400" dirty="0" smtClean="0"/>
              <a:t> her </a:t>
            </a:r>
            <a:r>
              <a:rPr lang="tr-TR" sz="2400" dirty="0" err="1" smtClean="0"/>
              <a:t>beliefs</a:t>
            </a:r>
            <a:r>
              <a:rPr lang="tr-TR" sz="2400" dirty="0" smtClean="0"/>
              <a:t> </a:t>
            </a:r>
            <a:r>
              <a:rPr lang="tr-TR" sz="2400" dirty="0" err="1" smtClean="0"/>
              <a:t>are</a:t>
            </a:r>
            <a:r>
              <a:rPr lang="tr-TR" sz="2400" dirty="0" smtClean="0"/>
              <a:t> </a:t>
            </a:r>
            <a:r>
              <a:rPr lang="tr-TR" sz="2400" dirty="0" smtClean="0"/>
              <a:t>self-</a:t>
            </a:r>
            <a:r>
              <a:rPr lang="tr-TR" sz="2400" dirty="0" err="1" smtClean="0"/>
              <a:t>evident</a:t>
            </a:r>
            <a:r>
              <a:rPr lang="tr-TR" sz="2400" dirty="0" smtClean="0"/>
              <a:t>, </a:t>
            </a:r>
            <a:r>
              <a:rPr lang="tr-TR" sz="2400" dirty="0" err="1" smtClean="0"/>
              <a:t>or</a:t>
            </a:r>
            <a:r>
              <a:rPr lang="tr-TR" sz="2400" dirty="0" smtClean="0"/>
              <a:t> sense-</a:t>
            </a:r>
            <a:r>
              <a:rPr lang="tr-TR" sz="2400" dirty="0" err="1" smtClean="0"/>
              <a:t>evident</a:t>
            </a:r>
            <a:r>
              <a:rPr lang="tr-TR" sz="2400" dirty="0" smtClean="0"/>
              <a:t> (</a:t>
            </a:r>
            <a:r>
              <a:rPr lang="tr-TR" sz="2400" dirty="0" err="1" smtClean="0"/>
              <a:t>or</a:t>
            </a:r>
            <a:r>
              <a:rPr lang="tr-TR" sz="2400" dirty="0" smtClean="0"/>
              <a:t> </a:t>
            </a:r>
            <a:r>
              <a:rPr lang="tr-TR" sz="2400" dirty="0" err="1" smtClean="0"/>
              <a:t>incorrigible</a:t>
            </a:r>
            <a:r>
              <a:rPr lang="tr-TR" sz="2400" dirty="0" smtClean="0"/>
              <a:t>), </a:t>
            </a:r>
            <a:r>
              <a:rPr lang="tr-TR" sz="2400" dirty="0" err="1" smtClean="0"/>
              <a:t>or</a:t>
            </a:r>
            <a:r>
              <a:rPr lang="tr-TR" sz="2400" dirty="0" smtClean="0"/>
              <a:t> is </a:t>
            </a:r>
            <a:r>
              <a:rPr lang="tr-TR" sz="2400" dirty="0" err="1" smtClean="0"/>
              <a:t>inferred</a:t>
            </a:r>
            <a:r>
              <a:rPr lang="tr-TR" sz="2400" dirty="0" smtClean="0"/>
              <a:t> </a:t>
            </a:r>
            <a:r>
              <a:rPr lang="tr-TR" sz="2400" dirty="0" err="1" smtClean="0"/>
              <a:t>from</a:t>
            </a:r>
            <a:r>
              <a:rPr lang="tr-TR" sz="2400" dirty="0" smtClean="0"/>
              <a:t> </a:t>
            </a:r>
            <a:r>
              <a:rPr lang="tr-TR" sz="2400" dirty="0" err="1" smtClean="0"/>
              <a:t>these</a:t>
            </a:r>
            <a:r>
              <a:rPr lang="tr-TR" sz="2400" dirty="0" smtClean="0"/>
              <a:t> </a:t>
            </a:r>
            <a:r>
              <a:rPr lang="tr-TR" sz="2400" dirty="0" err="1" smtClean="0"/>
              <a:t>basic</a:t>
            </a:r>
            <a:r>
              <a:rPr lang="tr-TR" sz="2400" dirty="0" smtClean="0"/>
              <a:t> </a:t>
            </a:r>
            <a:r>
              <a:rPr lang="tr-TR" sz="2400" dirty="0" err="1" smtClean="0"/>
              <a:t>beliefs</a:t>
            </a:r>
            <a:r>
              <a:rPr lang="tr-TR" sz="24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236674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712519"/>
            <a:ext cx="10515600" cy="546444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dirty="0" smtClean="0"/>
              <a:t>CRITIQUE OF FOUNDATIONALISM</a:t>
            </a:r>
          </a:p>
          <a:p>
            <a:endParaRPr lang="tr-TR" dirty="0" smtClean="0"/>
          </a:p>
          <a:p>
            <a:pPr algn="just"/>
            <a:r>
              <a:rPr lang="tr-TR" dirty="0" err="1" smtClean="0"/>
              <a:t>Plantinga</a:t>
            </a:r>
            <a:r>
              <a:rPr lang="tr-TR" dirty="0"/>
              <a:t> </a:t>
            </a:r>
            <a:r>
              <a:rPr lang="tr-TR" dirty="0" err="1" smtClean="0"/>
              <a:t>argues</a:t>
            </a:r>
            <a:endParaRPr lang="tr-TR" dirty="0" smtClean="0"/>
          </a:p>
          <a:p>
            <a:pPr marL="0" indent="0" algn="just">
              <a:buNone/>
            </a:pPr>
            <a:endParaRPr lang="tr-TR" dirty="0" smtClean="0"/>
          </a:p>
          <a:p>
            <a:pPr algn="just"/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scope</a:t>
            </a:r>
            <a:r>
              <a:rPr lang="tr-TR" dirty="0" smtClean="0"/>
              <a:t> of </a:t>
            </a:r>
            <a:r>
              <a:rPr lang="tr-TR" dirty="0" err="1" smtClean="0"/>
              <a:t>basic</a:t>
            </a:r>
            <a:r>
              <a:rPr lang="tr-TR" dirty="0" smtClean="0"/>
              <a:t> </a:t>
            </a:r>
            <a:r>
              <a:rPr lang="tr-TR" dirty="0" err="1" smtClean="0"/>
              <a:t>beliefs</a:t>
            </a:r>
            <a:r>
              <a:rPr lang="tr-TR" dirty="0" smtClean="0"/>
              <a:t> </a:t>
            </a:r>
            <a:r>
              <a:rPr lang="tr-TR" dirty="0" smtClean="0"/>
              <a:t>on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classical</a:t>
            </a:r>
            <a:r>
              <a:rPr lang="tr-TR" dirty="0" smtClean="0"/>
              <a:t> </a:t>
            </a:r>
            <a:r>
              <a:rPr lang="tr-TR" dirty="0" err="1" smtClean="0"/>
              <a:t>foundationalist</a:t>
            </a:r>
            <a:r>
              <a:rPr lang="tr-TR" dirty="0" smtClean="0"/>
              <a:t> </a:t>
            </a:r>
            <a:r>
              <a:rPr lang="tr-TR" dirty="0" err="1" smtClean="0"/>
              <a:t>account</a:t>
            </a:r>
            <a:r>
              <a:rPr lang="tr-TR" dirty="0" smtClean="0"/>
              <a:t> is </a:t>
            </a:r>
            <a:r>
              <a:rPr lang="tr-TR" dirty="0" err="1" smtClean="0"/>
              <a:t>too</a:t>
            </a:r>
            <a:r>
              <a:rPr lang="tr-TR" dirty="0" smtClean="0"/>
              <a:t> </a:t>
            </a:r>
            <a:r>
              <a:rPr lang="tr-TR" dirty="0" err="1" smtClean="0"/>
              <a:t>narrow</a:t>
            </a:r>
            <a:r>
              <a:rPr lang="tr-TR" dirty="0" smtClean="0"/>
              <a:t> as it </a:t>
            </a:r>
            <a:r>
              <a:rPr lang="tr-TR" dirty="0" err="1" smtClean="0"/>
              <a:t>excludes</a:t>
            </a:r>
            <a:r>
              <a:rPr lang="tr-TR" dirty="0" smtClean="0"/>
              <a:t> </a:t>
            </a:r>
            <a:r>
              <a:rPr lang="tr-TR" dirty="0" err="1" smtClean="0"/>
              <a:t>our</a:t>
            </a:r>
            <a:r>
              <a:rPr lang="tr-TR" dirty="0" smtClean="0"/>
              <a:t> </a:t>
            </a:r>
            <a:r>
              <a:rPr lang="tr-TR" dirty="0" err="1" smtClean="0"/>
              <a:t>beliefs</a:t>
            </a:r>
            <a:r>
              <a:rPr lang="tr-TR" dirty="0" smtClean="0"/>
              <a:t> </a:t>
            </a:r>
            <a:r>
              <a:rPr lang="tr-TR" dirty="0" err="1" smtClean="0"/>
              <a:t>about</a:t>
            </a:r>
            <a:r>
              <a:rPr lang="tr-TR" dirty="0" smtClean="0"/>
              <a:t> </a:t>
            </a:r>
            <a:r>
              <a:rPr lang="tr-TR" dirty="0" err="1" smtClean="0"/>
              <a:t>other</a:t>
            </a:r>
            <a:r>
              <a:rPr lang="tr-TR" dirty="0" smtClean="0"/>
              <a:t> </a:t>
            </a:r>
            <a:r>
              <a:rPr lang="tr-TR" dirty="0" err="1" smtClean="0"/>
              <a:t>minds</a:t>
            </a:r>
            <a:r>
              <a:rPr lang="tr-TR" dirty="0" smtClean="0"/>
              <a:t> (</a:t>
            </a:r>
            <a:r>
              <a:rPr lang="tr-TR" dirty="0" err="1" smtClean="0"/>
              <a:t>persons</a:t>
            </a:r>
            <a:r>
              <a:rPr lang="tr-TR" dirty="0" smtClean="0"/>
              <a:t>)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beliefs</a:t>
            </a:r>
            <a:r>
              <a:rPr lang="tr-TR" dirty="0" smtClean="0"/>
              <a:t> </a:t>
            </a:r>
            <a:r>
              <a:rPr lang="tr-TR" dirty="0" err="1" smtClean="0"/>
              <a:t>which</a:t>
            </a:r>
            <a:r>
              <a:rPr lang="tr-TR" dirty="0" smtClean="0"/>
              <a:t> </a:t>
            </a:r>
            <a:r>
              <a:rPr lang="tr-TR" dirty="0" err="1" smtClean="0"/>
              <a:t>depend</a:t>
            </a:r>
            <a:r>
              <a:rPr lang="tr-TR" dirty="0" smtClean="0"/>
              <a:t> on </a:t>
            </a:r>
            <a:r>
              <a:rPr lang="tr-TR" dirty="0" err="1" smtClean="0"/>
              <a:t>memory</a:t>
            </a:r>
            <a:r>
              <a:rPr lang="tr-TR" dirty="0" smtClean="0"/>
              <a:t>;</a:t>
            </a:r>
          </a:p>
          <a:p>
            <a:pPr marL="0" indent="0" algn="just">
              <a:buNone/>
            </a:pPr>
            <a:endParaRPr lang="tr-TR" dirty="0" smtClean="0"/>
          </a:p>
          <a:p>
            <a:pPr algn="just"/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criterion</a:t>
            </a:r>
            <a:r>
              <a:rPr lang="tr-TR" dirty="0" smtClean="0"/>
              <a:t> of </a:t>
            </a:r>
            <a:r>
              <a:rPr lang="tr-TR" dirty="0" err="1" smtClean="0"/>
              <a:t>classical</a:t>
            </a:r>
            <a:r>
              <a:rPr lang="tr-TR" dirty="0" smtClean="0"/>
              <a:t> </a:t>
            </a:r>
            <a:r>
              <a:rPr lang="tr-TR" dirty="0" err="1" smtClean="0"/>
              <a:t>foundationalism</a:t>
            </a:r>
            <a:r>
              <a:rPr lang="tr-TR" dirty="0" smtClean="0"/>
              <a:t> is self-</a:t>
            </a:r>
            <a:r>
              <a:rPr lang="tr-TR" dirty="0" err="1" smtClean="0"/>
              <a:t>defeating</a:t>
            </a:r>
            <a:r>
              <a:rPr lang="tr-TR" dirty="0" smtClean="0"/>
              <a:t> in </a:t>
            </a:r>
            <a:r>
              <a:rPr lang="tr-TR" dirty="0" err="1" smtClean="0"/>
              <a:t>that</a:t>
            </a:r>
            <a:r>
              <a:rPr lang="tr-TR" dirty="0" smtClean="0"/>
              <a:t> it is </a:t>
            </a:r>
            <a:r>
              <a:rPr lang="tr-TR" dirty="0" err="1" smtClean="0"/>
              <a:t>neithe</a:t>
            </a:r>
            <a:r>
              <a:rPr lang="tr-TR" dirty="0" smtClean="0"/>
              <a:t> self-</a:t>
            </a:r>
            <a:r>
              <a:rPr lang="tr-TR" dirty="0" err="1" smtClean="0"/>
              <a:t>evident</a:t>
            </a:r>
            <a:r>
              <a:rPr lang="tr-TR" dirty="0" smtClean="0"/>
              <a:t> </a:t>
            </a:r>
            <a:r>
              <a:rPr lang="tr-TR" dirty="0" err="1" smtClean="0"/>
              <a:t>nor</a:t>
            </a:r>
            <a:r>
              <a:rPr lang="tr-TR" dirty="0" smtClean="0"/>
              <a:t> sense-</a:t>
            </a:r>
            <a:r>
              <a:rPr lang="tr-TR" dirty="0" err="1" smtClean="0"/>
              <a:t>evident</a:t>
            </a:r>
            <a:r>
              <a:rPr lang="tr-TR" dirty="0" smtClean="0"/>
              <a:t> (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incorrigible</a:t>
            </a:r>
            <a:r>
              <a:rPr lang="tr-TR" dirty="0" smtClean="0"/>
              <a:t>) </a:t>
            </a:r>
            <a:r>
              <a:rPr lang="tr-TR" dirty="0" err="1" smtClean="0"/>
              <a:t>nor</a:t>
            </a:r>
            <a:r>
              <a:rPr lang="tr-TR" dirty="0" smtClean="0"/>
              <a:t> </a:t>
            </a:r>
            <a:r>
              <a:rPr lang="tr-TR" dirty="0" err="1" smtClean="0"/>
              <a:t>derived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these</a:t>
            </a:r>
            <a:r>
              <a:rPr lang="tr-TR" dirty="0" smtClean="0"/>
              <a:t> </a:t>
            </a:r>
            <a:r>
              <a:rPr lang="tr-TR" dirty="0" err="1" smtClean="0"/>
              <a:t>beliefs</a:t>
            </a:r>
            <a:r>
              <a:rPr lang="tr-TR" dirty="0" smtClean="0"/>
              <a:t>..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826886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886691"/>
            <a:ext cx="10515600" cy="4682836"/>
          </a:xfrm>
        </p:spPr>
        <p:txBody>
          <a:bodyPr>
            <a:normAutofit fontScale="55000" lnSpcReduction="20000"/>
          </a:bodyPr>
          <a:lstStyle/>
          <a:p>
            <a:pPr marL="0" indent="0" algn="ctr">
              <a:buNone/>
            </a:pPr>
            <a:endParaRPr lang="tr-TR" sz="3200" dirty="0" smtClean="0"/>
          </a:p>
          <a:p>
            <a:pPr marL="0" indent="0" algn="ctr">
              <a:buNone/>
            </a:pPr>
            <a:r>
              <a:rPr lang="tr-TR" sz="3200" dirty="0" smtClean="0"/>
              <a:t>IS BELIEF IN GOD BASIC?</a:t>
            </a:r>
          </a:p>
          <a:p>
            <a:pPr marL="0" indent="0" algn="ctr">
              <a:buNone/>
            </a:pPr>
            <a:endParaRPr lang="tr-TR" sz="3200" dirty="0" smtClean="0"/>
          </a:p>
          <a:p>
            <a:r>
              <a:rPr lang="tr-TR" sz="3200" dirty="0" err="1" smtClean="0"/>
              <a:t>According</a:t>
            </a:r>
            <a:r>
              <a:rPr lang="tr-TR" sz="3200" dirty="0" smtClean="0"/>
              <a:t> </a:t>
            </a:r>
            <a:r>
              <a:rPr lang="tr-TR" sz="3200" dirty="0" err="1" smtClean="0"/>
              <a:t>to</a:t>
            </a:r>
            <a:r>
              <a:rPr lang="tr-TR" sz="3200" dirty="0" smtClean="0"/>
              <a:t> </a:t>
            </a:r>
            <a:r>
              <a:rPr lang="tr-TR" sz="3200" dirty="0" err="1" smtClean="0"/>
              <a:t>Plantinga</a:t>
            </a:r>
            <a:r>
              <a:rPr lang="tr-TR" sz="3200" dirty="0" smtClean="0"/>
              <a:t>, </a:t>
            </a:r>
            <a:r>
              <a:rPr lang="tr-TR" sz="3200" dirty="0" err="1" smtClean="0"/>
              <a:t>belief</a:t>
            </a:r>
            <a:r>
              <a:rPr lang="tr-TR" sz="3200" dirty="0" smtClean="0"/>
              <a:t> </a:t>
            </a:r>
            <a:r>
              <a:rPr lang="tr-TR" sz="3200" dirty="0" err="1" smtClean="0"/>
              <a:t>that</a:t>
            </a:r>
            <a:r>
              <a:rPr lang="tr-TR" sz="3200" dirty="0" smtClean="0"/>
              <a:t> «</a:t>
            </a:r>
            <a:r>
              <a:rPr lang="tr-TR" sz="3200" dirty="0" err="1" smtClean="0"/>
              <a:t>God</a:t>
            </a:r>
            <a:r>
              <a:rPr lang="tr-TR" sz="3200" dirty="0" smtClean="0"/>
              <a:t> </a:t>
            </a:r>
            <a:r>
              <a:rPr lang="tr-TR" sz="3200" dirty="0" err="1" smtClean="0"/>
              <a:t>exists</a:t>
            </a:r>
            <a:r>
              <a:rPr lang="tr-TR" sz="3200" dirty="0" smtClean="0"/>
              <a:t>» can be a </a:t>
            </a:r>
            <a:r>
              <a:rPr lang="tr-TR" sz="3200" dirty="0" err="1" smtClean="0"/>
              <a:t>properly</a:t>
            </a:r>
            <a:r>
              <a:rPr lang="tr-TR" sz="3200" dirty="0" smtClean="0"/>
              <a:t> </a:t>
            </a:r>
            <a:r>
              <a:rPr lang="tr-TR" sz="3200" dirty="0" err="1" smtClean="0"/>
              <a:t>basic</a:t>
            </a:r>
            <a:r>
              <a:rPr lang="tr-TR" sz="3200" dirty="0" smtClean="0"/>
              <a:t> </a:t>
            </a:r>
            <a:r>
              <a:rPr lang="tr-TR" sz="3200" dirty="0" err="1" smtClean="0"/>
              <a:t>belief</a:t>
            </a:r>
            <a:r>
              <a:rPr lang="tr-TR" sz="3200" dirty="0" smtClean="0"/>
              <a:t>. </a:t>
            </a:r>
          </a:p>
          <a:p>
            <a:endParaRPr lang="tr-TR" sz="3200" dirty="0" smtClean="0"/>
          </a:p>
          <a:p>
            <a:r>
              <a:rPr lang="tr-TR" sz="3200" dirty="0" err="1" smtClean="0"/>
              <a:t>For</a:t>
            </a:r>
            <a:r>
              <a:rPr lang="tr-TR" sz="3200" dirty="0" smtClean="0"/>
              <a:t> </a:t>
            </a:r>
            <a:r>
              <a:rPr lang="tr-TR" sz="3200" dirty="0" err="1" smtClean="0"/>
              <a:t>this</a:t>
            </a:r>
            <a:r>
              <a:rPr lang="tr-TR" sz="3200" dirty="0" smtClean="0"/>
              <a:t> </a:t>
            </a:r>
            <a:r>
              <a:rPr lang="tr-TR" sz="3200" dirty="0" err="1" smtClean="0"/>
              <a:t>reason</a:t>
            </a:r>
            <a:r>
              <a:rPr lang="tr-TR" sz="3200" dirty="0" smtClean="0"/>
              <a:t>, </a:t>
            </a:r>
            <a:r>
              <a:rPr lang="tr-TR" sz="3200" dirty="0" err="1" smtClean="0"/>
              <a:t>there</a:t>
            </a:r>
            <a:r>
              <a:rPr lang="tr-TR" sz="3200" dirty="0" smtClean="0"/>
              <a:t> is </a:t>
            </a:r>
            <a:r>
              <a:rPr lang="tr-TR" sz="3200" dirty="0" err="1" smtClean="0"/>
              <a:t>no</a:t>
            </a:r>
            <a:r>
              <a:rPr lang="tr-TR" sz="3200" dirty="0" smtClean="0"/>
              <a:t> </a:t>
            </a:r>
            <a:r>
              <a:rPr lang="tr-TR" sz="3200" dirty="0" err="1" smtClean="0"/>
              <a:t>need</a:t>
            </a:r>
            <a:r>
              <a:rPr lang="tr-TR" sz="3200" dirty="0" smtClean="0"/>
              <a:t> </a:t>
            </a:r>
            <a:r>
              <a:rPr lang="tr-TR" sz="3200" dirty="0" err="1" smtClean="0"/>
              <a:t>for</a:t>
            </a:r>
            <a:r>
              <a:rPr lang="tr-TR" sz="3200" dirty="0" smtClean="0"/>
              <a:t> </a:t>
            </a:r>
            <a:r>
              <a:rPr lang="tr-TR" sz="3200" dirty="0" err="1" smtClean="0"/>
              <a:t>the</a:t>
            </a:r>
            <a:r>
              <a:rPr lang="tr-TR" sz="3200" dirty="0" smtClean="0"/>
              <a:t> </a:t>
            </a:r>
            <a:r>
              <a:rPr lang="tr-TR" sz="3200" dirty="0" err="1" smtClean="0"/>
              <a:t>theist</a:t>
            </a:r>
            <a:r>
              <a:rPr lang="tr-TR" sz="3200" dirty="0" smtClean="0"/>
              <a:t> </a:t>
            </a:r>
            <a:r>
              <a:rPr lang="tr-TR" sz="3200" dirty="0" err="1" smtClean="0"/>
              <a:t>to</a:t>
            </a:r>
            <a:r>
              <a:rPr lang="tr-TR" sz="3200" dirty="0" smtClean="0"/>
              <a:t> </a:t>
            </a:r>
            <a:r>
              <a:rPr lang="tr-TR" sz="3200" dirty="0" err="1" smtClean="0"/>
              <a:t>produce</a:t>
            </a:r>
            <a:r>
              <a:rPr lang="tr-TR" sz="3200" dirty="0" smtClean="0"/>
              <a:t> </a:t>
            </a:r>
            <a:r>
              <a:rPr lang="tr-TR" sz="3200" dirty="0" err="1" smtClean="0"/>
              <a:t>proofs</a:t>
            </a:r>
            <a:r>
              <a:rPr lang="tr-TR" sz="3200" dirty="0" smtClean="0"/>
              <a:t> </a:t>
            </a:r>
            <a:r>
              <a:rPr lang="tr-TR" sz="3200" dirty="0" err="1" smtClean="0"/>
              <a:t>for</a:t>
            </a:r>
            <a:r>
              <a:rPr lang="tr-TR" sz="3200" dirty="0" smtClean="0"/>
              <a:t> </a:t>
            </a:r>
            <a:r>
              <a:rPr lang="tr-TR" sz="3200" dirty="0" err="1" smtClean="0"/>
              <a:t>God’s</a:t>
            </a:r>
            <a:r>
              <a:rPr lang="tr-TR" sz="3200" dirty="0" smtClean="0"/>
              <a:t> </a:t>
            </a:r>
            <a:r>
              <a:rPr lang="tr-TR" sz="3200" dirty="0" err="1" smtClean="0"/>
              <a:t>existence</a:t>
            </a:r>
            <a:r>
              <a:rPr lang="tr-TR" sz="3200" dirty="0" smtClean="0"/>
              <a:t> in </a:t>
            </a:r>
            <a:r>
              <a:rPr lang="tr-TR" sz="3200" dirty="0" err="1" smtClean="0"/>
              <a:t>order</a:t>
            </a:r>
            <a:r>
              <a:rPr lang="tr-TR" sz="3200" dirty="0" smtClean="0"/>
              <a:t> </a:t>
            </a:r>
            <a:r>
              <a:rPr lang="tr-TR" sz="3200" dirty="0" err="1" smtClean="0"/>
              <a:t>to</a:t>
            </a:r>
            <a:r>
              <a:rPr lang="tr-TR" sz="3200" dirty="0" smtClean="0"/>
              <a:t> be </a:t>
            </a:r>
            <a:r>
              <a:rPr lang="tr-TR" sz="3200" dirty="0" err="1" smtClean="0"/>
              <a:t>justified</a:t>
            </a:r>
            <a:r>
              <a:rPr lang="tr-TR" sz="3200" dirty="0" smtClean="0"/>
              <a:t> in </a:t>
            </a:r>
            <a:r>
              <a:rPr lang="tr-TR" sz="3200" dirty="0" err="1" smtClean="0"/>
              <a:t>believing</a:t>
            </a:r>
            <a:r>
              <a:rPr lang="tr-TR" sz="3200" dirty="0" smtClean="0"/>
              <a:t> in </a:t>
            </a:r>
            <a:r>
              <a:rPr lang="tr-TR" sz="3200" dirty="0" err="1" smtClean="0"/>
              <a:t>God</a:t>
            </a:r>
            <a:r>
              <a:rPr lang="tr-TR" sz="3200" dirty="0" smtClean="0"/>
              <a:t>.</a:t>
            </a:r>
          </a:p>
          <a:p>
            <a:endParaRPr lang="tr-TR" sz="3200" dirty="0" smtClean="0"/>
          </a:p>
          <a:p>
            <a:pPr marL="0" indent="0" algn="ctr">
              <a:buNone/>
            </a:pPr>
            <a:r>
              <a:rPr lang="tr-TR" sz="3200" dirty="0"/>
              <a:t>WHAT IS THE CRITERION FOR A BASIC BELIEF?</a:t>
            </a:r>
          </a:p>
          <a:p>
            <a:pPr marL="0" indent="0" algn="ctr">
              <a:buNone/>
            </a:pPr>
            <a:endParaRPr lang="tr-TR" sz="3200" dirty="0"/>
          </a:p>
          <a:p>
            <a:r>
              <a:rPr lang="tr-TR" sz="3200" dirty="0"/>
              <a:t> </a:t>
            </a:r>
            <a:r>
              <a:rPr lang="tr-TR" sz="3200" dirty="0" err="1"/>
              <a:t>If</a:t>
            </a:r>
            <a:r>
              <a:rPr lang="tr-TR" sz="3200" dirty="0"/>
              <a:t> </a:t>
            </a:r>
            <a:r>
              <a:rPr lang="tr-TR" sz="3200" dirty="0" err="1"/>
              <a:t>the</a:t>
            </a:r>
            <a:r>
              <a:rPr lang="tr-TR" sz="3200" dirty="0"/>
              <a:t> </a:t>
            </a:r>
            <a:r>
              <a:rPr lang="tr-TR" sz="3200" dirty="0" err="1"/>
              <a:t>theistic</a:t>
            </a:r>
            <a:r>
              <a:rPr lang="tr-TR" sz="3200" dirty="0"/>
              <a:t> </a:t>
            </a:r>
            <a:r>
              <a:rPr lang="tr-TR" sz="3200" dirty="0" err="1"/>
              <a:t>belief</a:t>
            </a:r>
            <a:r>
              <a:rPr lang="tr-TR" sz="3200" dirty="0"/>
              <a:t> </a:t>
            </a:r>
            <a:r>
              <a:rPr lang="tr-TR" sz="3200" dirty="0" err="1"/>
              <a:t>that</a:t>
            </a:r>
            <a:r>
              <a:rPr lang="tr-TR" sz="3200" dirty="0"/>
              <a:t> «</a:t>
            </a:r>
            <a:r>
              <a:rPr lang="tr-TR" sz="3200" dirty="0" err="1"/>
              <a:t>God</a:t>
            </a:r>
            <a:r>
              <a:rPr lang="tr-TR" sz="3200" dirty="0"/>
              <a:t> </a:t>
            </a:r>
            <a:r>
              <a:rPr lang="tr-TR" sz="3200" dirty="0" err="1"/>
              <a:t>exists</a:t>
            </a:r>
            <a:r>
              <a:rPr lang="tr-TR" sz="3200" dirty="0"/>
              <a:t>» can be </a:t>
            </a:r>
            <a:r>
              <a:rPr lang="tr-TR" sz="3200" dirty="0" err="1"/>
              <a:t>taken</a:t>
            </a:r>
            <a:r>
              <a:rPr lang="tr-TR" sz="3200" dirty="0"/>
              <a:t> as </a:t>
            </a:r>
            <a:r>
              <a:rPr lang="tr-TR" sz="3200" dirty="0" err="1"/>
              <a:t>properly</a:t>
            </a:r>
            <a:r>
              <a:rPr lang="tr-TR" sz="3200" dirty="0"/>
              <a:t> </a:t>
            </a:r>
            <a:r>
              <a:rPr lang="tr-TR" sz="3200" dirty="0" err="1"/>
              <a:t>basic</a:t>
            </a:r>
            <a:r>
              <a:rPr lang="tr-TR" sz="3200" dirty="0"/>
              <a:t>, </a:t>
            </a:r>
            <a:r>
              <a:rPr lang="tr-TR" sz="3200" dirty="0" err="1"/>
              <a:t>what</a:t>
            </a:r>
            <a:r>
              <a:rPr lang="tr-TR" sz="3200" dirty="0"/>
              <a:t> </a:t>
            </a:r>
            <a:r>
              <a:rPr lang="tr-TR" sz="3200" dirty="0" err="1"/>
              <a:t>about</a:t>
            </a:r>
            <a:r>
              <a:rPr lang="tr-TR" sz="3200" dirty="0"/>
              <a:t> </a:t>
            </a:r>
            <a:r>
              <a:rPr lang="tr-TR" sz="3200" dirty="0" err="1"/>
              <a:t>some</a:t>
            </a:r>
            <a:r>
              <a:rPr lang="tr-TR" sz="3200" dirty="0"/>
              <a:t> </a:t>
            </a:r>
            <a:r>
              <a:rPr lang="tr-TR" sz="3200" dirty="0" err="1"/>
              <a:t>non-theistic</a:t>
            </a:r>
            <a:r>
              <a:rPr lang="tr-TR" sz="3200" dirty="0"/>
              <a:t> </a:t>
            </a:r>
            <a:r>
              <a:rPr lang="tr-TR" sz="3200" dirty="0" err="1"/>
              <a:t>or</a:t>
            </a:r>
            <a:r>
              <a:rPr lang="tr-TR" sz="3200" dirty="0"/>
              <a:t> </a:t>
            </a:r>
            <a:r>
              <a:rPr lang="tr-TR" sz="3200" dirty="0" err="1"/>
              <a:t>even</a:t>
            </a:r>
            <a:r>
              <a:rPr lang="tr-TR" sz="3200" dirty="0"/>
              <a:t> </a:t>
            </a:r>
            <a:r>
              <a:rPr lang="tr-TR" sz="3200" dirty="0" err="1"/>
              <a:t>bizzare</a:t>
            </a:r>
            <a:r>
              <a:rPr lang="tr-TR" sz="3200" dirty="0"/>
              <a:t> </a:t>
            </a:r>
            <a:r>
              <a:rPr lang="tr-TR" sz="3200" dirty="0" err="1"/>
              <a:t>beliefs</a:t>
            </a:r>
            <a:r>
              <a:rPr lang="tr-TR" sz="3200" dirty="0"/>
              <a:t>? </a:t>
            </a:r>
            <a:r>
              <a:rPr lang="tr-TR" sz="3200" dirty="0" err="1"/>
              <a:t>Cannot</a:t>
            </a:r>
            <a:r>
              <a:rPr lang="tr-TR" sz="3200" dirty="0"/>
              <a:t> </a:t>
            </a:r>
            <a:r>
              <a:rPr lang="tr-TR" sz="3200" dirty="0" err="1"/>
              <a:t>they</a:t>
            </a:r>
            <a:r>
              <a:rPr lang="tr-TR" sz="3200" dirty="0"/>
              <a:t> be </a:t>
            </a:r>
            <a:r>
              <a:rPr lang="tr-TR" sz="3200" dirty="0" err="1"/>
              <a:t>equally</a:t>
            </a:r>
            <a:r>
              <a:rPr lang="tr-TR" sz="3200" dirty="0"/>
              <a:t> </a:t>
            </a:r>
            <a:r>
              <a:rPr lang="tr-TR" sz="3200" dirty="0" err="1"/>
              <a:t>taken</a:t>
            </a:r>
            <a:r>
              <a:rPr lang="tr-TR" sz="3200" dirty="0"/>
              <a:t> as </a:t>
            </a:r>
            <a:r>
              <a:rPr lang="tr-TR" sz="3200" dirty="0" err="1"/>
              <a:t>basic</a:t>
            </a:r>
            <a:r>
              <a:rPr lang="tr-TR" sz="3200" dirty="0"/>
              <a:t>?</a:t>
            </a:r>
          </a:p>
          <a:p>
            <a:endParaRPr lang="tr-TR" sz="3200" dirty="0"/>
          </a:p>
          <a:p>
            <a:r>
              <a:rPr lang="tr-TR" sz="3200" dirty="0" err="1" smtClean="0"/>
              <a:t>Plantinga</a:t>
            </a:r>
            <a:r>
              <a:rPr lang="tr-TR" sz="3200" dirty="0" smtClean="0"/>
              <a:t> </a:t>
            </a:r>
            <a:r>
              <a:rPr lang="tr-TR" sz="3200" dirty="0" err="1"/>
              <a:t>defends</a:t>
            </a:r>
            <a:r>
              <a:rPr lang="tr-TR" sz="3200" dirty="0"/>
              <a:t> an </a:t>
            </a:r>
            <a:r>
              <a:rPr lang="tr-TR" sz="3200" dirty="0" err="1"/>
              <a:t>inductive</a:t>
            </a:r>
            <a:r>
              <a:rPr lang="tr-TR" sz="3200" dirty="0"/>
              <a:t> </a:t>
            </a:r>
            <a:r>
              <a:rPr lang="tr-TR" sz="3200" dirty="0" err="1"/>
              <a:t>method</a:t>
            </a:r>
            <a:r>
              <a:rPr lang="tr-TR" sz="3200" dirty="0"/>
              <a:t> in </a:t>
            </a:r>
            <a:r>
              <a:rPr lang="tr-TR" sz="3200" dirty="0" err="1"/>
              <a:t>determing</a:t>
            </a:r>
            <a:r>
              <a:rPr lang="tr-TR" sz="3200" dirty="0"/>
              <a:t> </a:t>
            </a:r>
            <a:r>
              <a:rPr lang="tr-TR" sz="3200" dirty="0" err="1"/>
              <a:t>the</a:t>
            </a:r>
            <a:r>
              <a:rPr lang="tr-TR" sz="3200" dirty="0"/>
              <a:t> set of </a:t>
            </a:r>
            <a:r>
              <a:rPr lang="tr-TR" sz="3200" dirty="0" err="1"/>
              <a:t>properly</a:t>
            </a:r>
            <a:r>
              <a:rPr lang="tr-TR" sz="3200" dirty="0"/>
              <a:t> </a:t>
            </a:r>
            <a:r>
              <a:rPr lang="tr-TR" sz="3200" dirty="0" err="1"/>
              <a:t>basic</a:t>
            </a:r>
            <a:r>
              <a:rPr lang="tr-TR" sz="3200" dirty="0"/>
              <a:t> </a:t>
            </a:r>
            <a:r>
              <a:rPr lang="tr-TR" sz="3200" dirty="0" err="1"/>
              <a:t>beliefs</a:t>
            </a:r>
            <a:r>
              <a:rPr lang="tr-TR" sz="3200" dirty="0"/>
              <a:t>.</a:t>
            </a:r>
          </a:p>
          <a:p>
            <a:endParaRPr lang="tr-TR" sz="3200" dirty="0"/>
          </a:p>
          <a:p>
            <a:r>
              <a:rPr lang="tr-TR" sz="3200" dirty="0" err="1"/>
              <a:t>Thus</a:t>
            </a:r>
            <a:r>
              <a:rPr lang="tr-TR" sz="3200" dirty="0"/>
              <a:t>, </a:t>
            </a:r>
            <a:r>
              <a:rPr lang="tr-TR" sz="3200" dirty="0" err="1"/>
              <a:t>one</a:t>
            </a:r>
            <a:r>
              <a:rPr lang="tr-TR" sz="3200" dirty="0"/>
              <a:t> </a:t>
            </a:r>
            <a:r>
              <a:rPr lang="tr-TR" sz="3200" dirty="0" err="1"/>
              <a:t>must</a:t>
            </a:r>
            <a:r>
              <a:rPr lang="tr-TR" sz="3200" dirty="0"/>
              <a:t> </a:t>
            </a:r>
            <a:r>
              <a:rPr lang="tr-TR" sz="3200" dirty="0" err="1"/>
              <a:t>consider</a:t>
            </a:r>
            <a:r>
              <a:rPr lang="tr-TR" sz="3200" dirty="0"/>
              <a:t> </a:t>
            </a:r>
            <a:r>
              <a:rPr lang="tr-TR" sz="3200" dirty="0" err="1"/>
              <a:t>each</a:t>
            </a:r>
            <a:r>
              <a:rPr lang="tr-TR" sz="3200" dirty="0"/>
              <a:t> </a:t>
            </a:r>
            <a:r>
              <a:rPr lang="tr-TR" sz="3200" dirty="0" err="1"/>
              <a:t>claim</a:t>
            </a:r>
            <a:r>
              <a:rPr lang="tr-TR" sz="3200" dirty="0"/>
              <a:t> of an </a:t>
            </a:r>
            <a:r>
              <a:rPr lang="tr-TR" sz="3200" dirty="0" err="1"/>
              <a:t>instance</a:t>
            </a:r>
            <a:r>
              <a:rPr lang="tr-TR" sz="3200" dirty="0"/>
              <a:t> of </a:t>
            </a:r>
            <a:r>
              <a:rPr lang="tr-TR" sz="3200" dirty="0" err="1"/>
              <a:t>basic</a:t>
            </a:r>
            <a:r>
              <a:rPr lang="tr-TR" sz="3200" dirty="0"/>
              <a:t> </a:t>
            </a:r>
            <a:r>
              <a:rPr lang="tr-TR" sz="3200" dirty="0" err="1"/>
              <a:t>belief</a:t>
            </a:r>
            <a:r>
              <a:rPr lang="tr-TR" sz="3200" dirty="0"/>
              <a:t> on </a:t>
            </a:r>
            <a:r>
              <a:rPr lang="tr-TR" sz="3200" dirty="0" err="1"/>
              <a:t>its</a:t>
            </a:r>
            <a:r>
              <a:rPr lang="tr-TR" sz="3200" dirty="0"/>
              <a:t> </a:t>
            </a:r>
            <a:r>
              <a:rPr lang="tr-TR" sz="3200" dirty="0" err="1"/>
              <a:t>own</a:t>
            </a:r>
            <a:r>
              <a:rPr lang="tr-TR" sz="3200" dirty="0"/>
              <a:t> </a:t>
            </a:r>
            <a:r>
              <a:rPr lang="tr-TR" sz="3200" dirty="0" err="1"/>
              <a:t>merit</a:t>
            </a:r>
            <a:r>
              <a:rPr lang="tr-TR" sz="3200" dirty="0"/>
              <a:t> in </a:t>
            </a:r>
            <a:r>
              <a:rPr lang="tr-TR" sz="3200" dirty="0" err="1"/>
              <a:t>order</a:t>
            </a:r>
            <a:r>
              <a:rPr lang="tr-TR" sz="3200" dirty="0"/>
              <a:t> </a:t>
            </a:r>
            <a:r>
              <a:rPr lang="tr-TR" sz="3200" dirty="0" err="1"/>
              <a:t>to</a:t>
            </a:r>
            <a:r>
              <a:rPr lang="tr-TR" sz="3200" dirty="0"/>
              <a:t> </a:t>
            </a:r>
            <a:r>
              <a:rPr lang="tr-TR" sz="3200" dirty="0" err="1"/>
              <a:t>see</a:t>
            </a:r>
            <a:r>
              <a:rPr lang="tr-TR" sz="3200" dirty="0"/>
              <a:t> </a:t>
            </a:r>
            <a:r>
              <a:rPr lang="tr-TR" sz="3200" dirty="0" err="1"/>
              <a:t>if</a:t>
            </a:r>
            <a:r>
              <a:rPr lang="tr-TR" sz="3200" dirty="0"/>
              <a:t> it can </a:t>
            </a:r>
            <a:r>
              <a:rPr lang="tr-TR" sz="3200" dirty="0" err="1"/>
              <a:t>shown</a:t>
            </a:r>
            <a:r>
              <a:rPr lang="tr-TR" sz="3200" dirty="0"/>
              <a:t> </a:t>
            </a:r>
            <a:r>
              <a:rPr lang="tr-TR" sz="3200" dirty="0" err="1"/>
              <a:t>to</a:t>
            </a:r>
            <a:r>
              <a:rPr lang="tr-TR" sz="3200" dirty="0"/>
              <a:t> be a </a:t>
            </a:r>
            <a:r>
              <a:rPr lang="tr-TR" sz="3200" dirty="0" err="1"/>
              <a:t>basic</a:t>
            </a:r>
            <a:r>
              <a:rPr lang="tr-TR" sz="3200" dirty="0"/>
              <a:t> </a:t>
            </a:r>
            <a:r>
              <a:rPr lang="tr-TR" sz="3200" dirty="0" err="1"/>
              <a:t>belief</a:t>
            </a:r>
            <a:r>
              <a:rPr lang="tr-TR" sz="3200" dirty="0"/>
              <a:t>.</a:t>
            </a:r>
          </a:p>
          <a:p>
            <a:endParaRPr lang="tr-TR" sz="3200" dirty="0" smtClean="0"/>
          </a:p>
        </p:txBody>
      </p:sp>
    </p:spTree>
    <p:extLst>
      <p:ext uri="{BB962C8B-B14F-4D97-AF65-F5344CB8AC3E}">
        <p14:creationId xmlns:p14="http://schemas.microsoft.com/office/powerpoint/2010/main" val="596827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678873"/>
            <a:ext cx="10515600" cy="549809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tr-TR" sz="3200" dirty="0" smtClean="0"/>
              <a:t>CAN</a:t>
            </a:r>
            <a:r>
              <a:rPr lang="tr-TR" sz="3200" dirty="0" smtClean="0"/>
              <a:t> </a:t>
            </a:r>
            <a:r>
              <a:rPr lang="tr-TR" sz="3200" dirty="0" smtClean="0"/>
              <a:t>A BASIC BELIEF BE </a:t>
            </a:r>
            <a:r>
              <a:rPr lang="tr-TR" sz="3200" dirty="0" smtClean="0"/>
              <a:t>REFUTED?</a:t>
            </a:r>
            <a:endParaRPr lang="tr-TR" sz="3200" dirty="0" smtClean="0"/>
          </a:p>
          <a:p>
            <a:pPr algn="just"/>
            <a:r>
              <a:rPr lang="tr-TR" dirty="0" err="1" smtClean="0"/>
              <a:t>According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Plantinga</a:t>
            </a:r>
            <a:r>
              <a:rPr lang="tr-TR" dirty="0" smtClean="0"/>
              <a:t>, </a:t>
            </a:r>
            <a:r>
              <a:rPr lang="tr-TR" dirty="0" err="1" smtClean="0"/>
              <a:t>basicality</a:t>
            </a:r>
            <a:r>
              <a:rPr lang="tr-TR" dirty="0" smtClean="0"/>
              <a:t> of a </a:t>
            </a:r>
            <a:r>
              <a:rPr lang="tr-TR" dirty="0" err="1" smtClean="0"/>
              <a:t>belief</a:t>
            </a:r>
            <a:r>
              <a:rPr lang="tr-TR" dirty="0" smtClean="0"/>
              <a:t> </a:t>
            </a:r>
            <a:r>
              <a:rPr lang="tr-TR" dirty="0" err="1" smtClean="0"/>
              <a:t>does</a:t>
            </a:r>
            <a:r>
              <a:rPr lang="tr-TR" dirty="0" smtClean="0"/>
              <a:t> not </a:t>
            </a:r>
            <a:r>
              <a:rPr lang="tr-TR" dirty="0" err="1" smtClean="0"/>
              <a:t>guarantee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it </a:t>
            </a:r>
            <a:r>
              <a:rPr lang="tr-TR" dirty="0" err="1" smtClean="0"/>
              <a:t>will</a:t>
            </a:r>
            <a:r>
              <a:rPr lang="tr-TR" dirty="0" smtClean="0"/>
              <a:t> be a </a:t>
            </a:r>
            <a:r>
              <a:rPr lang="tr-TR" dirty="0" err="1" smtClean="0"/>
              <a:t>basic</a:t>
            </a:r>
            <a:r>
              <a:rPr lang="tr-TR" dirty="0" smtClean="0"/>
              <a:t> </a:t>
            </a:r>
            <a:r>
              <a:rPr lang="tr-TR" dirty="0" err="1" smtClean="0"/>
              <a:t>belief</a:t>
            </a:r>
            <a:r>
              <a:rPr lang="tr-TR" dirty="0" smtClean="0"/>
              <a:t> </a:t>
            </a:r>
            <a:r>
              <a:rPr lang="tr-TR" dirty="0" err="1" smtClean="0"/>
              <a:t>forever</a:t>
            </a:r>
            <a:r>
              <a:rPr lang="tr-TR" dirty="0" smtClean="0"/>
              <a:t>.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err="1" smtClean="0"/>
              <a:t>Thus</a:t>
            </a:r>
            <a:r>
              <a:rPr lang="tr-TR" dirty="0" smtClean="0"/>
              <a:t>,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example</a:t>
            </a:r>
            <a:r>
              <a:rPr lang="tr-TR" dirty="0" smtClean="0"/>
              <a:t>, </a:t>
            </a:r>
            <a:r>
              <a:rPr lang="tr-TR" dirty="0" err="1"/>
              <a:t>i</a:t>
            </a:r>
            <a:r>
              <a:rPr lang="tr-TR" dirty="0" err="1" smtClean="0"/>
              <a:t>f</a:t>
            </a:r>
            <a:r>
              <a:rPr lang="tr-TR" dirty="0" smtClean="0"/>
              <a:t> </a:t>
            </a:r>
            <a:r>
              <a:rPr lang="tr-TR" dirty="0" err="1" smtClean="0"/>
              <a:t>someone</a:t>
            </a:r>
            <a:r>
              <a:rPr lang="tr-TR" dirty="0" smtClean="0"/>
              <a:t> </a:t>
            </a:r>
            <a:r>
              <a:rPr lang="tr-TR" dirty="0" err="1" smtClean="0"/>
              <a:t>claims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she</a:t>
            </a:r>
            <a:r>
              <a:rPr lang="tr-TR" dirty="0" smtClean="0"/>
              <a:t> is </a:t>
            </a:r>
            <a:r>
              <a:rPr lang="tr-TR" dirty="0" err="1" smtClean="0"/>
              <a:t>seeing</a:t>
            </a:r>
            <a:r>
              <a:rPr lang="tr-TR" dirty="0" smtClean="0"/>
              <a:t> a lake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middle</a:t>
            </a:r>
            <a:r>
              <a:rPr lang="tr-TR" dirty="0" smtClean="0"/>
              <a:t> of a </a:t>
            </a:r>
            <a:r>
              <a:rPr lang="tr-TR" dirty="0" err="1" smtClean="0"/>
              <a:t>desert</a:t>
            </a:r>
            <a:r>
              <a:rPr lang="tr-TR" dirty="0"/>
              <a:t> </a:t>
            </a:r>
            <a:r>
              <a:rPr lang="tr-TR" dirty="0" smtClean="0"/>
              <a:t>can be a </a:t>
            </a:r>
            <a:r>
              <a:rPr lang="tr-TR" dirty="0" err="1" smtClean="0"/>
              <a:t>basic</a:t>
            </a:r>
            <a:r>
              <a:rPr lang="tr-TR" dirty="0" smtClean="0"/>
              <a:t> </a:t>
            </a:r>
            <a:r>
              <a:rPr lang="tr-TR" dirty="0" err="1" smtClean="0"/>
              <a:t>belief</a:t>
            </a:r>
            <a:r>
              <a:rPr lang="tr-TR" dirty="0"/>
              <a:t> </a:t>
            </a:r>
            <a:r>
              <a:rPr lang="tr-TR" dirty="0" smtClean="0"/>
              <a:t>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first</a:t>
            </a:r>
            <a:r>
              <a:rPr lang="tr-TR" dirty="0" smtClean="0"/>
              <a:t> </a:t>
            </a:r>
            <a:r>
              <a:rPr lang="tr-TR" dirty="0" err="1" smtClean="0"/>
              <a:t>place</a:t>
            </a:r>
            <a:r>
              <a:rPr lang="tr-TR" dirty="0" smtClean="0"/>
              <a:t>, but </a:t>
            </a:r>
            <a:r>
              <a:rPr lang="tr-TR" dirty="0" err="1" smtClean="0"/>
              <a:t>then</a:t>
            </a:r>
            <a:r>
              <a:rPr lang="tr-TR" dirty="0"/>
              <a:t> </a:t>
            </a:r>
            <a:r>
              <a:rPr lang="tr-TR" dirty="0" smtClean="0"/>
              <a:t>can be </a:t>
            </a:r>
            <a:r>
              <a:rPr lang="tr-TR" dirty="0" err="1" smtClean="0"/>
              <a:t>refuted</a:t>
            </a:r>
            <a:r>
              <a:rPr lang="tr-TR" dirty="0" smtClean="0"/>
              <a:t> </a:t>
            </a:r>
            <a:r>
              <a:rPr lang="tr-TR" dirty="0" err="1" smtClean="0"/>
              <a:t>if</a:t>
            </a:r>
            <a:r>
              <a:rPr lang="tr-TR" dirty="0" smtClean="0"/>
              <a:t> it can be </a:t>
            </a:r>
            <a:r>
              <a:rPr lang="tr-TR" dirty="0" err="1" smtClean="0"/>
              <a:t>shown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it </a:t>
            </a:r>
            <a:r>
              <a:rPr lang="tr-TR" dirty="0" err="1" smtClean="0"/>
              <a:t>was</a:t>
            </a:r>
            <a:r>
              <a:rPr lang="tr-TR" dirty="0" smtClean="0"/>
              <a:t> </a:t>
            </a:r>
            <a:r>
              <a:rPr lang="tr-TR" dirty="0" err="1" smtClean="0"/>
              <a:t>due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an </a:t>
            </a:r>
            <a:r>
              <a:rPr lang="tr-TR" dirty="0" err="1" smtClean="0"/>
              <a:t>illusion</a:t>
            </a:r>
            <a:r>
              <a:rPr lang="tr-TR" dirty="0" smtClean="0"/>
              <a:t>.</a:t>
            </a:r>
          </a:p>
          <a:p>
            <a:pPr algn="just"/>
            <a:endParaRPr lang="tr-TR" dirty="0"/>
          </a:p>
          <a:p>
            <a:pPr algn="just"/>
            <a:r>
              <a:rPr lang="tr-TR" dirty="0" err="1" smtClean="0"/>
              <a:t>Likewise</a:t>
            </a:r>
            <a:r>
              <a:rPr lang="tr-TR" dirty="0" smtClean="0"/>
              <a:t>, </a:t>
            </a:r>
            <a:r>
              <a:rPr lang="tr-TR" dirty="0" err="1" smtClean="0"/>
              <a:t>although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theistic</a:t>
            </a:r>
            <a:r>
              <a:rPr lang="tr-TR" dirty="0" smtClean="0"/>
              <a:t> </a:t>
            </a:r>
            <a:r>
              <a:rPr lang="tr-TR" dirty="0" err="1" smtClean="0"/>
              <a:t>belief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God</a:t>
            </a:r>
            <a:r>
              <a:rPr lang="tr-TR" dirty="0" smtClean="0"/>
              <a:t> </a:t>
            </a:r>
            <a:r>
              <a:rPr lang="tr-TR" dirty="0" err="1" smtClean="0"/>
              <a:t>exists</a:t>
            </a:r>
            <a:r>
              <a:rPr lang="tr-TR" dirty="0" smtClean="0"/>
              <a:t> can be </a:t>
            </a:r>
            <a:r>
              <a:rPr lang="tr-TR" dirty="0" err="1" smtClean="0"/>
              <a:t>taken</a:t>
            </a:r>
            <a:r>
              <a:rPr lang="tr-TR" dirty="0" smtClean="0"/>
              <a:t> as </a:t>
            </a:r>
            <a:r>
              <a:rPr lang="tr-TR" dirty="0" err="1" smtClean="0"/>
              <a:t>properly</a:t>
            </a:r>
            <a:r>
              <a:rPr lang="tr-TR" dirty="0" smtClean="0"/>
              <a:t> </a:t>
            </a:r>
            <a:r>
              <a:rPr lang="tr-TR" dirty="0" err="1" smtClean="0"/>
              <a:t>basic</a:t>
            </a:r>
            <a:r>
              <a:rPr lang="tr-TR" dirty="0" smtClean="0"/>
              <a:t> it </a:t>
            </a:r>
            <a:r>
              <a:rPr lang="tr-TR" dirty="0" err="1" smtClean="0"/>
              <a:t>will</a:t>
            </a:r>
            <a:r>
              <a:rPr lang="tr-TR" dirty="0" smtClean="0"/>
              <a:t> </a:t>
            </a:r>
            <a:r>
              <a:rPr lang="tr-TR" dirty="0" err="1" smtClean="0"/>
              <a:t>no</a:t>
            </a:r>
            <a:r>
              <a:rPr lang="tr-TR" dirty="0" smtClean="0"/>
              <a:t> </a:t>
            </a:r>
            <a:r>
              <a:rPr lang="tr-TR" dirty="0" err="1" smtClean="0"/>
              <a:t>longer</a:t>
            </a:r>
            <a:r>
              <a:rPr lang="tr-TR" dirty="0" smtClean="0"/>
              <a:t> be a </a:t>
            </a:r>
            <a:r>
              <a:rPr lang="tr-TR" dirty="0" err="1" smtClean="0"/>
              <a:t>basic</a:t>
            </a:r>
            <a:r>
              <a:rPr lang="tr-TR" dirty="0" smtClean="0"/>
              <a:t> </a:t>
            </a:r>
            <a:r>
              <a:rPr lang="tr-TR" dirty="0" err="1" smtClean="0"/>
              <a:t>belief</a:t>
            </a:r>
            <a:r>
              <a:rPr lang="tr-TR" dirty="0" smtClean="0"/>
              <a:t> </a:t>
            </a:r>
            <a:r>
              <a:rPr lang="tr-TR" dirty="0" err="1" smtClean="0"/>
              <a:t>if</a:t>
            </a:r>
            <a:r>
              <a:rPr lang="tr-TR" dirty="0" smtClean="0"/>
              <a:t> it can </a:t>
            </a:r>
            <a:r>
              <a:rPr lang="tr-TR" dirty="0" err="1" smtClean="0"/>
              <a:t>plausibly</a:t>
            </a:r>
            <a:r>
              <a:rPr lang="tr-TR" dirty="0" smtClean="0"/>
              <a:t> be </a:t>
            </a:r>
            <a:r>
              <a:rPr lang="tr-TR" dirty="0" err="1" smtClean="0"/>
              <a:t>shown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there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good</a:t>
            </a:r>
            <a:r>
              <a:rPr lang="tr-TR" dirty="0" smtClean="0"/>
              <a:t> </a:t>
            </a:r>
            <a:r>
              <a:rPr lang="tr-TR" dirty="0" err="1" smtClean="0"/>
              <a:t>arguments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contrary</a:t>
            </a:r>
            <a:r>
              <a:rPr lang="tr-TR" dirty="0" smtClean="0"/>
              <a:t>. </a:t>
            </a:r>
            <a:r>
              <a:rPr lang="tr-TR" dirty="0" err="1" smtClean="0"/>
              <a:t>In</a:t>
            </a:r>
            <a:r>
              <a:rPr lang="tr-TR" dirty="0" smtClean="0"/>
              <a:t> </a:t>
            </a:r>
            <a:r>
              <a:rPr lang="tr-TR" dirty="0" err="1" smtClean="0"/>
              <a:t>order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maintain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basicality</a:t>
            </a:r>
            <a:r>
              <a:rPr lang="tr-TR" dirty="0" smtClean="0"/>
              <a:t> of </a:t>
            </a:r>
            <a:r>
              <a:rPr lang="tr-TR" dirty="0" err="1" smtClean="0"/>
              <a:t>such</a:t>
            </a:r>
            <a:r>
              <a:rPr lang="tr-TR" dirty="0" smtClean="0"/>
              <a:t> a </a:t>
            </a:r>
            <a:r>
              <a:rPr lang="tr-TR" dirty="0" err="1" smtClean="0"/>
              <a:t>belief</a:t>
            </a:r>
            <a:r>
              <a:rPr lang="tr-TR" dirty="0" smtClean="0"/>
              <a:t> </a:t>
            </a:r>
            <a:r>
              <a:rPr lang="tr-TR" dirty="0" err="1" smtClean="0"/>
              <a:t>therefore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theist</a:t>
            </a:r>
            <a:r>
              <a:rPr lang="tr-TR" dirty="0" smtClean="0"/>
              <a:t> is in a </a:t>
            </a:r>
            <a:r>
              <a:rPr lang="tr-TR" dirty="0" err="1" smtClean="0"/>
              <a:t>position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/>
              <a:t> </a:t>
            </a:r>
            <a:r>
              <a:rPr lang="tr-TR" dirty="0" err="1" smtClean="0"/>
              <a:t>answer</a:t>
            </a:r>
            <a:r>
              <a:rPr lang="tr-TR" dirty="0" smtClean="0"/>
              <a:t>/ </a:t>
            </a:r>
            <a:r>
              <a:rPr lang="tr-TR" dirty="0" err="1" smtClean="0"/>
              <a:t>defend</a:t>
            </a:r>
            <a:r>
              <a:rPr lang="tr-TR" dirty="0" smtClean="0"/>
              <a:t> </a:t>
            </a:r>
            <a:r>
              <a:rPr lang="tr-TR" dirty="0" err="1" smtClean="0"/>
              <a:t>these</a:t>
            </a:r>
            <a:r>
              <a:rPr lang="tr-TR" dirty="0" smtClean="0"/>
              <a:t> </a:t>
            </a:r>
            <a:r>
              <a:rPr lang="tr-TR" dirty="0" err="1" smtClean="0"/>
              <a:t>objections</a:t>
            </a:r>
            <a:r>
              <a:rPr lang="tr-TR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795514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8872" y="762000"/>
            <a:ext cx="10487891" cy="5414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dirty="0" smtClean="0"/>
              <a:t>FAITH, EVIDENCE AND EVIDENTIALISM</a:t>
            </a:r>
          </a:p>
          <a:p>
            <a:endParaRPr lang="tr-TR" dirty="0" smtClean="0"/>
          </a:p>
          <a:p>
            <a:pPr algn="just"/>
            <a:r>
              <a:rPr lang="tr-TR" dirty="0" err="1" smtClean="0"/>
              <a:t>Even</a:t>
            </a:r>
            <a:r>
              <a:rPr lang="tr-TR" dirty="0" smtClean="0"/>
              <a:t> </a:t>
            </a:r>
            <a:r>
              <a:rPr lang="tr-TR" dirty="0" err="1" smtClean="0"/>
              <a:t>if</a:t>
            </a:r>
            <a:r>
              <a:rPr lang="tr-TR" dirty="0" smtClean="0"/>
              <a:t> </a:t>
            </a:r>
            <a:r>
              <a:rPr lang="tr-TR" dirty="0" err="1" smtClean="0"/>
              <a:t>we</a:t>
            </a:r>
            <a:r>
              <a:rPr lang="tr-TR" dirty="0" smtClean="0"/>
              <a:t> </a:t>
            </a:r>
            <a:r>
              <a:rPr lang="tr-TR" dirty="0" err="1" smtClean="0"/>
              <a:t>suppose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a </a:t>
            </a:r>
            <a:r>
              <a:rPr lang="tr-TR" dirty="0" err="1" smtClean="0"/>
              <a:t>strong</a:t>
            </a:r>
            <a:r>
              <a:rPr lang="tr-TR" dirty="0" smtClean="0"/>
              <a:t> form of </a:t>
            </a:r>
            <a:r>
              <a:rPr lang="tr-TR" dirty="0" err="1" smtClean="0"/>
              <a:t>foundationalism</a:t>
            </a:r>
            <a:r>
              <a:rPr lang="tr-TR" dirty="0" smtClean="0"/>
              <a:t> </a:t>
            </a:r>
            <a:r>
              <a:rPr lang="tr-TR" dirty="0" err="1" smtClean="0"/>
              <a:t>fails</a:t>
            </a:r>
            <a:r>
              <a:rPr lang="tr-TR" dirty="0" smtClean="0"/>
              <a:t>, </a:t>
            </a:r>
            <a:r>
              <a:rPr lang="tr-TR" dirty="0" err="1" smtClean="0"/>
              <a:t>clearly</a:t>
            </a:r>
            <a:r>
              <a:rPr lang="tr-TR" dirty="0" smtClean="0"/>
              <a:t> </a:t>
            </a:r>
            <a:r>
              <a:rPr lang="tr-TR" dirty="0" err="1" smtClean="0"/>
              <a:t>this</a:t>
            </a:r>
            <a:r>
              <a:rPr lang="tr-TR" dirty="0" smtClean="0"/>
              <a:t> is not </a:t>
            </a:r>
            <a:r>
              <a:rPr lang="tr-TR" dirty="0" err="1" smtClean="0"/>
              <a:t>enough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ignoring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need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evidence</a:t>
            </a:r>
            <a:r>
              <a:rPr lang="tr-TR" dirty="0" smtClean="0"/>
              <a:t>.</a:t>
            </a:r>
            <a:endParaRPr lang="tr-TR" dirty="0" smtClean="0"/>
          </a:p>
          <a:p>
            <a:pPr algn="just"/>
            <a:r>
              <a:rPr lang="tr-TR" dirty="0" err="1" smtClean="0"/>
              <a:t>If</a:t>
            </a:r>
            <a:r>
              <a:rPr lang="tr-TR" dirty="0" smtClean="0"/>
              <a:t> a </a:t>
            </a:r>
            <a:r>
              <a:rPr lang="tr-TR" dirty="0" err="1" smtClean="0"/>
              <a:t>theistic</a:t>
            </a:r>
            <a:r>
              <a:rPr lang="tr-TR" dirty="0" smtClean="0"/>
              <a:t> </a:t>
            </a:r>
            <a:r>
              <a:rPr lang="tr-TR" dirty="0" err="1" smtClean="0"/>
              <a:t>truth</a:t>
            </a:r>
            <a:r>
              <a:rPr lang="tr-TR" dirty="0" smtClean="0"/>
              <a:t> </a:t>
            </a:r>
            <a:r>
              <a:rPr lang="tr-TR" dirty="0" err="1" smtClean="0"/>
              <a:t>claim</a:t>
            </a:r>
            <a:r>
              <a:rPr lang="tr-TR" dirty="0" smtClean="0"/>
              <a:t> is </a:t>
            </a:r>
            <a:r>
              <a:rPr lang="tr-TR" dirty="0" err="1" smtClean="0"/>
              <a:t>to</a:t>
            </a:r>
            <a:r>
              <a:rPr lang="tr-TR" dirty="0" smtClean="0"/>
              <a:t> be </a:t>
            </a:r>
            <a:r>
              <a:rPr lang="tr-TR" dirty="0" err="1" smtClean="0"/>
              <a:t>true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rational</a:t>
            </a:r>
            <a:r>
              <a:rPr lang="tr-TR" dirty="0" smtClean="0"/>
              <a:t> it </a:t>
            </a:r>
            <a:r>
              <a:rPr lang="tr-TR" dirty="0" err="1" smtClean="0"/>
              <a:t>cannot</a:t>
            </a:r>
            <a:r>
              <a:rPr lang="tr-TR" dirty="0" smtClean="0"/>
              <a:t> be </a:t>
            </a:r>
            <a:r>
              <a:rPr lang="tr-TR" dirty="0" err="1" smtClean="0"/>
              <a:t>evidence-independent</a:t>
            </a:r>
            <a:r>
              <a:rPr lang="tr-TR" dirty="0" smtClean="0"/>
              <a:t>, </a:t>
            </a:r>
            <a:r>
              <a:rPr lang="tr-TR" dirty="0" err="1" smtClean="0"/>
              <a:t>given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there</a:t>
            </a:r>
            <a:r>
              <a:rPr lang="tr-TR" dirty="0" smtClean="0"/>
              <a:t> </a:t>
            </a:r>
            <a:r>
              <a:rPr lang="tr-TR" smtClean="0"/>
              <a:t>is an </a:t>
            </a:r>
            <a:r>
              <a:rPr lang="tr-TR" dirty="0" err="1" smtClean="0"/>
              <a:t>intimate</a:t>
            </a:r>
            <a:r>
              <a:rPr lang="tr-TR" dirty="0" smtClean="0"/>
              <a:t> </a:t>
            </a:r>
            <a:r>
              <a:rPr lang="tr-TR" dirty="0" err="1" smtClean="0"/>
              <a:t>relation</a:t>
            </a:r>
            <a:r>
              <a:rPr lang="tr-TR" dirty="0" smtClean="0"/>
              <a:t> </a:t>
            </a:r>
            <a:r>
              <a:rPr lang="tr-TR" dirty="0" err="1" smtClean="0"/>
              <a:t>between</a:t>
            </a:r>
            <a:r>
              <a:rPr lang="tr-TR" dirty="0" smtClean="0"/>
              <a:t> </a:t>
            </a:r>
            <a:r>
              <a:rPr lang="tr-TR" dirty="0" err="1" smtClean="0"/>
              <a:t>truth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evidence</a:t>
            </a:r>
            <a:r>
              <a:rPr lang="tr-TR" dirty="0" smtClean="0"/>
              <a:t> (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justification</a:t>
            </a:r>
            <a:r>
              <a:rPr lang="tr-TR" dirty="0" smtClean="0"/>
              <a:t>).</a:t>
            </a:r>
            <a:endParaRPr lang="tr-TR" dirty="0" smtClean="0"/>
          </a:p>
          <a:p>
            <a:pPr algn="just"/>
            <a:r>
              <a:rPr lang="tr-TR" dirty="0" err="1" smtClean="0"/>
              <a:t>It</a:t>
            </a:r>
            <a:r>
              <a:rPr lang="tr-TR" dirty="0" smtClean="0"/>
              <a:t> is </a:t>
            </a:r>
            <a:r>
              <a:rPr lang="tr-TR" dirty="0" err="1" smtClean="0"/>
              <a:t>therefore</a:t>
            </a:r>
            <a:r>
              <a:rPr lang="tr-TR" dirty="0" smtClean="0"/>
              <a:t> a </a:t>
            </a:r>
            <a:r>
              <a:rPr lang="tr-TR" dirty="0" err="1" smtClean="0"/>
              <a:t>rational</a:t>
            </a:r>
            <a:r>
              <a:rPr lang="tr-TR" dirty="0" smtClean="0"/>
              <a:t> </a:t>
            </a:r>
            <a:r>
              <a:rPr lang="tr-TR" dirty="0" err="1" smtClean="0"/>
              <a:t>expectation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one</a:t>
            </a:r>
            <a:r>
              <a:rPr lang="tr-TR" dirty="0" smtClean="0"/>
              <a:t> </a:t>
            </a:r>
            <a:r>
              <a:rPr lang="tr-TR" dirty="0" err="1" smtClean="0"/>
              <a:t>ought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have</a:t>
            </a:r>
            <a:r>
              <a:rPr lang="tr-TR" dirty="0" smtClean="0"/>
              <a:t> </a:t>
            </a:r>
            <a:r>
              <a:rPr lang="tr-TR" dirty="0" err="1" smtClean="0"/>
              <a:t>some</a:t>
            </a:r>
            <a:r>
              <a:rPr lang="tr-TR" dirty="0" smtClean="0"/>
              <a:t> </a:t>
            </a:r>
            <a:r>
              <a:rPr lang="tr-TR" dirty="0" err="1" smtClean="0"/>
              <a:t>evidence</a:t>
            </a:r>
            <a:r>
              <a:rPr lang="tr-TR" dirty="0" smtClean="0"/>
              <a:t> (</a:t>
            </a:r>
            <a:r>
              <a:rPr lang="tr-TR" dirty="0" err="1" smtClean="0"/>
              <a:t>implicit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explicit</a:t>
            </a:r>
            <a:r>
              <a:rPr lang="tr-TR" dirty="0" smtClean="0"/>
              <a:t>) </a:t>
            </a:r>
            <a:r>
              <a:rPr lang="tr-TR" dirty="0" err="1" smtClean="0"/>
              <a:t>for</a:t>
            </a:r>
            <a:r>
              <a:rPr lang="tr-TR" dirty="0" smtClean="0"/>
              <a:t> his </a:t>
            </a:r>
            <a:r>
              <a:rPr lang="tr-TR" dirty="0" err="1" smtClean="0"/>
              <a:t>theistic</a:t>
            </a:r>
            <a:r>
              <a:rPr lang="tr-TR" dirty="0" smtClean="0"/>
              <a:t> </a:t>
            </a:r>
            <a:r>
              <a:rPr lang="tr-TR" dirty="0" err="1" smtClean="0"/>
              <a:t>belief</a:t>
            </a:r>
            <a:r>
              <a:rPr lang="tr-TR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605102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1585</TotalTime>
  <Words>704</Words>
  <Application>Microsoft Office PowerPoint</Application>
  <PresentationFormat>Özel</PresentationFormat>
  <Paragraphs>60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Akış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FELSEFE, DİN VE DİN FELSEFESİ</dc:title>
  <dc:creator>yusuf duman</dc:creator>
  <cp:lastModifiedBy>sait</cp:lastModifiedBy>
  <cp:revision>415</cp:revision>
  <dcterms:created xsi:type="dcterms:W3CDTF">2017-12-27T11:58:08Z</dcterms:created>
  <dcterms:modified xsi:type="dcterms:W3CDTF">2020-05-07T03:52:26Z</dcterms:modified>
</cp:coreProperties>
</file>