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70" r:id="rId3"/>
    <p:sldId id="265" r:id="rId4"/>
    <p:sldId id="256" r:id="rId5"/>
    <p:sldId id="258" r:id="rId6"/>
    <p:sldId id="259" r:id="rId7"/>
    <p:sldId id="262" r:id="rId8"/>
    <p:sldId id="271" r:id="rId9"/>
    <p:sldId id="267"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9.05.2020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9.05.2020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95D862-C21F-4F1B-80A5-90B043222271}"/>
              </a:ext>
            </a:extLst>
          </p:cNvPr>
          <p:cNvSpPr>
            <a:spLocks noGrp="1"/>
          </p:cNvSpPr>
          <p:nvPr>
            <p:ph type="title"/>
          </p:nvPr>
        </p:nvSpPr>
        <p:spPr/>
        <p:txBody>
          <a:bodyPr/>
          <a:lstStyle/>
          <a:p>
            <a:r>
              <a:rPr lang="tr-TR" dirty="0">
                <a:solidFill>
                  <a:srgbClr val="00B050"/>
                </a:solidFill>
              </a:rPr>
              <a:t>Çatışma nedenleri</a:t>
            </a:r>
          </a:p>
        </p:txBody>
      </p:sp>
      <p:sp>
        <p:nvSpPr>
          <p:cNvPr id="3" name="İçerik Yer Tutucusu 2">
            <a:extLst>
              <a:ext uri="{FF2B5EF4-FFF2-40B4-BE49-F238E27FC236}">
                <a16:creationId xmlns:a16="http://schemas.microsoft.com/office/drawing/2014/main" id="{3C833247-E98C-4421-BDD1-670BBA2C6B02}"/>
              </a:ext>
            </a:extLst>
          </p:cNvPr>
          <p:cNvSpPr>
            <a:spLocks noGrp="1"/>
          </p:cNvSpPr>
          <p:nvPr>
            <p:ph idx="1"/>
          </p:nvPr>
        </p:nvSpPr>
        <p:spPr/>
        <p:txBody>
          <a:bodyPr>
            <a:normAutofit/>
          </a:bodyPr>
          <a:lstStyle/>
          <a:p>
            <a:pPr marL="0" indent="0" algn="just">
              <a:buNone/>
            </a:pPr>
            <a:r>
              <a:rPr lang="tr-TR" sz="2000" dirty="0"/>
              <a:t>Çatışmayı çözmek için öncelikle çatışmanın kaynaklarını belirlemek gerekir. Örgütlerde çatışmaya neden olan 6 temel durum sayılabilir </a:t>
            </a:r>
            <a:r>
              <a:rPr lang="tr-TR" sz="2000" dirty="0">
                <a:latin typeface="Times New Roman" panose="02020603050405020304" pitchFamily="18" charset="0"/>
                <a:cs typeface="Times New Roman" panose="02020603050405020304" pitchFamily="18" charset="0"/>
              </a:rPr>
              <a:t>(</a:t>
            </a:r>
            <a:r>
              <a:rPr lang="tr-TR" sz="2000" dirty="0" err="1">
                <a:latin typeface="Times New Roman" panose="02020603050405020304" pitchFamily="18" charset="0"/>
                <a:cs typeface="Times New Roman" panose="02020603050405020304" pitchFamily="18" charset="0"/>
              </a:rPr>
              <a:t>McShane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Glinow</a:t>
            </a:r>
            <a:r>
              <a:rPr lang="tr-TR" sz="2000" dirty="0">
                <a:latin typeface="Times New Roman" panose="02020603050405020304" pitchFamily="18" charset="0"/>
                <a:cs typeface="Times New Roman" panose="02020603050405020304" pitchFamily="18" charset="0"/>
              </a:rPr>
              <a:t>, s. 198, 2016):</a:t>
            </a:r>
          </a:p>
          <a:p>
            <a:pPr marL="0" indent="0" algn="just">
              <a:buNone/>
            </a:pPr>
            <a:r>
              <a:rPr lang="tr-TR" sz="2000" dirty="0">
                <a:latin typeface="Times New Roman" panose="02020603050405020304" pitchFamily="18" charset="0"/>
                <a:cs typeface="Times New Roman" panose="02020603050405020304" pitchFamily="18" charset="0"/>
              </a:rPr>
              <a:t> «1- </a:t>
            </a:r>
            <a:r>
              <a:rPr lang="tr-TR" sz="2000" dirty="0"/>
              <a:t>Amaç uyuşmazlığı, bir kişinin veya bir bölümünün amaçlarını diğer kişinin veya bölümün amaçları ile çatışması durumunda ortaya çıkar. </a:t>
            </a:r>
          </a:p>
          <a:p>
            <a:pPr marL="0" indent="0" algn="just">
              <a:buNone/>
            </a:pPr>
            <a:r>
              <a:rPr lang="tr-TR" sz="2000" dirty="0"/>
              <a:t>2-Farklılaşma</a:t>
            </a:r>
            <a:r>
              <a:rPr lang="tr-TR" sz="2000" dirty="0">
                <a:latin typeface="Times New Roman" panose="02020603050405020304" pitchFamily="18" charset="0"/>
                <a:cs typeface="Times New Roman" panose="02020603050405020304" pitchFamily="18" charset="0"/>
              </a:rPr>
              <a:t>:</a:t>
            </a:r>
            <a:r>
              <a:rPr lang="tr-TR" sz="2000" dirty="0"/>
              <a:t>Çatışmanın diğer bir kaynağı, kişiler ve iş birimleri arasındaki eğitim seviyesi, değerler, inançlar ve deneyimler açısından var olan farklılıklardır. </a:t>
            </a:r>
          </a:p>
          <a:p>
            <a:pPr marL="0" indent="0" algn="just">
              <a:buNone/>
            </a:pPr>
            <a:r>
              <a:rPr lang="tr-TR" sz="2000" dirty="0"/>
              <a:t>3- Karşılıklı Bağımlılık</a:t>
            </a:r>
            <a:r>
              <a:rPr lang="tr-TR" sz="2000" dirty="0">
                <a:latin typeface="Times New Roman" panose="02020603050405020304" pitchFamily="18" charset="0"/>
                <a:cs typeface="Times New Roman" panose="02020603050405020304" pitchFamily="18" charset="0"/>
              </a:rPr>
              <a:t>: </a:t>
            </a:r>
            <a:r>
              <a:rPr lang="tr-TR" sz="2000" dirty="0"/>
              <a:t>Çatışma görev bağımlılığı ile artma eğilimindedir. Görev bağımlılığı bir işi yapmak için çalışanların materyalleri, bilgiye veya uzmanlığı paylaşmalarıdır.»</a:t>
            </a:r>
          </a:p>
          <a:p>
            <a:pPr marL="0" indent="0" algn="just">
              <a:buNone/>
            </a:pPr>
            <a:endParaRPr lang="tr-TR" dirty="0"/>
          </a:p>
          <a:p>
            <a:pPr marL="0" indent="0" algn="just">
              <a:buNone/>
            </a:pPr>
            <a:endParaRPr lang="tr-TR" dirty="0"/>
          </a:p>
          <a:p>
            <a:endParaRPr lang="tr-TR" dirty="0"/>
          </a:p>
        </p:txBody>
      </p:sp>
    </p:spTree>
    <p:extLst>
      <p:ext uri="{BB962C8B-B14F-4D97-AF65-F5344CB8AC3E}">
        <p14:creationId xmlns:p14="http://schemas.microsoft.com/office/powerpoint/2010/main" val="1985529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B6AE4E-D373-41A6-972D-034DE2797550}"/>
              </a:ext>
            </a:extLst>
          </p:cNvPr>
          <p:cNvSpPr>
            <a:spLocks noGrp="1"/>
          </p:cNvSpPr>
          <p:nvPr>
            <p:ph type="title"/>
          </p:nvPr>
        </p:nvSpPr>
        <p:spPr/>
        <p:txBody>
          <a:bodyPr/>
          <a:lstStyle/>
          <a:p>
            <a:r>
              <a:rPr lang="tr-TR" dirty="0">
                <a:solidFill>
                  <a:srgbClr val="00B050"/>
                </a:solidFill>
              </a:rPr>
              <a:t>Çatışma nedenleri</a:t>
            </a:r>
          </a:p>
        </p:txBody>
      </p:sp>
      <p:sp>
        <p:nvSpPr>
          <p:cNvPr id="3" name="İçerik Yer Tutucusu 2">
            <a:extLst>
              <a:ext uri="{FF2B5EF4-FFF2-40B4-BE49-F238E27FC236}">
                <a16:creationId xmlns:a16="http://schemas.microsoft.com/office/drawing/2014/main" id="{BE8EF748-C74F-4B38-9610-366DC3A0AA32}"/>
              </a:ext>
            </a:extLst>
          </p:cNvPr>
          <p:cNvSpPr>
            <a:spLocks noGrp="1"/>
          </p:cNvSpPr>
          <p:nvPr>
            <p:ph idx="1"/>
          </p:nvPr>
        </p:nvSpPr>
        <p:spPr>
          <a:xfrm>
            <a:off x="395536" y="1412330"/>
            <a:ext cx="8229600" cy="4525963"/>
          </a:xfrm>
        </p:spPr>
        <p:txBody>
          <a:bodyPr>
            <a:normAutofit/>
          </a:bodyPr>
          <a:lstStyle/>
          <a:p>
            <a:pPr marL="0" indent="0" algn="just">
              <a:buNone/>
            </a:pPr>
            <a:r>
              <a:rPr lang="tr-TR" sz="2000" dirty="0"/>
              <a:t>Çatışma nedenleri </a:t>
            </a:r>
            <a:r>
              <a:rPr lang="tr-TR" sz="2000" dirty="0">
                <a:latin typeface="Times New Roman" panose="02020603050405020304" pitchFamily="18" charset="0"/>
                <a:cs typeface="Times New Roman" panose="02020603050405020304" pitchFamily="18" charset="0"/>
              </a:rPr>
              <a:t>(</a:t>
            </a:r>
            <a:r>
              <a:rPr lang="tr-TR" sz="2000" dirty="0" err="1">
                <a:latin typeface="Times New Roman" panose="02020603050405020304" pitchFamily="18" charset="0"/>
                <a:cs typeface="Times New Roman" panose="02020603050405020304" pitchFamily="18" charset="0"/>
              </a:rPr>
              <a:t>McShane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Glinow</a:t>
            </a:r>
            <a:r>
              <a:rPr lang="tr-TR" sz="2000" dirty="0">
                <a:latin typeface="Times New Roman" panose="02020603050405020304" pitchFamily="18" charset="0"/>
                <a:cs typeface="Times New Roman" panose="02020603050405020304" pitchFamily="18" charset="0"/>
              </a:rPr>
              <a:t>, s. 198, 2016): «</a:t>
            </a:r>
            <a:r>
              <a:rPr lang="tr-TR" sz="2000" dirty="0"/>
              <a:t>4-Kaynak Yetersizliği</a:t>
            </a:r>
            <a:r>
              <a:rPr lang="tr-TR" sz="2000" dirty="0">
                <a:latin typeface="Times New Roman" panose="02020603050405020304" pitchFamily="18" charset="0"/>
                <a:cs typeface="Times New Roman" panose="02020603050405020304" pitchFamily="18" charset="0"/>
              </a:rPr>
              <a:t> :</a:t>
            </a:r>
            <a:r>
              <a:rPr lang="tr-TR" sz="2000" dirty="0"/>
              <a:t> Kaynak yetersizliği çatışma yaratır çünkü aynı kaynağı elde etmeye çalışan her insan veya birim kendi amaçları için aynı kaynağa ihtiyaç duyan diğer tarafa zarar vermektedir.</a:t>
            </a:r>
          </a:p>
          <a:p>
            <a:pPr marL="0" indent="0" algn="just">
              <a:buNone/>
            </a:pPr>
            <a:r>
              <a:rPr lang="tr-TR" sz="2000" dirty="0"/>
              <a:t>5-Belirsiz Kurallar</a:t>
            </a:r>
            <a:r>
              <a:rPr lang="tr-TR" sz="2000" dirty="0">
                <a:latin typeface="Times New Roman" panose="02020603050405020304" pitchFamily="18" charset="0"/>
                <a:cs typeface="Times New Roman" panose="02020603050405020304" pitchFamily="18" charset="0"/>
              </a:rPr>
              <a:t>:</a:t>
            </a:r>
            <a:r>
              <a:rPr lang="tr-TR" sz="2000" dirty="0"/>
              <a:t> Belirsiz kurallar veya kuralların yokluğu çatışmayı körükler çatışma ortaya çıkar çünkü belirsizlik bir tarafın diğer tarafın çıkarlarını engellemesi ihtimali arttırır.»</a:t>
            </a:r>
          </a:p>
          <a:p>
            <a:pPr marL="0" indent="0" algn="just">
              <a:buNone/>
            </a:pPr>
            <a:r>
              <a:rPr lang="tr-TR" sz="2000" dirty="0"/>
              <a:t>6-İletişim problemleri</a:t>
            </a:r>
            <a:r>
              <a:rPr lang="tr-TR" sz="2000" dirty="0">
                <a:latin typeface="Times New Roman" panose="02020603050405020304" pitchFamily="18" charset="0"/>
                <a:cs typeface="Times New Roman" panose="02020603050405020304" pitchFamily="18" charset="0"/>
              </a:rPr>
              <a:t>:</a:t>
            </a:r>
            <a:r>
              <a:rPr lang="tr-TR" sz="2000" dirty="0"/>
              <a:t> Kalıplaşmış yargılar, İletişim azlığı, diplomatik ilişki kurma becerisi eksikliği iletişim çatışmalarına yol açar.»</a:t>
            </a:r>
          </a:p>
        </p:txBody>
      </p:sp>
    </p:spTree>
    <p:extLst>
      <p:ext uri="{BB962C8B-B14F-4D97-AF65-F5344CB8AC3E}">
        <p14:creationId xmlns:p14="http://schemas.microsoft.com/office/powerpoint/2010/main" val="10442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9E69DF-05AF-4AF1-9F2C-BADB52FB9851}"/>
              </a:ext>
            </a:extLst>
          </p:cNvPr>
          <p:cNvSpPr>
            <a:spLocks noGrp="1"/>
          </p:cNvSpPr>
          <p:nvPr>
            <p:ph type="title"/>
          </p:nvPr>
        </p:nvSpPr>
        <p:spPr>
          <a:xfrm>
            <a:off x="457200" y="980728"/>
            <a:ext cx="8229600" cy="1143000"/>
          </a:xfrm>
        </p:spPr>
        <p:txBody>
          <a:bodyPr>
            <a:normAutofit fontScale="90000"/>
          </a:bodyPr>
          <a:lstStyle/>
          <a:p>
            <a:pPr algn="l"/>
            <a:r>
              <a:rPr lang="tr-TR" sz="3100" dirty="0">
                <a:solidFill>
                  <a:srgbClr val="00B050"/>
                </a:solidFill>
              </a:rPr>
              <a:t>Çatışma nedenleri</a:t>
            </a:r>
            <a:br>
              <a:rPr lang="tr-TR" dirty="0"/>
            </a:br>
            <a:r>
              <a:rPr lang="tr-TR" dirty="0"/>
              <a:t> </a:t>
            </a:r>
            <a:r>
              <a:rPr lang="tr-TR" sz="2200" dirty="0"/>
              <a:t>Ceylan ve ark.(2000) göre de, bireysel çatışmaların nedenleri örgütün ve işin doğasından kaynaklanan yapısal faktörler, bireylerarası farklılıklardan kaynaklanan kişisel faktörler olmak üzere iki grupta incelenebilir (Ceylan, Ergün, Alpkan, s. 42, 2000):</a:t>
            </a:r>
            <a:br>
              <a:rPr lang="tr-TR" dirty="0"/>
            </a:br>
            <a:endParaRPr lang="tr-TR" dirty="0"/>
          </a:p>
        </p:txBody>
      </p:sp>
      <p:sp>
        <p:nvSpPr>
          <p:cNvPr id="3" name="İçerik Yer Tutucusu 2">
            <a:extLst>
              <a:ext uri="{FF2B5EF4-FFF2-40B4-BE49-F238E27FC236}">
                <a16:creationId xmlns:a16="http://schemas.microsoft.com/office/drawing/2014/main" id="{7A8850D1-8F0A-48F0-ABEC-02B599781467}"/>
              </a:ext>
            </a:extLst>
          </p:cNvPr>
          <p:cNvSpPr>
            <a:spLocks noGrp="1"/>
          </p:cNvSpPr>
          <p:nvPr>
            <p:ph sz="half" idx="1"/>
          </p:nvPr>
        </p:nvSpPr>
        <p:spPr>
          <a:xfrm>
            <a:off x="597423" y="2332037"/>
            <a:ext cx="4038600" cy="4525963"/>
          </a:xfrm>
        </p:spPr>
        <p:txBody>
          <a:bodyPr>
            <a:normAutofit/>
          </a:bodyPr>
          <a:lstStyle/>
          <a:p>
            <a:pPr marL="0" indent="0">
              <a:buNone/>
            </a:pPr>
            <a:r>
              <a:rPr lang="tr-TR" sz="2000" dirty="0">
                <a:solidFill>
                  <a:srgbClr val="00B050"/>
                </a:solidFill>
              </a:rPr>
              <a:t>Yapısal çatışma nedenleri </a:t>
            </a:r>
          </a:p>
          <a:p>
            <a:pPr marL="0" indent="0">
              <a:buNone/>
            </a:pPr>
            <a:r>
              <a:rPr lang="tr-TR" sz="2000" dirty="0"/>
              <a:t>1-İş Bölümü, </a:t>
            </a:r>
          </a:p>
          <a:p>
            <a:pPr marL="0" indent="0">
              <a:buNone/>
            </a:pPr>
            <a:r>
              <a:rPr lang="tr-TR" sz="2000" dirty="0"/>
              <a:t>2-İşlevsel  bağımlılık, </a:t>
            </a:r>
          </a:p>
          <a:p>
            <a:pPr marL="0" indent="0">
              <a:buNone/>
            </a:pPr>
            <a:r>
              <a:rPr lang="tr-TR" sz="2000" dirty="0"/>
              <a:t>3-Kaynakların sınırlılığı, </a:t>
            </a:r>
          </a:p>
          <a:p>
            <a:pPr marL="0" indent="0">
              <a:buNone/>
            </a:pPr>
            <a:r>
              <a:rPr lang="tr-TR" sz="2000" dirty="0"/>
              <a:t>4-Amaç Farklılıkları,</a:t>
            </a:r>
          </a:p>
          <a:p>
            <a:pPr marL="0" indent="0">
              <a:buNone/>
            </a:pPr>
            <a:r>
              <a:rPr lang="tr-TR" sz="2000" dirty="0"/>
              <a:t>5-Statü Farklılıkları, </a:t>
            </a:r>
          </a:p>
          <a:p>
            <a:pPr marL="0" indent="0">
              <a:buNone/>
            </a:pPr>
            <a:r>
              <a:rPr lang="tr-TR" sz="2000" dirty="0"/>
              <a:t>6-Örgütün Büyüklüğü, </a:t>
            </a:r>
          </a:p>
          <a:p>
            <a:pPr marL="0" indent="0">
              <a:buNone/>
            </a:pPr>
            <a:r>
              <a:rPr lang="tr-TR" sz="2000" dirty="0"/>
              <a:t>7-Yetki Belirsizliği.</a:t>
            </a:r>
          </a:p>
          <a:p>
            <a:pPr marL="0" indent="0">
              <a:buNone/>
            </a:pPr>
            <a:r>
              <a:rPr lang="tr-TR" sz="2000" dirty="0"/>
              <a:t> </a:t>
            </a:r>
          </a:p>
        </p:txBody>
      </p:sp>
      <p:sp>
        <p:nvSpPr>
          <p:cNvPr id="4" name="İçerik Yer Tutucusu 3">
            <a:extLst>
              <a:ext uri="{FF2B5EF4-FFF2-40B4-BE49-F238E27FC236}">
                <a16:creationId xmlns:a16="http://schemas.microsoft.com/office/drawing/2014/main" id="{41ED5D9C-69F6-4FD5-9DDB-CDB107D079CC}"/>
              </a:ext>
            </a:extLst>
          </p:cNvPr>
          <p:cNvSpPr>
            <a:spLocks noGrp="1"/>
          </p:cNvSpPr>
          <p:nvPr>
            <p:ph sz="half" idx="2"/>
          </p:nvPr>
        </p:nvSpPr>
        <p:spPr>
          <a:xfrm>
            <a:off x="4648202" y="2332037"/>
            <a:ext cx="4038600" cy="4525963"/>
          </a:xfrm>
        </p:spPr>
        <p:txBody>
          <a:bodyPr>
            <a:normAutofit/>
          </a:bodyPr>
          <a:lstStyle/>
          <a:p>
            <a:pPr marL="0" indent="0" algn="just">
              <a:buNone/>
            </a:pPr>
            <a:r>
              <a:rPr lang="tr-TR" sz="2000" dirty="0">
                <a:solidFill>
                  <a:srgbClr val="00B050"/>
                </a:solidFill>
              </a:rPr>
              <a:t>Bireysel çatışma nedenleri </a:t>
            </a:r>
          </a:p>
          <a:p>
            <a:pPr marL="0" indent="0" algn="just">
              <a:buNone/>
            </a:pPr>
            <a:r>
              <a:rPr lang="tr-TR" sz="2000" dirty="0"/>
              <a:t>1-Beceri ve Yetenek Farklılıkları</a:t>
            </a:r>
          </a:p>
          <a:p>
            <a:pPr marL="0" indent="0" algn="just">
              <a:buNone/>
            </a:pPr>
            <a:r>
              <a:rPr lang="tr-TR" sz="2000" dirty="0"/>
              <a:t> 2-Kişilik Farklılıkları</a:t>
            </a:r>
          </a:p>
          <a:p>
            <a:pPr marL="0" indent="0" algn="just">
              <a:buNone/>
            </a:pPr>
            <a:r>
              <a:rPr lang="tr-TR" sz="2000" dirty="0"/>
              <a:t>3-Algısal Farklılıklar</a:t>
            </a:r>
          </a:p>
          <a:p>
            <a:pPr marL="0" indent="0" algn="just">
              <a:buNone/>
            </a:pPr>
            <a:r>
              <a:rPr lang="tr-TR" sz="2000" dirty="0"/>
              <a:t>4-Ahlaki Yargılar ve Değerler</a:t>
            </a:r>
          </a:p>
          <a:p>
            <a:pPr marL="0" indent="0" algn="just">
              <a:buNone/>
            </a:pPr>
            <a:r>
              <a:rPr lang="tr-TR" sz="2000" dirty="0"/>
              <a:t>5-Duygular </a:t>
            </a:r>
          </a:p>
          <a:p>
            <a:pPr marL="0" indent="0" algn="just">
              <a:buNone/>
            </a:pPr>
            <a:r>
              <a:rPr lang="tr-TR" sz="2000" dirty="0"/>
              <a:t>6- İletişim Engelleri </a:t>
            </a:r>
          </a:p>
          <a:p>
            <a:endParaRPr lang="tr-TR" dirty="0"/>
          </a:p>
        </p:txBody>
      </p:sp>
    </p:spTree>
    <p:extLst>
      <p:ext uri="{BB962C8B-B14F-4D97-AF65-F5344CB8AC3E}">
        <p14:creationId xmlns:p14="http://schemas.microsoft.com/office/powerpoint/2010/main" val="1027360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E1433A9D-12BD-4483-B08A-A1198E8F1685}"/>
              </a:ext>
            </a:extLst>
          </p:cNvPr>
          <p:cNvSpPr/>
          <p:nvPr/>
        </p:nvSpPr>
        <p:spPr>
          <a:xfrm>
            <a:off x="1115616" y="1340768"/>
            <a:ext cx="6912768" cy="2622000"/>
          </a:xfrm>
          <a:prstGeom prst="rect">
            <a:avLst/>
          </a:prstGeom>
        </p:spPr>
        <p:txBody>
          <a:bodyPr wrap="square">
            <a:spAutoFit/>
          </a:bodyPr>
          <a:lstStyle/>
          <a:p>
            <a:pPr algn="just">
              <a:lnSpc>
                <a:spcPct val="115000"/>
              </a:lnSpc>
              <a:spcAft>
                <a:spcPts val="1000"/>
              </a:spcAft>
              <a:tabLst>
                <a:tab pos="1619250" algn="l"/>
              </a:tabLst>
            </a:pPr>
            <a:r>
              <a:rPr lang="tr-TR" dirty="0">
                <a:solidFill>
                  <a:srgbClr val="000000"/>
                </a:solidFill>
                <a:ea typeface="Calibri" panose="020F0502020204030204" pitchFamily="34" charset="0"/>
                <a:cs typeface="Times New Roman" panose="02020603050405020304" pitchFamily="18" charset="0"/>
              </a:rPr>
              <a:t>Çatışma yönetimi, yöneticiler duruma göre çatışmayı teşvik etmesi ya da çözmesi için kullandıkları strateji ve tekniklerdir.</a:t>
            </a:r>
            <a:r>
              <a:rPr lang="tr-TR" dirty="0"/>
              <a:t> Çatışma yönetiminde  yöneticinin uygulanabileceği stratejiler, entegrasyon, uyma, uzlaşma, üstünlük kurma ve kaçınmadır (Garip, s. 60, 2000).  Çatışmanın ilişkisel olması durumunda çatışmayı çözmek en iyi yoldur. Yönetici yapıcı çatışmaları ise teşvik etmeli, duruma göre de örgütte durağanlığı önlemek ya da çalışanların yönetime ve karara katılımını sağlamak için çatışma yaratabilmelidir (Yeniçeri, s. 232, 2009).</a:t>
            </a:r>
          </a:p>
        </p:txBody>
      </p:sp>
      <p:sp>
        <p:nvSpPr>
          <p:cNvPr id="2" name="Başlık 1">
            <a:extLst>
              <a:ext uri="{FF2B5EF4-FFF2-40B4-BE49-F238E27FC236}">
                <a16:creationId xmlns:a16="http://schemas.microsoft.com/office/drawing/2014/main" id="{25A28980-D251-4AD9-AA7E-EE0CD99EC4C0}"/>
              </a:ext>
            </a:extLst>
          </p:cNvPr>
          <p:cNvSpPr>
            <a:spLocks noGrp="1"/>
          </p:cNvSpPr>
          <p:nvPr>
            <p:ph type="title"/>
          </p:nvPr>
        </p:nvSpPr>
        <p:spPr/>
        <p:txBody>
          <a:bodyPr/>
          <a:lstStyle/>
          <a:p>
            <a:r>
              <a:rPr lang="tr-TR" dirty="0">
                <a:solidFill>
                  <a:srgbClr val="00B050"/>
                </a:solidFill>
              </a:rPr>
              <a:t>Çatışma Yönetimi</a:t>
            </a:r>
          </a:p>
        </p:txBody>
      </p:sp>
    </p:spTree>
    <p:extLst>
      <p:ext uri="{BB962C8B-B14F-4D97-AF65-F5344CB8AC3E}">
        <p14:creationId xmlns:p14="http://schemas.microsoft.com/office/powerpoint/2010/main" val="1305046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66E8F1-E79D-48BD-A186-D791E4310279}"/>
              </a:ext>
            </a:extLst>
          </p:cNvPr>
          <p:cNvSpPr>
            <a:spLocks noGrp="1"/>
          </p:cNvSpPr>
          <p:nvPr>
            <p:ph type="title"/>
          </p:nvPr>
        </p:nvSpPr>
        <p:spPr/>
        <p:txBody>
          <a:bodyPr>
            <a:normAutofit/>
          </a:bodyPr>
          <a:lstStyle/>
          <a:p>
            <a:r>
              <a:rPr lang="tr-TR" dirty="0">
                <a:solidFill>
                  <a:srgbClr val="00B050"/>
                </a:solidFill>
              </a:rPr>
              <a:t>Çatışma Yönetimi</a:t>
            </a:r>
            <a:endParaRPr lang="tr-TR" dirty="0"/>
          </a:p>
        </p:txBody>
      </p:sp>
      <p:sp>
        <p:nvSpPr>
          <p:cNvPr id="3" name="İçerik Yer Tutucusu 2">
            <a:extLst>
              <a:ext uri="{FF2B5EF4-FFF2-40B4-BE49-F238E27FC236}">
                <a16:creationId xmlns:a16="http://schemas.microsoft.com/office/drawing/2014/main" id="{7D093698-556E-41A9-8A45-2878B5522FDB}"/>
              </a:ext>
            </a:extLst>
          </p:cNvPr>
          <p:cNvSpPr>
            <a:spLocks noGrp="1"/>
          </p:cNvSpPr>
          <p:nvPr>
            <p:ph idx="1"/>
          </p:nvPr>
        </p:nvSpPr>
        <p:spPr/>
        <p:txBody>
          <a:bodyPr>
            <a:normAutofit/>
          </a:bodyPr>
          <a:lstStyle/>
          <a:p>
            <a:pPr marL="0" indent="0" algn="just">
              <a:buNone/>
            </a:pPr>
            <a:r>
              <a:rPr lang="tr-TR" sz="2600" dirty="0"/>
              <a:t>Çatışmanın teşvik mi edilmesi yoksa çözülmesi gerektiğine  karar vermek için çatışmayı analiz etmek gerekir. Çatışma, zaman ve enerji kaybına neden olarak örgüte zarar veriyorsa çatışmanın çözüm yolları aranmalı uygun yöntem e karar verilerek çatışma çözülmelidir. Örgütte kişiler ve gruplar arasında hemen uzlaşma sağlanıyorsa, düşünsel yenilikler gündeme getirilmiyorsa yönetici tarafında çatışma  teşvik edilmelidir (Özdemir, s. 48,  2013).</a:t>
            </a:r>
          </a:p>
          <a:p>
            <a:pPr marL="0" lvl="0" indent="0" algn="just">
              <a:buNone/>
            </a:pPr>
            <a:endParaRPr lang="tr-TR" dirty="0"/>
          </a:p>
          <a:p>
            <a:endParaRPr lang="tr-TR" dirty="0"/>
          </a:p>
        </p:txBody>
      </p:sp>
    </p:spTree>
    <p:extLst>
      <p:ext uri="{BB962C8B-B14F-4D97-AF65-F5344CB8AC3E}">
        <p14:creationId xmlns:p14="http://schemas.microsoft.com/office/powerpoint/2010/main" val="3152519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CDCCCB2E-36BB-482B-A8AE-25229501A4E9}"/>
              </a:ext>
            </a:extLst>
          </p:cNvPr>
          <p:cNvSpPr/>
          <p:nvPr/>
        </p:nvSpPr>
        <p:spPr>
          <a:xfrm>
            <a:off x="611560" y="1700808"/>
            <a:ext cx="7920880" cy="2677400"/>
          </a:xfrm>
          <a:prstGeom prst="rect">
            <a:avLst/>
          </a:prstGeom>
        </p:spPr>
        <p:txBody>
          <a:bodyPr wrap="square">
            <a:spAutoFit/>
          </a:bodyPr>
          <a:lstStyle/>
          <a:p>
            <a:pPr algn="just">
              <a:lnSpc>
                <a:spcPct val="115000"/>
              </a:lnSpc>
              <a:spcAft>
                <a:spcPts val="1000"/>
              </a:spcAft>
            </a:pPr>
            <a:r>
              <a:rPr lang="tr-TR" sz="2000" dirty="0">
                <a:solidFill>
                  <a:srgbClr val="000000"/>
                </a:solidFill>
                <a:ea typeface="Calibri" panose="020F0502020204030204" pitchFamily="34" charset="0"/>
                <a:cs typeface="Times New Roman" panose="02020603050405020304" pitchFamily="18" charset="0"/>
              </a:rPr>
              <a:t>Örgütte hiç çatışma yaşanmıyorsa, çalışanlar durağanlıktan memnunsa, yöneticilerin çatışmayı teşvik etmesi gerekir. </a:t>
            </a:r>
            <a:r>
              <a:rPr lang="tr-TR" sz="2000" dirty="0"/>
              <a:t>Örgütsel çatışma aktif düşünmeyi </a:t>
            </a:r>
            <a:r>
              <a:rPr lang="tr-TR" sz="2000" dirty="0" err="1"/>
              <a:t>harakete</a:t>
            </a:r>
            <a:r>
              <a:rPr lang="tr-TR" sz="2000" dirty="0"/>
              <a:t> geçiriyorsa, örgütü durgunluktan koruyorsa, örgüte çevreye duyarlı hale getiriyorsa çatışma teşvik edilmelidir.  Bu durumda çatışma örgütü ve </a:t>
            </a:r>
            <a:r>
              <a:rPr lang="tr-TR" sz="2000" dirty="0" err="1"/>
              <a:t>işgörenleri</a:t>
            </a:r>
            <a:r>
              <a:rPr lang="tr-TR" sz="2000" dirty="0"/>
              <a:t> uyanık ve </a:t>
            </a:r>
            <a:r>
              <a:rPr lang="tr-TR" sz="2000" dirty="0" err="1"/>
              <a:t>dikatli</a:t>
            </a:r>
            <a:r>
              <a:rPr lang="tr-TR" sz="2000" dirty="0"/>
              <a:t> </a:t>
            </a:r>
            <a:r>
              <a:rPr lang="tr-TR" sz="2000" dirty="0" err="1"/>
              <a:t>tutararak</a:t>
            </a:r>
            <a:r>
              <a:rPr lang="tr-TR" sz="2000" dirty="0"/>
              <a:t> gruplar arasındaki bağlılığı da artırır (</a:t>
            </a:r>
            <a:r>
              <a:rPr lang="tr-TR" sz="2000" dirty="0" err="1">
                <a:cs typeface="Times New Roman" panose="02020603050405020304" pitchFamily="18" charset="0"/>
              </a:rPr>
              <a:t>McShane</a:t>
            </a:r>
            <a:r>
              <a:rPr lang="tr-TR" sz="2000" dirty="0">
                <a:cs typeface="Times New Roman" panose="02020603050405020304" pitchFamily="18" charset="0"/>
              </a:rPr>
              <a:t>, </a:t>
            </a:r>
            <a:r>
              <a:rPr lang="tr-TR" sz="2000" dirty="0" err="1">
                <a:cs typeface="Times New Roman" panose="02020603050405020304" pitchFamily="18" charset="0"/>
              </a:rPr>
              <a:t>Glinow</a:t>
            </a:r>
            <a:r>
              <a:rPr lang="tr-TR" sz="2000" dirty="0">
                <a:cs typeface="Times New Roman" panose="02020603050405020304" pitchFamily="18" charset="0"/>
              </a:rPr>
              <a:t>, s. 197, 2016; </a:t>
            </a:r>
            <a:r>
              <a:rPr lang="tr-TR" sz="2000" dirty="0"/>
              <a:t>Özdemir, s. 49,  2013).</a:t>
            </a:r>
          </a:p>
          <a:p>
            <a:pPr algn="just">
              <a:lnSpc>
                <a:spcPct val="115000"/>
              </a:lnSpc>
              <a:spcAft>
                <a:spcPts val="1000"/>
              </a:spcAft>
            </a:pPr>
            <a:r>
              <a:rPr lang="tr-TR" sz="2000" dirty="0"/>
              <a:t> </a:t>
            </a:r>
          </a:p>
        </p:txBody>
      </p:sp>
      <p:sp>
        <p:nvSpPr>
          <p:cNvPr id="2" name="Başlık 1">
            <a:extLst>
              <a:ext uri="{FF2B5EF4-FFF2-40B4-BE49-F238E27FC236}">
                <a16:creationId xmlns:a16="http://schemas.microsoft.com/office/drawing/2014/main" id="{0D32D8F5-5929-4091-990D-A26C92E49539}"/>
              </a:ext>
            </a:extLst>
          </p:cNvPr>
          <p:cNvSpPr>
            <a:spLocks noGrp="1"/>
          </p:cNvSpPr>
          <p:nvPr>
            <p:ph type="title"/>
          </p:nvPr>
        </p:nvSpPr>
        <p:spPr/>
        <p:txBody>
          <a:bodyPr/>
          <a:lstStyle/>
          <a:p>
            <a:r>
              <a:rPr lang="tr-TR" dirty="0">
                <a:solidFill>
                  <a:srgbClr val="00B050"/>
                </a:solidFill>
              </a:rPr>
              <a:t>Çatışma Yönetimi</a:t>
            </a:r>
            <a:endParaRPr lang="tr-TR" dirty="0"/>
          </a:p>
        </p:txBody>
      </p:sp>
    </p:spTree>
    <p:extLst>
      <p:ext uri="{BB962C8B-B14F-4D97-AF65-F5344CB8AC3E}">
        <p14:creationId xmlns:p14="http://schemas.microsoft.com/office/powerpoint/2010/main" val="440604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83612A-E4DF-42DC-BADD-C564CD227C81}"/>
              </a:ext>
            </a:extLst>
          </p:cNvPr>
          <p:cNvSpPr>
            <a:spLocks noGrp="1"/>
          </p:cNvSpPr>
          <p:nvPr>
            <p:ph type="title"/>
          </p:nvPr>
        </p:nvSpPr>
        <p:spPr/>
        <p:txBody>
          <a:bodyPr>
            <a:normAutofit fontScale="90000"/>
          </a:bodyPr>
          <a:lstStyle/>
          <a:p>
            <a:r>
              <a:rPr lang="tr-TR" sz="3100" b="1" dirty="0">
                <a:solidFill>
                  <a:srgbClr val="00B050"/>
                </a:solidFill>
              </a:rPr>
              <a:t>Çatışmanın Çözümünde Yöntemler </a:t>
            </a:r>
            <a:br>
              <a:rPr lang="tr-TR" dirty="0">
                <a:solidFill>
                  <a:srgbClr val="00B050"/>
                </a:solidFill>
              </a:rPr>
            </a:br>
            <a:endParaRPr lang="tr-TR" dirty="0">
              <a:solidFill>
                <a:srgbClr val="00B050"/>
              </a:solidFill>
            </a:endParaRPr>
          </a:p>
        </p:txBody>
      </p:sp>
      <p:sp>
        <p:nvSpPr>
          <p:cNvPr id="3" name="İçerik Yer Tutucusu 2">
            <a:extLst>
              <a:ext uri="{FF2B5EF4-FFF2-40B4-BE49-F238E27FC236}">
                <a16:creationId xmlns:a16="http://schemas.microsoft.com/office/drawing/2014/main" id="{348D4B29-CABF-47B9-AA18-7E4A7D144113}"/>
              </a:ext>
            </a:extLst>
          </p:cNvPr>
          <p:cNvSpPr>
            <a:spLocks noGrp="1"/>
          </p:cNvSpPr>
          <p:nvPr>
            <p:ph idx="1"/>
          </p:nvPr>
        </p:nvSpPr>
        <p:spPr>
          <a:xfrm>
            <a:off x="457200" y="1166018"/>
            <a:ext cx="8229600" cy="4525963"/>
          </a:xfrm>
        </p:spPr>
        <p:txBody>
          <a:bodyPr>
            <a:normAutofit fontScale="55000" lnSpcReduction="20000"/>
          </a:bodyPr>
          <a:lstStyle/>
          <a:p>
            <a:endParaRPr lang="tr-TR" dirty="0"/>
          </a:p>
          <a:p>
            <a:pPr marL="0" indent="0" algn="just">
              <a:buNone/>
            </a:pPr>
            <a:r>
              <a:rPr lang="tr-TR" dirty="0"/>
              <a:t>Çatışma yönetimi yöntemine karar vermek için öncelikle çatışmanın açıkça tanımlanması, nedenlerinin saptanması, çatışmayı çözecek en uygun yöntemin belirleyerek uygulamaya karar verilmelidir </a:t>
            </a:r>
            <a:r>
              <a:rPr lang="tr-TR" dirty="0">
                <a:cs typeface="Times New Roman" panose="02020603050405020304" pitchFamily="18" charset="0"/>
              </a:rPr>
              <a:t>(Şahin, Emini, Ünsal, 2006). Çatışma çözümünde kullanılacak yöntemler </a:t>
            </a:r>
            <a:r>
              <a:rPr lang="tr-TR" dirty="0" err="1">
                <a:cs typeface="Times New Roman" panose="02020603050405020304" pitchFamily="18" charset="0"/>
              </a:rPr>
              <a:t>Yeniçeri’ye</a:t>
            </a:r>
            <a:r>
              <a:rPr lang="tr-TR" dirty="0">
                <a:cs typeface="Times New Roman" panose="02020603050405020304" pitchFamily="18" charset="0"/>
              </a:rPr>
              <a:t> (s. 199, 2009) göre şunlardır :</a:t>
            </a:r>
          </a:p>
          <a:p>
            <a:pPr marL="0" lvl="0" indent="0">
              <a:buNone/>
            </a:pPr>
            <a:r>
              <a:rPr lang="tr-TR" dirty="0"/>
              <a:t>1-Birlikte sorun çözme</a:t>
            </a:r>
          </a:p>
          <a:p>
            <a:pPr marL="0" lvl="0" indent="0">
              <a:buNone/>
            </a:pPr>
            <a:r>
              <a:rPr lang="tr-TR" dirty="0"/>
              <a:t>2-Yumuşatma yöntemi</a:t>
            </a:r>
          </a:p>
          <a:p>
            <a:pPr marL="0" lvl="0" indent="0">
              <a:buNone/>
            </a:pPr>
            <a:r>
              <a:rPr lang="tr-TR" dirty="0"/>
              <a:t>3-kaçınma yöntemi</a:t>
            </a:r>
          </a:p>
          <a:p>
            <a:pPr marL="0" lvl="0" indent="0">
              <a:buNone/>
            </a:pPr>
            <a:r>
              <a:rPr lang="tr-TR" dirty="0"/>
              <a:t>4-kaynakların artırılması ve kaynak uzaklaştırma yöntemi</a:t>
            </a:r>
          </a:p>
          <a:p>
            <a:pPr marL="0" lvl="0" indent="0">
              <a:buNone/>
            </a:pPr>
            <a:r>
              <a:rPr lang="tr-TR" dirty="0"/>
              <a:t>5-Üst amaçlar belirleme yöntemi</a:t>
            </a:r>
          </a:p>
          <a:p>
            <a:pPr marL="0" lvl="0" indent="0">
              <a:buNone/>
            </a:pPr>
            <a:r>
              <a:rPr lang="tr-TR" dirty="0"/>
              <a:t>6-Güç ve yetki kullanma yöntemi</a:t>
            </a:r>
          </a:p>
          <a:p>
            <a:pPr marL="0" lvl="0" indent="0">
              <a:buNone/>
            </a:pPr>
            <a:r>
              <a:rPr lang="tr-TR" dirty="0"/>
              <a:t>7-Örgüt yapısını, ilişkileri, bireyleri ve görev yerlerini değiştirme yöntemi</a:t>
            </a:r>
          </a:p>
          <a:p>
            <a:pPr marL="0" lvl="0" indent="0">
              <a:buNone/>
            </a:pPr>
            <a:r>
              <a:rPr lang="tr-TR" dirty="0"/>
              <a:t>8-Çoğunluk oyu ve hakem yöntemi</a:t>
            </a:r>
          </a:p>
          <a:p>
            <a:pPr marL="0" lvl="0" indent="0">
              <a:buNone/>
            </a:pPr>
            <a:r>
              <a:rPr lang="tr-TR" dirty="0"/>
              <a:t>8-uyma ve itaat yöntemi</a:t>
            </a:r>
          </a:p>
          <a:p>
            <a:pPr marL="0" lvl="0" indent="0">
              <a:buNone/>
            </a:pPr>
            <a:r>
              <a:rPr lang="tr-TR" dirty="0"/>
              <a:t>9- Hükmetme ve üstünlük kurma yöntemi</a:t>
            </a:r>
          </a:p>
          <a:p>
            <a:pPr marL="0" lvl="0" indent="0">
              <a:buNone/>
            </a:pPr>
            <a:r>
              <a:rPr lang="tr-TR" dirty="0"/>
              <a:t>10-Meşgul etme yöntemi</a:t>
            </a:r>
          </a:p>
          <a:p>
            <a:pPr marL="0" lvl="0" indent="0">
              <a:buNone/>
            </a:pPr>
            <a:endParaRPr lang="tr-TR" dirty="0"/>
          </a:p>
          <a:p>
            <a:pPr marL="0" lvl="0" indent="0">
              <a:buNone/>
            </a:pPr>
            <a:endParaRPr lang="tr-TR" dirty="0"/>
          </a:p>
          <a:p>
            <a:pPr marL="0" lvl="0" indent="0">
              <a:buNone/>
            </a:pPr>
            <a:endParaRPr lang="tr-TR" dirty="0"/>
          </a:p>
          <a:p>
            <a:pPr lvl="0"/>
            <a:endParaRPr lang="tr-TR" dirty="0"/>
          </a:p>
        </p:txBody>
      </p:sp>
    </p:spTree>
    <p:extLst>
      <p:ext uri="{BB962C8B-B14F-4D97-AF65-F5344CB8AC3E}">
        <p14:creationId xmlns:p14="http://schemas.microsoft.com/office/powerpoint/2010/main" val="2259014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2DA130-CB68-419E-B49F-C6676BF38996}"/>
              </a:ext>
            </a:extLst>
          </p:cNvPr>
          <p:cNvSpPr>
            <a:spLocks noGrp="1"/>
          </p:cNvSpPr>
          <p:nvPr>
            <p:ph type="title"/>
          </p:nvPr>
        </p:nvSpPr>
        <p:spPr/>
        <p:txBody>
          <a:bodyPr>
            <a:normAutofit fontScale="90000"/>
          </a:bodyPr>
          <a:lstStyle/>
          <a:p>
            <a:r>
              <a:rPr lang="en-US" sz="3100" dirty="0" err="1">
                <a:solidFill>
                  <a:srgbClr val="00B050"/>
                </a:solidFill>
              </a:rPr>
              <a:t>Örgütsel</a:t>
            </a:r>
            <a:r>
              <a:rPr lang="en-US" sz="3100" dirty="0">
                <a:solidFill>
                  <a:srgbClr val="00B050"/>
                </a:solidFill>
              </a:rPr>
              <a:t> </a:t>
            </a:r>
            <a:r>
              <a:rPr lang="en-US" sz="3100" dirty="0" err="1">
                <a:solidFill>
                  <a:srgbClr val="00B050"/>
                </a:solidFill>
              </a:rPr>
              <a:t>Çatışma</a:t>
            </a:r>
            <a:r>
              <a:rPr lang="en-US" sz="3100" dirty="0">
                <a:solidFill>
                  <a:srgbClr val="00B050"/>
                </a:solidFill>
              </a:rPr>
              <a:t> </a:t>
            </a:r>
            <a:r>
              <a:rPr lang="en-US" sz="3100" dirty="0" err="1">
                <a:solidFill>
                  <a:srgbClr val="00B050"/>
                </a:solidFill>
              </a:rPr>
              <a:t>Yönetiminde</a:t>
            </a:r>
            <a:r>
              <a:rPr lang="en-US" sz="3100" dirty="0">
                <a:solidFill>
                  <a:srgbClr val="00B050"/>
                </a:solidFill>
              </a:rPr>
              <a:t> </a:t>
            </a:r>
            <a:r>
              <a:rPr lang="en-US" sz="3100" dirty="0" err="1">
                <a:solidFill>
                  <a:srgbClr val="00B050"/>
                </a:solidFill>
              </a:rPr>
              <a:t>İnsanın</a:t>
            </a:r>
            <a:r>
              <a:rPr lang="en-US" sz="3100" dirty="0">
                <a:solidFill>
                  <a:srgbClr val="00B050"/>
                </a:solidFill>
              </a:rPr>
              <a:t> </a:t>
            </a:r>
            <a:r>
              <a:rPr lang="en-US" sz="3100" dirty="0" err="1">
                <a:solidFill>
                  <a:srgbClr val="00B050"/>
                </a:solidFill>
              </a:rPr>
              <a:t>Rolü</a:t>
            </a:r>
            <a:br>
              <a:rPr lang="tr-TR" dirty="0"/>
            </a:br>
            <a:endParaRPr lang="tr-TR" dirty="0"/>
          </a:p>
        </p:txBody>
      </p:sp>
      <p:sp>
        <p:nvSpPr>
          <p:cNvPr id="3" name="İçerik Yer Tutucusu 2">
            <a:extLst>
              <a:ext uri="{FF2B5EF4-FFF2-40B4-BE49-F238E27FC236}">
                <a16:creationId xmlns:a16="http://schemas.microsoft.com/office/drawing/2014/main" id="{ECC84D15-B738-4A8F-8B11-0A8EE9EEECB0}"/>
              </a:ext>
            </a:extLst>
          </p:cNvPr>
          <p:cNvSpPr>
            <a:spLocks noGrp="1"/>
          </p:cNvSpPr>
          <p:nvPr>
            <p:ph idx="1"/>
          </p:nvPr>
        </p:nvSpPr>
        <p:spPr/>
        <p:txBody>
          <a:bodyPr>
            <a:normAutofit/>
          </a:bodyPr>
          <a:lstStyle/>
          <a:p>
            <a:pPr marL="0" indent="0" algn="just">
              <a:buNone/>
            </a:pPr>
            <a:r>
              <a:rPr lang="tr-TR" sz="2600" dirty="0"/>
              <a:t>Bireylerin rahatsız edici davranışları çoğu kişi çatışmaya neden olmaktadır.  Can ve ark.,(2011) aktardığına göre </a:t>
            </a:r>
            <a:r>
              <a:rPr lang="en-US" sz="2600" dirty="0"/>
              <a:t>Robert </a:t>
            </a:r>
            <a:r>
              <a:rPr lang="en-US" sz="2600" dirty="0" err="1"/>
              <a:t>Bransom</a:t>
            </a:r>
            <a:r>
              <a:rPr lang="en-US" sz="2600" dirty="0"/>
              <a:t>, </a:t>
            </a:r>
            <a:r>
              <a:rPr lang="en-US" sz="2600" dirty="0" err="1"/>
              <a:t>iş</a:t>
            </a:r>
            <a:r>
              <a:rPr lang="en-US" sz="2600" dirty="0"/>
              <a:t> </a:t>
            </a:r>
            <a:r>
              <a:rPr lang="en-US" sz="2600" dirty="0" err="1"/>
              <a:t>hayatında</a:t>
            </a:r>
            <a:r>
              <a:rPr lang="en-US" sz="2600" dirty="0"/>
              <a:t> </a:t>
            </a:r>
            <a:r>
              <a:rPr lang="en-US" sz="2600" dirty="0" err="1"/>
              <a:t>karşılaşma</a:t>
            </a:r>
            <a:r>
              <a:rPr lang="en-US" sz="2600" dirty="0"/>
              <a:t> </a:t>
            </a:r>
            <a:r>
              <a:rPr lang="en-US" sz="2600" dirty="0" err="1"/>
              <a:t>olasılığı</a:t>
            </a:r>
            <a:r>
              <a:rPr lang="en-US" sz="2600" dirty="0"/>
              <a:t> </a:t>
            </a:r>
            <a:r>
              <a:rPr lang="en-US" sz="2600" dirty="0" err="1"/>
              <a:t>yüksek</a:t>
            </a:r>
            <a:r>
              <a:rPr lang="en-US" sz="2600" dirty="0"/>
              <a:t> </a:t>
            </a:r>
            <a:r>
              <a:rPr lang="en-US" sz="2600" dirty="0" err="1"/>
              <a:t>olan</a:t>
            </a:r>
            <a:r>
              <a:rPr lang="en-US" sz="2600" dirty="0"/>
              <a:t> </a:t>
            </a:r>
            <a:r>
              <a:rPr lang="en-US" sz="2600" dirty="0" err="1"/>
              <a:t>zor</a:t>
            </a:r>
            <a:r>
              <a:rPr lang="en-US" sz="2600" dirty="0"/>
              <a:t> </a:t>
            </a:r>
            <a:r>
              <a:rPr lang="en-US" sz="2600" dirty="0" err="1"/>
              <a:t>ve</a:t>
            </a:r>
            <a:r>
              <a:rPr lang="en-US" sz="2600" dirty="0"/>
              <a:t> </a:t>
            </a:r>
            <a:r>
              <a:rPr lang="en-US" sz="2600" dirty="0" err="1"/>
              <a:t>çatışma</a:t>
            </a:r>
            <a:r>
              <a:rPr lang="en-US" sz="2600" dirty="0"/>
              <a:t> </a:t>
            </a:r>
            <a:r>
              <a:rPr lang="en-US" sz="2600" dirty="0" err="1"/>
              <a:t>yaratmaya</a:t>
            </a:r>
            <a:r>
              <a:rPr lang="en-US" sz="2600" dirty="0"/>
              <a:t> </a:t>
            </a:r>
            <a:r>
              <a:rPr lang="en-US" sz="2600" dirty="0" err="1"/>
              <a:t>elverişli</a:t>
            </a:r>
            <a:r>
              <a:rPr lang="en-US" sz="2600" dirty="0"/>
              <a:t> </a:t>
            </a:r>
            <a:r>
              <a:rPr lang="en-US" sz="2600" dirty="0" err="1"/>
              <a:t>insan</a:t>
            </a:r>
            <a:r>
              <a:rPr lang="tr-TR" sz="2600" dirty="0"/>
              <a:t> özelliklerin  şu şekilde sıralamıştır (Can, Azizoğlu, Aydın, s. 430, 2011)</a:t>
            </a:r>
            <a:r>
              <a:rPr lang="en-US" sz="2600" dirty="0"/>
              <a:t>:</a:t>
            </a:r>
            <a:r>
              <a:rPr lang="tr-TR" sz="2600" dirty="0"/>
              <a:t> Saldırganlar, dırdırcılar, ketumlar, fazla uyumlular, negatifler, çok bilmişler ve vesveseciler.</a:t>
            </a:r>
          </a:p>
          <a:p>
            <a:pPr marL="0" indent="0">
              <a:buNone/>
            </a:pPr>
            <a:r>
              <a:rPr lang="en-US" dirty="0"/>
              <a:t></a:t>
            </a:r>
            <a:endParaRPr lang="tr-TR" dirty="0"/>
          </a:p>
        </p:txBody>
      </p:sp>
    </p:spTree>
    <p:extLst>
      <p:ext uri="{BB962C8B-B14F-4D97-AF65-F5344CB8AC3E}">
        <p14:creationId xmlns:p14="http://schemas.microsoft.com/office/powerpoint/2010/main" val="3875217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047782-6642-405E-9B7F-F3AE767B9F3D}"/>
              </a:ext>
            </a:extLst>
          </p:cNvPr>
          <p:cNvSpPr>
            <a:spLocks noGrp="1"/>
          </p:cNvSpPr>
          <p:nvPr>
            <p:ph type="title"/>
          </p:nvPr>
        </p:nvSpPr>
        <p:spPr/>
        <p:txBody>
          <a:bodyPr>
            <a:normAutofit/>
          </a:bodyPr>
          <a:lstStyle/>
          <a:p>
            <a:r>
              <a:rPr lang="tr-TR" sz="2400" dirty="0"/>
              <a:t>Kaynaklar</a:t>
            </a:r>
          </a:p>
        </p:txBody>
      </p:sp>
      <p:sp>
        <p:nvSpPr>
          <p:cNvPr id="3" name="İçerik Yer Tutucusu 2">
            <a:extLst>
              <a:ext uri="{FF2B5EF4-FFF2-40B4-BE49-F238E27FC236}">
                <a16:creationId xmlns:a16="http://schemas.microsoft.com/office/drawing/2014/main" id="{CD546042-7607-4836-BE6B-CF05E3C0D3AE}"/>
              </a:ext>
            </a:extLst>
          </p:cNvPr>
          <p:cNvSpPr>
            <a:spLocks noGrp="1"/>
          </p:cNvSpPr>
          <p:nvPr>
            <p:ph idx="1"/>
          </p:nvPr>
        </p:nvSpPr>
        <p:spPr/>
        <p:txBody>
          <a:bodyPr>
            <a:normAutofit/>
          </a:bodyPr>
          <a:lstStyle/>
          <a:p>
            <a:pPr marL="0" indent="0">
              <a:buNone/>
            </a:pPr>
            <a:r>
              <a:rPr lang="tr-TR" sz="1200" dirty="0"/>
              <a:t>Garip, E. (2000). Çatışma yönetimi. 2. Baskı, </a:t>
            </a:r>
            <a:r>
              <a:rPr lang="tr-TR" sz="1200" dirty="0" err="1"/>
              <a:t>Pegem</a:t>
            </a:r>
            <a:r>
              <a:rPr lang="tr-TR" sz="1200" dirty="0"/>
              <a:t> yayıncılık: Ankara.</a:t>
            </a:r>
          </a:p>
          <a:p>
            <a:pPr marL="0" indent="0">
              <a:buNone/>
            </a:pPr>
            <a:endParaRPr lang="tr-TR" sz="1200" dirty="0"/>
          </a:p>
          <a:p>
            <a:pPr marL="0" indent="0">
              <a:buNone/>
            </a:pPr>
            <a:r>
              <a:rPr lang="tr-TR" sz="1200" dirty="0"/>
              <a:t>Ceylan, A., Ergün, E., Alpkan L. (2000). Çatışmanın Sebepleri ve Yönetimi, Doğuş Üniversitesi Dergisi, Cilt: 1 Sayı: 2, s. 39-51.</a:t>
            </a:r>
          </a:p>
          <a:p>
            <a:pPr marL="0" indent="0">
              <a:buNone/>
            </a:pPr>
            <a:endParaRPr lang="tr-TR" sz="1200" dirty="0"/>
          </a:p>
          <a:p>
            <a:pPr marL="0" indent="0">
              <a:buNone/>
            </a:pPr>
            <a:r>
              <a:rPr lang="tr-TR" sz="1200" dirty="0">
                <a:cs typeface="Times New Roman" panose="02020603050405020304" pitchFamily="18" charset="0"/>
              </a:rPr>
              <a:t>Can, H, Azizoğlu, A. Ö., Aydın, E. M. (2011) Organizasyon ve Yönetim. Siyasal Kitabevi: Ankara.</a:t>
            </a:r>
          </a:p>
          <a:p>
            <a:pPr marL="0" indent="0">
              <a:buNone/>
            </a:pPr>
            <a:endParaRPr lang="tr-TR" sz="1200" dirty="0"/>
          </a:p>
          <a:p>
            <a:pPr marL="0" indent="0">
              <a:buNone/>
            </a:pPr>
            <a:r>
              <a:rPr lang="tr-TR" sz="1200" dirty="0"/>
              <a:t>Şahin, A., Emini, T. E., Ünsal, Ö.(2006). Çatışma yönetimi yöntemleri ve hastane örgütlerinde bir uygulama. Selçuk Üniversitesi Sosyal Bilimler Enstitüsü Dergisi,15, 553-568.</a:t>
            </a:r>
          </a:p>
          <a:p>
            <a:pPr marL="0" indent="0">
              <a:buNone/>
            </a:pPr>
            <a:endParaRPr lang="tr-TR" sz="1200" dirty="0"/>
          </a:p>
          <a:p>
            <a:pPr marL="0" indent="0">
              <a:buNone/>
            </a:pPr>
            <a:r>
              <a:rPr lang="tr-TR" sz="1200" dirty="0" err="1">
                <a:cs typeface="Times New Roman" panose="02020603050405020304" pitchFamily="18" charset="0"/>
              </a:rPr>
              <a:t>McShane</a:t>
            </a:r>
            <a:r>
              <a:rPr lang="tr-TR" sz="1200" dirty="0">
                <a:cs typeface="Times New Roman" panose="02020603050405020304" pitchFamily="18" charset="0"/>
              </a:rPr>
              <a:t>, S. L., </a:t>
            </a:r>
            <a:r>
              <a:rPr lang="tr-TR" sz="1200" dirty="0" err="1">
                <a:cs typeface="Times New Roman" panose="02020603050405020304" pitchFamily="18" charset="0"/>
              </a:rPr>
              <a:t>Glinow</a:t>
            </a:r>
            <a:r>
              <a:rPr lang="tr-TR" sz="1200" dirty="0">
                <a:cs typeface="Times New Roman" panose="02020603050405020304" pitchFamily="18" charset="0"/>
              </a:rPr>
              <a:t>, M. A. V. (2016) Örgütsel Davranış. «İş ortamında çatışmaları Yönetmek» (</a:t>
            </a:r>
            <a:r>
              <a:rPr lang="tr-TR" sz="1200" dirty="0" err="1">
                <a:cs typeface="Times New Roman" panose="02020603050405020304" pitchFamily="18" charset="0"/>
              </a:rPr>
              <a:t>Organisational</a:t>
            </a:r>
            <a:r>
              <a:rPr lang="tr-TR" sz="1200" dirty="0">
                <a:cs typeface="Times New Roman" panose="02020603050405020304" pitchFamily="18" charset="0"/>
              </a:rPr>
              <a:t> </a:t>
            </a:r>
            <a:r>
              <a:rPr lang="tr-TR" sz="1200" dirty="0" err="1">
                <a:cs typeface="Times New Roman" panose="02020603050405020304" pitchFamily="18" charset="0"/>
              </a:rPr>
              <a:t>Behavior</a:t>
            </a:r>
            <a:r>
              <a:rPr lang="tr-TR" sz="1200" dirty="0">
                <a:cs typeface="Times New Roman" panose="02020603050405020304" pitchFamily="18" charset="0"/>
              </a:rPr>
              <a:t>, Çeviren:  Hacıoğlu, G.), Nobel Yayıncılık: Ankara.</a:t>
            </a:r>
          </a:p>
          <a:p>
            <a:pPr marL="0" indent="0">
              <a:buNone/>
            </a:pPr>
            <a:endParaRPr lang="tr-TR" sz="1200" dirty="0">
              <a:cs typeface="Times New Roman" panose="02020603050405020304" pitchFamily="18" charset="0"/>
            </a:endParaRPr>
          </a:p>
          <a:p>
            <a:pPr marL="0" indent="0">
              <a:buNone/>
            </a:pPr>
            <a:r>
              <a:rPr lang="tr-TR" sz="1200" dirty="0">
                <a:cs typeface="Times New Roman" panose="02020603050405020304" pitchFamily="18" charset="0"/>
              </a:rPr>
              <a:t>Yeniçeri, Ö. (2009).Örgütlerde çatışma ve Yabancılaşma. IQ Kültür ve Sanat Yayıncılık: İstanbul.</a:t>
            </a:r>
          </a:p>
          <a:p>
            <a:pPr marL="0" indent="0">
              <a:buNone/>
            </a:pPr>
            <a:endParaRPr lang="tr-TR" sz="1200" dirty="0">
              <a:latin typeface="Times New Roman" panose="02020603050405020304" pitchFamily="18" charset="0"/>
              <a:cs typeface="Times New Roman" panose="02020603050405020304" pitchFamily="18" charset="0"/>
            </a:endParaRPr>
          </a:p>
          <a:p>
            <a:pPr marL="0" indent="0">
              <a:buNone/>
            </a:pPr>
            <a:r>
              <a:rPr lang="tr-TR" sz="1200" dirty="0">
                <a:latin typeface="Times New Roman" panose="02020603050405020304" pitchFamily="18" charset="0"/>
                <a:cs typeface="Times New Roman" panose="02020603050405020304" pitchFamily="18" charset="0"/>
              </a:rPr>
              <a:t>Özdemir, A., A. (2013). Çatışma ve Stres Yönetimi I. «Çatışmanın Doğası: Tanımı, Türleri, ve Süreci». Anadolu Üniversitesi Yayınları: Eskişehir.</a:t>
            </a:r>
          </a:p>
          <a:p>
            <a:pPr marL="0" indent="0">
              <a:buNone/>
            </a:pPr>
            <a:endParaRPr lang="tr-TR" sz="1200" dirty="0">
              <a:cs typeface="Times New Roman" panose="02020603050405020304" pitchFamily="18" charset="0"/>
            </a:endParaRPr>
          </a:p>
          <a:p>
            <a:pPr marL="0" indent="0">
              <a:buNone/>
            </a:pPr>
            <a:endParaRPr lang="tr-TR" sz="1200" dirty="0">
              <a:cs typeface="Times New Roman" panose="02020603050405020304" pitchFamily="18" charset="0"/>
            </a:endParaRPr>
          </a:p>
          <a:p>
            <a:pPr marL="0" indent="0">
              <a:buNone/>
            </a:pPr>
            <a:r>
              <a:rPr lang="tr-TR" sz="1600" dirty="0"/>
              <a:t> </a:t>
            </a:r>
          </a:p>
          <a:p>
            <a:pPr marL="0" indent="0">
              <a:buNone/>
            </a:pPr>
            <a:endParaRPr lang="tr-TR" sz="2000" dirty="0"/>
          </a:p>
        </p:txBody>
      </p:sp>
    </p:spTree>
    <p:extLst>
      <p:ext uri="{BB962C8B-B14F-4D97-AF65-F5344CB8AC3E}">
        <p14:creationId xmlns:p14="http://schemas.microsoft.com/office/powerpoint/2010/main" val="233333177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560</TotalTime>
  <Words>851</Words>
  <Application>Microsoft Office PowerPoint</Application>
  <PresentationFormat>Ekran Gösterisi (4:3)</PresentationFormat>
  <Paragraphs>70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Çatışma nedenleri</vt:lpstr>
      <vt:lpstr>Çatışma nedenleri</vt:lpstr>
      <vt:lpstr>Çatışma nedenleri  Ceylan ve ark.(2000) göre de, bireysel çatışmaların nedenleri örgütün ve işin doğasından kaynaklanan yapısal faktörler, bireylerarası farklılıklardan kaynaklanan kişisel faktörler olmak üzere iki grupta incelenebilir (Ceylan, Ergün, Alpkan, s. 42, 2000): </vt:lpstr>
      <vt:lpstr>Çatışma Yönetimi</vt:lpstr>
      <vt:lpstr>Çatışma Yönetimi</vt:lpstr>
      <vt:lpstr>Çatışma Yönetimi</vt:lpstr>
      <vt:lpstr>Çatışmanın Çözümünde Yöntemler  </vt:lpstr>
      <vt:lpstr>Örgütsel Çatışma Yönetiminde İnsanın Rolü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17</cp:revision>
  <dcterms:created xsi:type="dcterms:W3CDTF">2020-04-29T13:04:20Z</dcterms:created>
  <dcterms:modified xsi:type="dcterms:W3CDTF">2020-05-09T14:05:13Z</dcterms:modified>
</cp:coreProperties>
</file>