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94660"/>
  </p:normalViewPr>
  <p:slideViewPr>
    <p:cSldViewPr>
      <p:cViewPr varScale="1">
        <p:scale>
          <a:sx n="68" d="100"/>
          <a:sy n="68"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13D9DD7-E8E2-43DD-AB23-165D0E04B3A9}"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1DEEC0-614B-420B-8A9A-8C61F737E8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D9DD7-E8E2-43DD-AB23-165D0E04B3A9}" type="datetimeFigureOut">
              <a:rPr lang="tr-TR" smtClean="0"/>
              <a:pPr/>
              <a:t>26.10.2018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1DEEC0-614B-420B-8A9A-8C61F737E8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936103"/>
          </a:xfrm>
        </p:spPr>
        <p:txBody>
          <a:bodyPr/>
          <a:lstStyle/>
          <a:p>
            <a:r>
              <a:rPr lang="tr-TR" dirty="0" smtClean="0"/>
              <a:t>1920-1940 Arası Alman Sineması</a:t>
            </a:r>
            <a:endParaRPr lang="tr-TR" dirty="0"/>
          </a:p>
        </p:txBody>
      </p:sp>
      <p:sp>
        <p:nvSpPr>
          <p:cNvPr id="3" name="2 Alt Başlık"/>
          <p:cNvSpPr>
            <a:spLocks noGrp="1"/>
          </p:cNvSpPr>
          <p:nvPr>
            <p:ph type="subTitle" idx="1"/>
          </p:nvPr>
        </p:nvSpPr>
        <p:spPr>
          <a:xfrm>
            <a:off x="1115616" y="1844824"/>
            <a:ext cx="6984776" cy="4392488"/>
          </a:xfrm>
        </p:spPr>
        <p:txBody>
          <a:bodyPr>
            <a:noAutofit/>
          </a:bodyPr>
          <a:lstStyle/>
          <a:p>
            <a:pPr algn="just"/>
            <a:r>
              <a:rPr lang="tr-TR" sz="2400" dirty="0" smtClean="0">
                <a:solidFill>
                  <a:schemeClr val="tx1"/>
                </a:solidFill>
              </a:rPr>
              <a:t>Alman sineması 1920’lerde altın çağını yaşamaktadır. Hatta bu dönem Nazilerin iktidarına kadar uzatılabilir. Bu dönemde sinemayı etkileyen en önemli akım dışavurumculuktur. Dışavurumculuk, 20. yüzyılın başında Almanya’da ortaya çıkan ve resim, heykel, şiir, edebiyat ve sinemayı etkisi altına alan bir akımdır. Asıl etkisini 1. Dünya Savaşı sonrasında kazanır ve 1920’lerin ortalarında zayıflar. Dışavurumculuk, </a:t>
            </a:r>
            <a:r>
              <a:rPr lang="tr-TR" sz="2400" dirty="0" err="1" smtClean="0">
                <a:solidFill>
                  <a:schemeClr val="tx1"/>
                </a:solidFill>
              </a:rPr>
              <a:t>Rönesanstan</a:t>
            </a:r>
            <a:r>
              <a:rPr lang="tr-TR" sz="2400" dirty="0" smtClean="0">
                <a:solidFill>
                  <a:schemeClr val="tx1"/>
                </a:solidFill>
              </a:rPr>
              <a:t> beri süregelen doğaya uygun betimleme anlayışından uzaklaşma anlamına gelir. Sanatçının kişisel ruhunu, heyecanını, tedirginliğini renk, çizgi, düzlem ve kütle aracılığıyla ifade etmesidir.  </a:t>
            </a:r>
          </a:p>
          <a:p>
            <a:pPr algn="just"/>
            <a:endParaRPr lang="tr-TR" sz="24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Sinemada Dışavurumculuk</a:t>
            </a:r>
            <a:endParaRPr lang="tr-TR" dirty="0"/>
          </a:p>
        </p:txBody>
      </p:sp>
      <p:sp>
        <p:nvSpPr>
          <p:cNvPr id="3" name="2 İçerik Yer Tutucusu"/>
          <p:cNvSpPr>
            <a:spLocks noGrp="1"/>
          </p:cNvSpPr>
          <p:nvPr>
            <p:ph idx="1"/>
          </p:nvPr>
        </p:nvSpPr>
        <p:spPr/>
        <p:txBody>
          <a:bodyPr/>
          <a:lstStyle/>
          <a:p>
            <a:r>
              <a:rPr lang="tr-TR" sz="2400" dirty="0" smtClean="0"/>
              <a:t>Sinemada dışavurumculuk, çarpıtılmış fiziksel bir dünya yaratan set tasarımı, alışılmışın dışında kamera açıları, derin gölgeler oluşturan aydınlatma ve stilize oyunculukla sergilenir. Sinemada dışavurumculuk rasyonel olanın ötesinde akıldışını ve bilinç altını vurgular. Dışavurumculuğu filmlerinde kullanan önemli yönetmenler şu şekilde sıralanabilir:</a:t>
            </a:r>
          </a:p>
          <a:p>
            <a:r>
              <a:rPr lang="tr-TR" sz="2400" dirty="0" smtClean="0"/>
              <a:t>Robert </a:t>
            </a:r>
            <a:r>
              <a:rPr lang="tr-TR" sz="2400" dirty="0" err="1" smtClean="0"/>
              <a:t>Wiene</a:t>
            </a:r>
            <a:endParaRPr lang="tr-TR" sz="2400" dirty="0" smtClean="0"/>
          </a:p>
          <a:p>
            <a:r>
              <a:rPr lang="tr-TR" sz="2400" dirty="0" err="1" smtClean="0"/>
              <a:t>Friedrich</a:t>
            </a:r>
            <a:r>
              <a:rPr lang="tr-TR" sz="2400" dirty="0" smtClean="0"/>
              <a:t> Wilhelm </a:t>
            </a:r>
            <a:r>
              <a:rPr lang="tr-TR" sz="2400" dirty="0" err="1" smtClean="0"/>
              <a:t>Murnau</a:t>
            </a:r>
            <a:endParaRPr lang="tr-TR" sz="2400" dirty="0" smtClean="0"/>
          </a:p>
          <a:p>
            <a:r>
              <a:rPr lang="tr-TR" sz="2400" dirty="0" err="1" smtClean="0"/>
              <a:t>Fritz</a:t>
            </a:r>
            <a:r>
              <a:rPr lang="tr-TR" sz="2400" dirty="0" smtClean="0"/>
              <a:t> </a:t>
            </a:r>
            <a:r>
              <a:rPr lang="tr-TR" sz="2400" dirty="0" err="1" smtClean="0"/>
              <a:t>Lang</a:t>
            </a:r>
            <a:endParaRPr lang="tr-TR" sz="2400" dirty="0" smtClean="0"/>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Sinemada Dışavurumculuk</a:t>
            </a:r>
            <a:br>
              <a:rPr lang="tr-TR" dirty="0" smtClean="0"/>
            </a:br>
            <a:endParaRPr lang="tr-TR" dirty="0"/>
          </a:p>
        </p:txBody>
      </p:sp>
      <p:sp>
        <p:nvSpPr>
          <p:cNvPr id="3" name="2 İçerik Yer Tutucusu"/>
          <p:cNvSpPr>
            <a:spLocks noGrp="1"/>
          </p:cNvSpPr>
          <p:nvPr>
            <p:ph idx="1"/>
          </p:nvPr>
        </p:nvSpPr>
        <p:spPr/>
        <p:txBody>
          <a:bodyPr/>
          <a:lstStyle/>
          <a:p>
            <a:pPr>
              <a:buNone/>
            </a:pPr>
            <a:r>
              <a:rPr lang="tr-TR" u="sng" dirty="0" smtClean="0"/>
              <a:t>Akımı temsil eden önemli film örnekleri</a:t>
            </a:r>
          </a:p>
          <a:p>
            <a:r>
              <a:rPr lang="tr-TR" sz="2800" dirty="0" smtClean="0"/>
              <a:t>Dr. </a:t>
            </a:r>
            <a:r>
              <a:rPr lang="tr-TR" sz="2800" dirty="0" err="1" smtClean="0"/>
              <a:t>Caligari’nin</a:t>
            </a:r>
            <a:r>
              <a:rPr lang="tr-TR" sz="2800" dirty="0" smtClean="0"/>
              <a:t> </a:t>
            </a:r>
            <a:r>
              <a:rPr lang="tr-TR" sz="2800" dirty="0" err="1" smtClean="0"/>
              <a:t>Muaynehanesi</a:t>
            </a:r>
            <a:r>
              <a:rPr lang="tr-TR" sz="2800" dirty="0" smtClean="0"/>
              <a:t> (Robert </a:t>
            </a:r>
            <a:r>
              <a:rPr lang="tr-TR" sz="2800" dirty="0" err="1" smtClean="0"/>
              <a:t>Wiene</a:t>
            </a:r>
            <a:r>
              <a:rPr lang="tr-TR" sz="2800" dirty="0" smtClean="0"/>
              <a:t>, 1919).</a:t>
            </a:r>
          </a:p>
          <a:p>
            <a:r>
              <a:rPr lang="tr-TR" sz="2800" dirty="0" err="1" smtClean="0"/>
              <a:t>Nosferatu</a:t>
            </a:r>
            <a:r>
              <a:rPr lang="tr-TR" sz="2800" dirty="0" smtClean="0"/>
              <a:t>, Bir Dehşet Senfonisi (</a:t>
            </a:r>
            <a:r>
              <a:rPr lang="tr-TR" sz="2800" dirty="0" err="1" smtClean="0"/>
              <a:t>Fredrich</a:t>
            </a:r>
            <a:r>
              <a:rPr lang="tr-TR" sz="2800" dirty="0" smtClean="0"/>
              <a:t> Wilhelm </a:t>
            </a:r>
            <a:r>
              <a:rPr lang="tr-TR" sz="2800" dirty="0" err="1" smtClean="0"/>
              <a:t>Murnau</a:t>
            </a:r>
            <a:r>
              <a:rPr lang="tr-TR" sz="2800" dirty="0" smtClean="0"/>
              <a:t>, 1922).</a:t>
            </a:r>
          </a:p>
          <a:p>
            <a:r>
              <a:rPr lang="tr-TR" sz="2800" dirty="0" smtClean="0"/>
              <a:t>Kumarbaz Dr. </a:t>
            </a:r>
            <a:r>
              <a:rPr lang="tr-TR" sz="2800" dirty="0" err="1" smtClean="0"/>
              <a:t>Mabuse</a:t>
            </a:r>
            <a:r>
              <a:rPr lang="tr-TR" sz="2800" dirty="0" smtClean="0"/>
              <a:t> (</a:t>
            </a:r>
            <a:r>
              <a:rPr lang="tr-TR" sz="2800" dirty="0" err="1" smtClean="0"/>
              <a:t>Fritz</a:t>
            </a:r>
            <a:r>
              <a:rPr lang="tr-TR" sz="2800" dirty="0" smtClean="0"/>
              <a:t> </a:t>
            </a:r>
            <a:r>
              <a:rPr lang="tr-TR" sz="2800" dirty="0" err="1" smtClean="0"/>
              <a:t>Lang</a:t>
            </a:r>
            <a:r>
              <a:rPr lang="tr-TR" sz="2800" dirty="0" smtClean="0"/>
              <a:t>, 1922)</a:t>
            </a:r>
          </a:p>
          <a:p>
            <a:r>
              <a:rPr lang="tr-TR" sz="2800" dirty="0" err="1" smtClean="0"/>
              <a:t>Metropolis</a:t>
            </a:r>
            <a:r>
              <a:rPr lang="tr-TR" sz="2800" dirty="0" smtClean="0"/>
              <a:t> (</a:t>
            </a:r>
            <a:r>
              <a:rPr lang="tr-TR" sz="2800" dirty="0" err="1" smtClean="0"/>
              <a:t>Fritz</a:t>
            </a:r>
            <a:r>
              <a:rPr lang="tr-TR" sz="2800" dirty="0" smtClean="0"/>
              <a:t> </a:t>
            </a:r>
            <a:r>
              <a:rPr lang="tr-TR" sz="2800" dirty="0" err="1" smtClean="0"/>
              <a:t>Lang</a:t>
            </a:r>
            <a:r>
              <a:rPr lang="tr-TR" sz="2800" dirty="0" smtClean="0"/>
              <a:t>, 1927)</a:t>
            </a:r>
          </a:p>
          <a:p>
            <a:pPr>
              <a:buNone/>
            </a:pPr>
            <a:r>
              <a:rPr lang="tr-TR" sz="2800" dirty="0" smtClean="0"/>
              <a:t>     (Dışavurumculuğun etkisi 1920’lerin ortasında zayıflasa da doğalcı eğilimler taşıyan ve oda filmleri olarak adlandırılan filmlerde etkileri devam eder).</a:t>
            </a:r>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Faşizm ve Nasyonal Sosyalizm</a:t>
            </a:r>
            <a:endParaRPr lang="tr-TR" dirty="0"/>
          </a:p>
        </p:txBody>
      </p:sp>
      <p:sp>
        <p:nvSpPr>
          <p:cNvPr id="3" name="2 İçerik Yer Tutucusu"/>
          <p:cNvSpPr>
            <a:spLocks noGrp="1"/>
          </p:cNvSpPr>
          <p:nvPr>
            <p:ph idx="1"/>
          </p:nvPr>
        </p:nvSpPr>
        <p:spPr/>
        <p:txBody>
          <a:bodyPr>
            <a:normAutofit/>
          </a:bodyPr>
          <a:lstStyle/>
          <a:p>
            <a:pPr algn="just"/>
            <a:r>
              <a:rPr lang="tr-TR" sz="2400" dirty="0" smtClean="0"/>
              <a:t>Adolf Hitler 1933 yılında yönetimi ele geçirir. Hitler yönetimi ele geçirdikten sonra, UFA ve film yapımı </a:t>
            </a:r>
            <a:r>
              <a:rPr lang="tr-TR" sz="2400" dirty="0" err="1" smtClean="0"/>
              <a:t>propoganda</a:t>
            </a:r>
            <a:r>
              <a:rPr lang="tr-TR" sz="2400" dirty="0" smtClean="0"/>
              <a:t> bakanı Joseph </a:t>
            </a:r>
            <a:r>
              <a:rPr lang="tr-TR" sz="2400" dirty="0" err="1" smtClean="0"/>
              <a:t>Gobels’in</a:t>
            </a:r>
            <a:r>
              <a:rPr lang="tr-TR" sz="2400" dirty="0" smtClean="0"/>
              <a:t> emrine girer. Film sansürü yoğun olarak uygulanır. Solcu ve Yahudi sinemacılar sürgüne gönderilir. Almanya’da kalan Yahudi sinemacılar ise toplama kamplarında öldürülür. Almanlar 1930’larda </a:t>
            </a:r>
            <a:r>
              <a:rPr lang="tr-TR" sz="2400" dirty="0" err="1" smtClean="0"/>
              <a:t>propoganda</a:t>
            </a:r>
            <a:r>
              <a:rPr lang="tr-TR" sz="2400" dirty="0" smtClean="0"/>
              <a:t> filmlerine ağırlık verirler. Nazilerin sinemayı </a:t>
            </a:r>
            <a:r>
              <a:rPr lang="tr-TR" sz="2400" dirty="0" err="1" smtClean="0"/>
              <a:t>propoganda</a:t>
            </a:r>
            <a:r>
              <a:rPr lang="tr-TR" sz="2400" dirty="0" smtClean="0"/>
              <a:t> aracı olarak kullandıklarını gösteren önemli film örnekleri </a:t>
            </a:r>
            <a:r>
              <a:rPr lang="tr-TR" sz="2400" dirty="0" err="1" smtClean="0"/>
              <a:t>Leni</a:t>
            </a:r>
            <a:r>
              <a:rPr lang="tr-TR" sz="2400" dirty="0" smtClean="0"/>
              <a:t> </a:t>
            </a:r>
            <a:r>
              <a:rPr lang="tr-TR" sz="2400" dirty="0" err="1" smtClean="0"/>
              <a:t>Riefenstahl</a:t>
            </a:r>
            <a:r>
              <a:rPr lang="tr-TR" sz="2400" dirty="0" smtClean="0"/>
              <a:t> tarafından çekilir.</a:t>
            </a:r>
            <a:endParaRPr lang="tr-T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1920-1940 Arası İtalyan Sineması</a:t>
            </a:r>
            <a:endParaRPr lang="tr-TR" sz="2800" dirty="0"/>
          </a:p>
        </p:txBody>
      </p:sp>
      <p:sp>
        <p:nvSpPr>
          <p:cNvPr id="3" name="2 İçerik Yer Tutucusu"/>
          <p:cNvSpPr>
            <a:spLocks noGrp="1"/>
          </p:cNvSpPr>
          <p:nvPr>
            <p:ph idx="1"/>
          </p:nvPr>
        </p:nvSpPr>
        <p:spPr>
          <a:xfrm>
            <a:off x="457200" y="1600200"/>
            <a:ext cx="8291264" cy="4781128"/>
          </a:xfrm>
        </p:spPr>
        <p:txBody>
          <a:bodyPr>
            <a:noAutofit/>
          </a:bodyPr>
          <a:lstStyle/>
          <a:p>
            <a:pPr algn="just">
              <a:buNone/>
            </a:pPr>
            <a:r>
              <a:rPr lang="tr-TR" sz="2400" dirty="0" smtClean="0"/>
              <a:t>    </a:t>
            </a:r>
            <a:r>
              <a:rPr lang="tr-TR" sz="2400" dirty="0" err="1" smtClean="0"/>
              <a:t>Mussolini</a:t>
            </a:r>
            <a:r>
              <a:rPr lang="tr-TR" sz="2400" dirty="0" smtClean="0"/>
              <a:t> 1922 yılında iktidarı ele geçirir ve 1922-1943 yılları arasında ülkede faşist yönetim hüküm sürer. </a:t>
            </a:r>
            <a:r>
              <a:rPr lang="tr-TR" sz="2400" dirty="0" err="1" smtClean="0"/>
              <a:t>Mussolini</a:t>
            </a:r>
            <a:r>
              <a:rPr lang="tr-TR" sz="2400" dirty="0"/>
              <a:t> </a:t>
            </a:r>
            <a:r>
              <a:rPr lang="tr-TR" sz="2400" dirty="0" smtClean="0"/>
              <a:t>İtalyan sinema endüstrisinin gelişimi için önemli adımlar atar. Amaç, Hollywood filmleriyle gişede rekabet etmek ve İtalya’nın kültürel alandaki üstünlüğünü kanıtlamaktır.  </a:t>
            </a:r>
            <a:r>
              <a:rPr lang="tr-TR" sz="2400" dirty="0" err="1" smtClean="0"/>
              <a:t>Mussolini</a:t>
            </a:r>
            <a:r>
              <a:rPr lang="tr-TR" sz="2400" dirty="0" smtClean="0"/>
              <a:t> sinema etkinliklerini merkezi bir otorite altında toplamaya yönelik adımlar atar. 1924 yılında belgesel ve haber filmleri üretmek üzere </a:t>
            </a:r>
            <a:r>
              <a:rPr lang="tr-TR" sz="2400" dirty="0" err="1" smtClean="0"/>
              <a:t>LUCE’yi</a:t>
            </a:r>
            <a:r>
              <a:rPr lang="tr-TR" sz="2400" dirty="0" smtClean="0"/>
              <a:t> (</a:t>
            </a:r>
            <a:r>
              <a:rPr lang="tr-TR" sz="2400" dirty="0" err="1" smtClean="0"/>
              <a:t>L’Unione</a:t>
            </a:r>
            <a:r>
              <a:rPr lang="tr-TR" sz="2400" dirty="0" smtClean="0"/>
              <a:t> </a:t>
            </a:r>
            <a:r>
              <a:rPr lang="tr-TR" sz="2400" dirty="0" err="1" smtClean="0"/>
              <a:t>Cinematograficaq</a:t>
            </a:r>
            <a:r>
              <a:rPr lang="tr-TR" sz="2400" dirty="0" smtClean="0"/>
              <a:t> </a:t>
            </a:r>
            <a:r>
              <a:rPr lang="tr-TR" sz="2400" dirty="0" err="1" smtClean="0"/>
              <a:t>Educativa</a:t>
            </a:r>
            <a:r>
              <a:rPr lang="tr-TR" sz="2400" dirty="0" smtClean="0"/>
              <a:t>/Sinema ve Eğitim Birliği Kurumu’nu) kurar. Böylelikle kendisine enformasyon tekeli yaratmış olur. Film okulu açılması, film festivali düzenlenmesi, stüdyo kurulması, Hollywood filmleriyle rekabet etmeye yönelik anti tekel kanunu çıkarılması dönemin diğer uygulamalarıdır.</a:t>
            </a:r>
          </a:p>
          <a:p>
            <a:pPr algn="just">
              <a:buNone/>
            </a:pPr>
            <a:endParaRPr lang="tr-TR" sz="2400" dirty="0"/>
          </a:p>
          <a:p>
            <a:pPr algn="just">
              <a:buNone/>
            </a:pPr>
            <a:endParaRPr lang="tr-TR" sz="2400" dirty="0" smtClean="0"/>
          </a:p>
          <a:p>
            <a:pPr algn="just">
              <a:buNone/>
            </a:pPr>
            <a:endParaRPr lang="tr-TR" sz="2400" dirty="0"/>
          </a:p>
          <a:p>
            <a:pPr algn="just">
              <a:buNone/>
            </a:pPr>
            <a:endParaRPr lang="tr-TR" sz="2400" dirty="0" smtClean="0"/>
          </a:p>
          <a:p>
            <a:pPr algn="just">
              <a:buNone/>
            </a:pPr>
            <a:endParaRPr lang="tr-TR" sz="2400" dirty="0"/>
          </a:p>
          <a:p>
            <a:pPr algn="just">
              <a:buNone/>
            </a:pPr>
            <a:endParaRPr lang="tr-TR"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1920-1940 Arası İtalyan Sineması</a:t>
            </a:r>
            <a:endParaRPr lang="tr-TR" sz="3200" dirty="0"/>
          </a:p>
        </p:txBody>
      </p:sp>
      <p:sp>
        <p:nvSpPr>
          <p:cNvPr id="3" name="2 İçerik Yer Tutucusu"/>
          <p:cNvSpPr>
            <a:spLocks noGrp="1"/>
          </p:cNvSpPr>
          <p:nvPr>
            <p:ph idx="1"/>
          </p:nvPr>
        </p:nvSpPr>
        <p:spPr/>
        <p:txBody>
          <a:bodyPr/>
          <a:lstStyle/>
          <a:p>
            <a:pPr algn="just">
              <a:buNone/>
            </a:pPr>
            <a:r>
              <a:rPr lang="tr-TR" sz="2400" dirty="0" smtClean="0"/>
              <a:t>     Faşist yönetimin sinemaya verdiği en büyük zarar, </a:t>
            </a:r>
            <a:r>
              <a:rPr lang="tr-TR" sz="2400" dirty="0" err="1" smtClean="0"/>
              <a:t>entellektüeller</a:t>
            </a:r>
            <a:r>
              <a:rPr lang="tr-TR" sz="2400" dirty="0" smtClean="0"/>
              <a:t> ve halk arasındaki bağı koparmasıdır. Duygusal ve romantik “beyaz telefon filmleri” faşist propaganda filmlerine göre daha çok desteklenir.  </a:t>
            </a:r>
          </a:p>
          <a:p>
            <a:pPr algn="just">
              <a:buNone/>
            </a:pPr>
            <a:r>
              <a:rPr lang="tr-TR" sz="2400" dirty="0" smtClean="0"/>
              <a:t>     Faşist </a:t>
            </a:r>
            <a:r>
              <a:rPr lang="tr-TR" sz="2400" dirty="0" err="1" smtClean="0"/>
              <a:t>propoganda</a:t>
            </a:r>
            <a:r>
              <a:rPr lang="tr-TR" sz="2400" dirty="0" smtClean="0"/>
              <a:t> 1930-1943 yılları arasında yapılan 722 filmden 30’unda belirgindir. Bunlar;</a:t>
            </a:r>
          </a:p>
          <a:p>
            <a:pPr algn="just"/>
            <a:r>
              <a:rPr lang="tr-TR" sz="2400" dirty="0" smtClean="0"/>
              <a:t>Yurtseverlik filmleri ( askeri filmler)</a:t>
            </a:r>
          </a:p>
          <a:p>
            <a:pPr algn="just"/>
            <a:r>
              <a:rPr lang="tr-TR" sz="2400" dirty="0" smtClean="0"/>
              <a:t>İtalya’nın Afrika misyonuyla ilgili filmler</a:t>
            </a:r>
          </a:p>
          <a:p>
            <a:pPr algn="just"/>
            <a:r>
              <a:rPr lang="tr-TR" sz="2400" dirty="0" smtClean="0"/>
              <a:t>Kostümlü </a:t>
            </a:r>
            <a:r>
              <a:rPr lang="tr-TR" sz="2400" dirty="0" err="1" smtClean="0"/>
              <a:t>dramalar</a:t>
            </a:r>
            <a:endParaRPr lang="tr-TR" sz="2400" dirty="0" smtClean="0"/>
          </a:p>
          <a:p>
            <a:pPr algn="just"/>
            <a:r>
              <a:rPr lang="tr-TR" sz="2400" dirty="0" smtClean="0"/>
              <a:t>Anti-Bolşevik ve Anti-Sovyet propaganda filmleri olarak sıralanabilir.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BRİTANYA</a:t>
            </a:r>
            <a:endParaRPr lang="tr-TR" dirty="0"/>
          </a:p>
        </p:txBody>
      </p:sp>
      <p:sp>
        <p:nvSpPr>
          <p:cNvPr id="3" name="2 İçerik Yer Tutucusu"/>
          <p:cNvSpPr>
            <a:spLocks noGrp="1"/>
          </p:cNvSpPr>
          <p:nvPr>
            <p:ph idx="1"/>
          </p:nvPr>
        </p:nvSpPr>
        <p:spPr/>
        <p:txBody>
          <a:bodyPr/>
          <a:lstStyle/>
          <a:p>
            <a:pPr>
              <a:buNone/>
            </a:pPr>
            <a:r>
              <a:rPr lang="tr-TR" dirty="0" smtClean="0"/>
              <a:t>Dönemin Önemli Yönetmenleri ve Yapımcıları</a:t>
            </a:r>
          </a:p>
          <a:p>
            <a:pPr>
              <a:buNone/>
            </a:pPr>
            <a:r>
              <a:rPr lang="tr-TR" dirty="0" err="1" smtClean="0"/>
              <a:t>Alfred</a:t>
            </a:r>
            <a:r>
              <a:rPr lang="tr-TR" dirty="0" smtClean="0"/>
              <a:t> </a:t>
            </a:r>
            <a:r>
              <a:rPr lang="tr-TR" dirty="0" err="1" smtClean="0"/>
              <a:t>Hitchcock</a:t>
            </a:r>
            <a:endParaRPr lang="tr-TR" dirty="0" smtClean="0"/>
          </a:p>
          <a:p>
            <a:pPr>
              <a:buNone/>
            </a:pPr>
            <a:r>
              <a:rPr lang="tr-TR" dirty="0" smtClean="0"/>
              <a:t>John </a:t>
            </a:r>
            <a:r>
              <a:rPr lang="tr-TR" dirty="0" err="1" smtClean="0"/>
              <a:t>Grierson</a:t>
            </a:r>
            <a:endParaRPr lang="tr-TR" dirty="0" smtClean="0"/>
          </a:p>
          <a:p>
            <a:pPr>
              <a:buNone/>
            </a:pPr>
            <a:r>
              <a:rPr lang="tr-TR" dirty="0" err="1" smtClean="0"/>
              <a:t>Alexander</a:t>
            </a:r>
            <a:r>
              <a:rPr lang="tr-TR" dirty="0" smtClean="0"/>
              <a:t> Korda</a:t>
            </a:r>
          </a:p>
          <a:p>
            <a:pPr>
              <a:buNone/>
            </a:pPr>
            <a:r>
              <a:rPr lang="tr-TR" dirty="0" smtClean="0"/>
              <a:t>Michael </a:t>
            </a:r>
            <a:r>
              <a:rPr lang="tr-TR" dirty="0" err="1" smtClean="0"/>
              <a:t>Balcon</a:t>
            </a:r>
            <a:endParaRPr lang="tr-TR" dirty="0" smtClean="0"/>
          </a:p>
          <a:p>
            <a:pPr>
              <a:buNone/>
            </a:pPr>
            <a:r>
              <a:rPr lang="tr-TR" dirty="0" smtClean="0"/>
              <a:t>Arthur </a:t>
            </a:r>
            <a:r>
              <a:rPr lang="tr-TR" dirty="0" err="1" smtClean="0"/>
              <a:t>Rank</a:t>
            </a:r>
            <a:endParaRPr lang="tr-TR" dirty="0" smtClean="0"/>
          </a:p>
          <a:p>
            <a:pPr>
              <a:buNone/>
            </a:pPr>
            <a:endParaRPr lang="tr-T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 </a:t>
            </a:r>
            <a:endParaRPr lang="tr-TR" dirty="0"/>
          </a:p>
        </p:txBody>
      </p:sp>
      <p:sp>
        <p:nvSpPr>
          <p:cNvPr id="3" name="2 İçerik Yer Tutucusu"/>
          <p:cNvSpPr>
            <a:spLocks noGrp="1"/>
          </p:cNvSpPr>
          <p:nvPr>
            <p:ph idx="1"/>
          </p:nvPr>
        </p:nvSpPr>
        <p:spPr/>
        <p:txBody>
          <a:bodyPr>
            <a:normAutofit fontScale="85000" lnSpcReduction="10000"/>
          </a:bodyPr>
          <a:lstStyle/>
          <a:p>
            <a:pPr algn="just"/>
            <a:r>
              <a:rPr lang="tr-TR" dirty="0" err="1"/>
              <a:t>Geoffrey</a:t>
            </a:r>
            <a:r>
              <a:rPr lang="tr-TR" dirty="0"/>
              <a:t> </a:t>
            </a:r>
            <a:r>
              <a:rPr lang="tr-TR" dirty="0" err="1"/>
              <a:t>Nowell</a:t>
            </a:r>
            <a:r>
              <a:rPr lang="tr-TR" dirty="0"/>
              <a:t>-</a:t>
            </a:r>
            <a:r>
              <a:rPr lang="tr-TR" dirty="0" err="1"/>
              <a:t>Smith</a:t>
            </a:r>
            <a:r>
              <a:rPr lang="tr-TR" dirty="0"/>
              <a:t>, “Sosyalizm, Faşizm ve Demokrasi”, </a:t>
            </a:r>
            <a:r>
              <a:rPr lang="tr-TR" dirty="0" smtClean="0"/>
              <a:t>s.385-395.  </a:t>
            </a:r>
            <a:endParaRPr lang="tr-TR" dirty="0" smtClean="0"/>
          </a:p>
          <a:p>
            <a:pPr algn="just"/>
            <a:r>
              <a:rPr lang="tr-TR" dirty="0" err="1" smtClean="0"/>
              <a:t>Morando</a:t>
            </a:r>
            <a:r>
              <a:rPr lang="tr-TR" dirty="0" smtClean="0"/>
              <a:t> </a:t>
            </a:r>
            <a:r>
              <a:rPr lang="tr-TR" dirty="0" err="1"/>
              <a:t>Morandini</a:t>
            </a:r>
            <a:r>
              <a:rPr lang="tr-TR" dirty="0"/>
              <a:t>, “Faşizmden </a:t>
            </a:r>
            <a:r>
              <a:rPr lang="tr-TR" dirty="0" smtClean="0"/>
              <a:t>Yeni-Gerçekçiliğe </a:t>
            </a:r>
            <a:r>
              <a:rPr lang="tr-TR" dirty="0"/>
              <a:t>İtalya</a:t>
            </a:r>
            <a:r>
              <a:rPr lang="tr-TR"/>
              <a:t>”, </a:t>
            </a:r>
            <a:r>
              <a:rPr lang="tr-TR" smtClean="0"/>
              <a:t>s.406-415. </a:t>
            </a:r>
            <a:endParaRPr lang="tr-TR" dirty="0" smtClean="0"/>
          </a:p>
          <a:p>
            <a:pPr algn="just"/>
            <a:r>
              <a:rPr lang="tr-TR" dirty="0" err="1"/>
              <a:t>Antoni</a:t>
            </a:r>
            <a:r>
              <a:rPr lang="tr-TR" dirty="0"/>
              <a:t> </a:t>
            </a:r>
            <a:r>
              <a:rPr lang="tr-TR" dirty="0" err="1"/>
              <a:t>Lant</a:t>
            </a:r>
            <a:r>
              <a:rPr lang="tr-TR" dirty="0"/>
              <a:t>, “İmparatorluğun Sonunda Britanya”, s.415-429</a:t>
            </a:r>
            <a:r>
              <a:rPr lang="tr-TR" dirty="0" smtClean="0"/>
              <a:t>.</a:t>
            </a:r>
          </a:p>
          <a:p>
            <a:pPr algn="just"/>
            <a:r>
              <a:rPr lang="tr-TR" dirty="0" smtClean="0"/>
              <a:t>Nilgün </a:t>
            </a:r>
            <a:r>
              <a:rPr lang="tr-TR" dirty="0" err="1" smtClean="0"/>
              <a:t>Abisel</a:t>
            </a:r>
            <a:r>
              <a:rPr lang="tr-TR" dirty="0" smtClean="0"/>
              <a:t>, Sessiz Sinema, s. 143-195</a:t>
            </a:r>
            <a:r>
              <a:rPr lang="tr-TR" dirty="0" smtClean="0"/>
              <a:t>.</a:t>
            </a:r>
          </a:p>
          <a:p>
            <a:pPr algn="just">
              <a:buNone/>
            </a:pPr>
            <a:r>
              <a:rPr lang="tr-TR" dirty="0" smtClean="0"/>
              <a:t>(</a:t>
            </a:r>
            <a:r>
              <a:rPr lang="x-none" smtClean="0"/>
              <a:t>Okuma metinlerinde ayrıntılı kaynak belirtilmeyen bütün makaleler Geoffrey Nowell-Smith editörlüğünde hazırlanan </a:t>
            </a:r>
            <a:r>
              <a:rPr lang="x-none" i="1" smtClean="0"/>
              <a:t>Dünya Sinema Tarihi</a:t>
            </a:r>
            <a:r>
              <a:rPr lang="x-none" smtClean="0"/>
              <a:t> (Kabalcı yay, İstanbul, 2003, çeviren: Ahmet Fethi) kitabından alınmıştır</a:t>
            </a:r>
            <a:r>
              <a:rPr lang="tr-TR" dirty="0" smtClean="0"/>
              <a:t>)</a:t>
            </a:r>
            <a:r>
              <a:rPr lang="x-none" smtClean="0"/>
              <a:t>.</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562</Words>
  <Application>Microsoft Office PowerPoint</Application>
  <PresentationFormat>Ekran Gösterisi (4:3)</PresentationFormat>
  <Paragraphs>42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1920-1940 Arası Alman Sineması</vt:lpstr>
      <vt:lpstr>Sinemada Dışavurumculuk</vt:lpstr>
      <vt:lpstr>Sinemada Dışavurumculuk </vt:lpstr>
      <vt:lpstr>Faşizm ve Nasyonal Sosyalizm</vt:lpstr>
      <vt:lpstr>1920-1940 Arası İtalyan Sineması</vt:lpstr>
      <vt:lpstr>1920-1940 Arası İtalyan Sineması</vt:lpstr>
      <vt:lpstr>BRİTANYA</vt:lpstr>
      <vt:lpstr>Kaynaklar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1920-1940 Arası Alman Sineması</dc:title>
  <dc:creator>Windows User</dc:creator>
  <cp:lastModifiedBy>Windows User</cp:lastModifiedBy>
  <cp:revision>16</cp:revision>
  <dcterms:created xsi:type="dcterms:W3CDTF">2018-10-25T19:30:01Z</dcterms:created>
  <dcterms:modified xsi:type="dcterms:W3CDTF">2018-10-26T06:14:09Z</dcterms:modified>
</cp:coreProperties>
</file>