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1" r:id="rId2"/>
    <p:sldId id="279" r:id="rId3"/>
    <p:sldId id="407" r:id="rId4"/>
    <p:sldId id="409" r:id="rId5"/>
    <p:sldId id="410" r:id="rId6"/>
    <p:sldId id="408" r:id="rId7"/>
    <p:sldId id="383" r:id="rId8"/>
    <p:sldId id="391" r:id="rId9"/>
    <p:sldId id="416" r:id="rId10"/>
    <p:sldId id="392" r:id="rId11"/>
    <p:sldId id="393" r:id="rId12"/>
    <p:sldId id="394" r:id="rId13"/>
    <p:sldId id="395" r:id="rId14"/>
    <p:sldId id="396" r:id="rId15"/>
    <p:sldId id="385" r:id="rId16"/>
    <p:sldId id="397" r:id="rId17"/>
    <p:sldId id="406" r:id="rId18"/>
    <p:sldId id="415" r:id="rId19"/>
    <p:sldId id="398" r:id="rId20"/>
    <p:sldId id="399" r:id="rId21"/>
    <p:sldId id="400" r:id="rId22"/>
    <p:sldId id="401" r:id="rId23"/>
    <p:sldId id="402" r:id="rId24"/>
    <p:sldId id="403" r:id="rId25"/>
    <p:sldId id="414" r:id="rId26"/>
    <p:sldId id="387" r:id="rId27"/>
    <p:sldId id="413" r:id="rId28"/>
    <p:sldId id="412" r:id="rId29"/>
    <p:sldId id="417" r:id="rId30"/>
    <p:sldId id="388" r:id="rId31"/>
    <p:sldId id="389" r:id="rId32"/>
    <p:sldId id="390" r:id="rId33"/>
    <p:sldId id="405" r:id="rId3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7C68-B06F-574F-AF6D-2D6973E90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809B2-4313-4C4E-A147-256B0C949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739B-36CB-3948-87B9-22F8190A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BA0D-E94D-FB40-9497-AF4144DB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2B61-42AD-B647-A045-6FF189C4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9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E2F7-A9A9-2B49-B9A3-1E579B21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CC15E-5D34-E44D-975F-C4EB0128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3D76-652B-AF49-B469-296EC159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6731-7DFE-344A-8E8E-E71E816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5D37-FE9E-DB40-9528-4452AD3B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96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F5D31-4F95-134A-847F-AE28062B1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8318-D87F-1047-BE86-255473B22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B1C-6B19-194B-978C-E713BD59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D03E-8916-5842-BE6C-15F432D6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811F-66A9-B949-931F-854026C3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78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602B-F83D-4C4F-9D00-CC76457D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7B10-EEF9-F542-A88C-0F9402BCC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A4EF-0CE8-EA48-B0A1-1D843B2A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43D99-9BA3-C247-9131-7BB8C67C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9365-B330-E64B-9FF1-F3076F3C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59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81DE-7FB2-9B4A-980E-FC7F2EEB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F62BD-04F9-E247-9E6A-0E6E09D23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0707-A986-7745-9AA3-87750EA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5510D-8968-4644-B649-DAC5E786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9123-DD45-E444-A98E-A668AE4F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9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D23E-C383-424A-AD0A-E3943BD6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6DF8-5E2F-4943-A0C5-8B578CCD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4A51-121E-9446-8A2D-CEE83802E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584C4-1768-2840-970D-2F169944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CF1EC-3ACF-944A-95A2-C09B1B23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5F884-EA45-ED4F-A044-F7632A16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1F7E-ECA0-5D47-BA5F-169261F0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E04C-A8A3-544A-8A4D-861257BB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373D7-2BD0-424D-8836-77E8A0323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C31FA-5C87-2F4B-9510-818B0136C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2BA53-5952-C141-BB76-65E9DF50C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4F8AA-B71A-A94A-9912-5461A45A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E5564-4519-1340-9FC1-8796EC3B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B14FA-ED62-ED49-934C-351BC9E6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1D48-C30B-3843-89CB-DB651401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FBFF1-92DB-7E48-AD25-15FF1022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CBE24-7C6B-AB46-A195-C4F4BC5D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37677-A57D-5941-AEDF-64931B8B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0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CD673-D9BA-0948-96CE-EA57F640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D1495-D8C5-C047-BC9A-36A464AB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4FD7-8EE0-E34A-8D2A-3EBF3CE4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8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11FE-F8A4-374F-B7A7-1930AD2C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C4A3-BC9D-1346-8B11-379DBDC9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67E87-AD45-E14B-9A89-AB69BBF93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8F84C-DC11-D042-86F4-17C03D1F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3AFB3-6410-694C-946C-8D45FB5D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E86FC-3840-F34F-A554-FA01011A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9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1B52-30DB-4B4B-BB88-75EA51C1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FB714-B9C2-3B47-89E9-6A37208D2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8DF90-8CF7-6040-8F63-AD5499820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BE0EF-30B5-FE4B-B174-104561E7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EEB61-93B9-D542-B714-8F977BB5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A2B19-23E0-FD43-8BBD-18561A43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71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CF233-3119-4749-8CFF-5A67792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AB11-9D75-4D4A-AD93-FF72437FB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87E7-A192-1345-9CE1-421431EC5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67CB-2515-7D4A-91EF-8E77B7ADECD3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065F-B6EC-FF45-A1A4-81503C141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12A9-156A-5947-A9D8-4353DD792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B061-F373-474C-82CA-0542248A7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18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93228"/>
              </p:ext>
            </p:extLst>
          </p:nvPr>
        </p:nvGraphicFramePr>
        <p:xfrm>
          <a:off x="105510" y="-17583"/>
          <a:ext cx="12086490" cy="6710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928">
                  <a:extLst>
                    <a:ext uri="{9D8B030D-6E8A-4147-A177-3AD203B41FA5}">
                      <a16:colId xmlns:a16="http://schemas.microsoft.com/office/drawing/2014/main" val="3245786762"/>
                    </a:ext>
                  </a:extLst>
                </a:gridCol>
                <a:gridCol w="2206870">
                  <a:extLst>
                    <a:ext uri="{9D8B030D-6E8A-4147-A177-3AD203B41FA5}">
                      <a16:colId xmlns:a16="http://schemas.microsoft.com/office/drawing/2014/main" val="904973466"/>
                    </a:ext>
                  </a:extLst>
                </a:gridCol>
                <a:gridCol w="2347546">
                  <a:extLst>
                    <a:ext uri="{9D8B030D-6E8A-4147-A177-3AD203B41FA5}">
                      <a16:colId xmlns:a16="http://schemas.microsoft.com/office/drawing/2014/main" val="40216735"/>
                    </a:ext>
                  </a:extLst>
                </a:gridCol>
                <a:gridCol w="2066192">
                  <a:extLst>
                    <a:ext uri="{9D8B030D-6E8A-4147-A177-3AD203B41FA5}">
                      <a16:colId xmlns:a16="http://schemas.microsoft.com/office/drawing/2014/main" val="4242362511"/>
                    </a:ext>
                  </a:extLst>
                </a:gridCol>
                <a:gridCol w="3557954">
                  <a:extLst>
                    <a:ext uri="{9D8B030D-6E8A-4147-A177-3AD203B41FA5}">
                      <a16:colId xmlns:a16="http://schemas.microsoft.com/office/drawing/2014/main" val="3695116936"/>
                    </a:ext>
                  </a:extLst>
                </a:gridCol>
              </a:tblGrid>
              <a:tr h="33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Total T4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Total T3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Free-T4</a:t>
                      </a:r>
                      <a:r>
                        <a:rPr lang="tr-TR" sz="1800" baseline="30000">
                          <a:effectLst/>
                        </a:rPr>
                        <a:t>3,4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TSH</a:t>
                      </a:r>
                      <a:r>
                        <a:rPr lang="tr-TR" sz="1800" baseline="300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Possible Interpretation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17131034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primer hypothyroid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59827620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normal/düşük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sick euthyroid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59988542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normal/yüksek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primer hypothyroid (early stage)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670830641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T3 autoantibody &amp; hypothyroid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560091000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sekonder hypothyroidism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253990782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euthyroid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264067071"/>
                  </a:ext>
                </a:extLst>
              </a:tr>
              <a:tr h="334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normal/ Yüksek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euthyroid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0446427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normal/ Yüksek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Hipotiroizm için diagnostik değil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22368566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normal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T4 </a:t>
                      </a:r>
                      <a:r>
                        <a:rPr lang="tr-TR" sz="1800" dirty="0" err="1">
                          <a:effectLst/>
                        </a:rPr>
                        <a:t>autoantibody</a:t>
                      </a:r>
                      <a:r>
                        <a:rPr lang="tr-TR" sz="1800" dirty="0">
                          <a:effectLst/>
                        </a:rPr>
                        <a:t>/T4 </a:t>
                      </a:r>
                      <a:r>
                        <a:rPr lang="tr-TR" sz="1800" dirty="0" err="1">
                          <a:effectLst/>
                        </a:rPr>
                        <a:t>supplementation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8521743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Düşük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T4 </a:t>
                      </a:r>
                      <a:r>
                        <a:rPr lang="tr-TR" sz="1800" dirty="0" err="1">
                          <a:effectLst/>
                        </a:rPr>
                        <a:t>autoantibody</a:t>
                      </a:r>
                      <a:r>
                        <a:rPr lang="tr-TR" sz="1800" dirty="0">
                          <a:effectLst/>
                        </a:rPr>
                        <a:t> &amp; </a:t>
                      </a:r>
                      <a:r>
                        <a:rPr lang="tr-TR" sz="1800" dirty="0" err="1">
                          <a:effectLst/>
                        </a:rPr>
                        <a:t>hypothyroid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55024209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Fonksiyonel  </a:t>
                      </a:r>
                      <a:r>
                        <a:rPr lang="tr-TR" sz="1800" dirty="0" err="1">
                          <a:effectLst/>
                        </a:rPr>
                        <a:t>thyroid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tumor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868375417"/>
                  </a:ext>
                </a:extLst>
              </a:tr>
              <a:tr h="59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Yüksek 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normal/ Yüksek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T3 &amp; T4 </a:t>
                      </a:r>
                      <a:r>
                        <a:rPr lang="tr-TR" sz="1800" dirty="0" err="1">
                          <a:effectLst/>
                        </a:rPr>
                        <a:t>autoantibody</a:t>
                      </a:r>
                      <a:r>
                        <a:rPr lang="tr-TR" sz="1800" dirty="0">
                          <a:effectLst/>
                        </a:rPr>
                        <a:t>; </a:t>
                      </a:r>
                      <a:r>
                        <a:rPr lang="tr-TR" sz="1800" dirty="0" err="1">
                          <a:effectLst/>
                        </a:rPr>
                        <a:t>hypothyroid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8452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11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0099" y="101357"/>
            <a:ext cx="10515600" cy="7075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Tiroid</a:t>
            </a:r>
            <a:r>
              <a:rPr lang="tr-TR" sz="3200" b="1" dirty="0">
                <a:solidFill>
                  <a:srgbClr val="FF0000"/>
                </a:solidFill>
              </a:rPr>
              <a:t> Hormonunun Kalp Üzerindeki Etkileri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360" y="808893"/>
            <a:ext cx="6696809" cy="5890845"/>
          </a:xfrm>
          <a:ln>
            <a:solidFill>
              <a:srgbClr val="00B0F0"/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tr-TR" sz="4500" b="1" dirty="0" smtClean="0">
                <a:solidFill>
                  <a:srgbClr val="0070C0"/>
                </a:solidFill>
              </a:rPr>
              <a:t>Artan </a:t>
            </a:r>
            <a:r>
              <a:rPr lang="tr-TR" sz="4500" b="1" dirty="0" err="1">
                <a:solidFill>
                  <a:srgbClr val="0070C0"/>
                </a:solidFill>
              </a:rPr>
              <a:t>miyokardiyal</a:t>
            </a:r>
            <a:r>
              <a:rPr lang="tr-TR" sz="4500" b="1" dirty="0">
                <a:solidFill>
                  <a:srgbClr val="0070C0"/>
                </a:solidFill>
              </a:rPr>
              <a:t> </a:t>
            </a:r>
            <a:r>
              <a:rPr lang="tr-TR" sz="4500" b="1" dirty="0" err="1" smtClean="0">
                <a:solidFill>
                  <a:srgbClr val="0070C0"/>
                </a:solidFill>
              </a:rPr>
              <a:t>kontraktilite</a:t>
            </a:r>
            <a:endParaRPr lang="tr-TR" sz="4500" b="1" dirty="0" smtClean="0">
              <a:solidFill>
                <a:srgbClr val="0070C0"/>
              </a:solidFill>
            </a:endParaRPr>
          </a:p>
          <a:p>
            <a:pPr lvl="1">
              <a:lnSpc>
                <a:spcPct val="170000"/>
              </a:lnSpc>
            </a:pPr>
            <a:r>
              <a:rPr lang="tr-TR" sz="4500" dirty="0" err="1" smtClean="0"/>
              <a:t>Kontraktil</a:t>
            </a:r>
            <a:r>
              <a:rPr lang="tr-TR" sz="4500" dirty="0" smtClean="0"/>
              <a:t> </a:t>
            </a:r>
            <a:r>
              <a:rPr lang="tr-TR" sz="4500" dirty="0"/>
              <a:t>proteinlerin artan </a:t>
            </a:r>
            <a:r>
              <a:rPr lang="tr-TR" sz="4500" dirty="0" smtClean="0"/>
              <a:t>ekspresyonu</a:t>
            </a:r>
          </a:p>
          <a:p>
            <a:pPr lvl="1">
              <a:lnSpc>
                <a:spcPct val="170000"/>
              </a:lnSpc>
            </a:pPr>
            <a:r>
              <a:rPr lang="tr-TR" sz="4500" dirty="0" smtClean="0"/>
              <a:t>Artan </a:t>
            </a:r>
            <a:r>
              <a:rPr lang="tr-TR" sz="4500" dirty="0"/>
              <a:t>sayıda </a:t>
            </a:r>
            <a:r>
              <a:rPr lang="el-GR" sz="4500" dirty="0"/>
              <a:t>β-</a:t>
            </a:r>
            <a:r>
              <a:rPr lang="tr-TR" sz="4500" dirty="0" err="1"/>
              <a:t>adrenerjik</a:t>
            </a:r>
            <a:r>
              <a:rPr lang="tr-TR" sz="4500" dirty="0"/>
              <a:t> </a:t>
            </a:r>
            <a:r>
              <a:rPr lang="tr-TR" sz="4500" dirty="0" smtClean="0"/>
              <a:t>reseptör</a:t>
            </a:r>
          </a:p>
          <a:p>
            <a:pPr lvl="1">
              <a:lnSpc>
                <a:spcPct val="170000"/>
              </a:lnSpc>
            </a:pPr>
            <a:r>
              <a:rPr lang="tr-TR" sz="4500" dirty="0" err="1" smtClean="0"/>
              <a:t>Sarkoplazmik</a:t>
            </a:r>
            <a:r>
              <a:rPr lang="tr-TR" sz="4500" dirty="0" smtClean="0"/>
              <a:t> </a:t>
            </a:r>
            <a:r>
              <a:rPr lang="tr-TR" sz="4500" dirty="0" err="1"/>
              <a:t>retikulumdan</a:t>
            </a:r>
            <a:r>
              <a:rPr lang="tr-TR" sz="4500" dirty="0"/>
              <a:t> artan kalsiyum </a:t>
            </a:r>
            <a:r>
              <a:rPr lang="tr-TR" sz="4500" dirty="0" smtClean="0"/>
              <a:t>salınımı</a:t>
            </a:r>
          </a:p>
          <a:p>
            <a:pPr lvl="1">
              <a:lnSpc>
                <a:spcPct val="170000"/>
              </a:lnSpc>
            </a:pPr>
            <a:r>
              <a:rPr lang="tr-TR" sz="4500" dirty="0" smtClean="0"/>
              <a:t>Artan </a:t>
            </a:r>
            <a:r>
              <a:rPr lang="tr-TR" sz="4500" dirty="0"/>
              <a:t>sodyum-potasyum pompası </a:t>
            </a:r>
            <a:r>
              <a:rPr lang="tr-TR" sz="4500" dirty="0" smtClean="0"/>
              <a:t>aktivitesi</a:t>
            </a:r>
          </a:p>
          <a:p>
            <a:pPr lvl="1">
              <a:lnSpc>
                <a:spcPct val="170000"/>
              </a:lnSpc>
            </a:pPr>
            <a:r>
              <a:rPr lang="tr-TR" sz="4500" dirty="0" smtClean="0"/>
              <a:t>Sodyum </a:t>
            </a:r>
            <a:r>
              <a:rPr lang="tr-TR" sz="4500" dirty="0"/>
              <a:t>iyonlarına karşı artan </a:t>
            </a:r>
            <a:r>
              <a:rPr lang="tr-TR" sz="4500" dirty="0" err="1"/>
              <a:t>membran</a:t>
            </a:r>
            <a:r>
              <a:rPr lang="tr-TR" sz="4500" dirty="0"/>
              <a:t> </a:t>
            </a:r>
            <a:r>
              <a:rPr lang="tr-TR" sz="4500" dirty="0" smtClean="0"/>
              <a:t>geçirgenliği</a:t>
            </a:r>
          </a:p>
          <a:p>
            <a:pPr>
              <a:lnSpc>
                <a:spcPct val="170000"/>
              </a:lnSpc>
            </a:pPr>
            <a:r>
              <a:rPr lang="tr-TR" sz="4500" b="1" dirty="0" err="1" smtClean="0">
                <a:solidFill>
                  <a:srgbClr val="0070C0"/>
                </a:solidFill>
              </a:rPr>
              <a:t>Sarkoplazmik</a:t>
            </a:r>
            <a:r>
              <a:rPr lang="tr-TR" sz="4500" b="1" dirty="0" smtClean="0">
                <a:solidFill>
                  <a:srgbClr val="0070C0"/>
                </a:solidFill>
              </a:rPr>
              <a:t> </a:t>
            </a:r>
            <a:r>
              <a:rPr lang="tr-TR" sz="4500" b="1" dirty="0" err="1">
                <a:solidFill>
                  <a:srgbClr val="0070C0"/>
                </a:solidFill>
              </a:rPr>
              <a:t>retikulum</a:t>
            </a:r>
            <a:r>
              <a:rPr lang="tr-TR" sz="4500" b="1" dirty="0">
                <a:solidFill>
                  <a:srgbClr val="0070C0"/>
                </a:solidFill>
              </a:rPr>
              <a:t> tarafından artan kalsiyum geri alımı yoluyla gelişmiş </a:t>
            </a:r>
            <a:r>
              <a:rPr lang="tr-TR" sz="4500" b="1" dirty="0" err="1">
                <a:solidFill>
                  <a:srgbClr val="0070C0"/>
                </a:solidFill>
              </a:rPr>
              <a:t>miyokardiyal</a:t>
            </a:r>
            <a:r>
              <a:rPr lang="tr-TR" sz="4500" b="1" dirty="0">
                <a:solidFill>
                  <a:srgbClr val="0070C0"/>
                </a:solidFill>
              </a:rPr>
              <a:t> </a:t>
            </a:r>
            <a:r>
              <a:rPr lang="tr-TR" sz="4500" b="1" dirty="0" smtClean="0">
                <a:solidFill>
                  <a:srgbClr val="0070C0"/>
                </a:solidFill>
              </a:rPr>
              <a:t>gevşeme</a:t>
            </a:r>
          </a:p>
          <a:p>
            <a:pPr>
              <a:lnSpc>
                <a:spcPct val="170000"/>
              </a:lnSpc>
            </a:pPr>
            <a:r>
              <a:rPr lang="tr-TR" sz="4500" b="1" dirty="0" smtClean="0">
                <a:solidFill>
                  <a:srgbClr val="0070C0"/>
                </a:solidFill>
              </a:rPr>
              <a:t>Artan </a:t>
            </a:r>
            <a:r>
              <a:rPr lang="tr-TR" sz="4500" b="1" dirty="0">
                <a:solidFill>
                  <a:srgbClr val="0070C0"/>
                </a:solidFill>
              </a:rPr>
              <a:t>ön </a:t>
            </a:r>
            <a:r>
              <a:rPr lang="tr-TR" sz="4500" b="1" dirty="0" smtClean="0">
                <a:solidFill>
                  <a:srgbClr val="0070C0"/>
                </a:solidFill>
              </a:rPr>
              <a:t>yük</a:t>
            </a:r>
          </a:p>
          <a:p>
            <a:pPr lvl="1">
              <a:lnSpc>
                <a:spcPct val="170000"/>
              </a:lnSpc>
            </a:pPr>
            <a:r>
              <a:rPr lang="tr-TR" sz="4500" dirty="0" err="1"/>
              <a:t>Eritropoietinin</a:t>
            </a:r>
            <a:r>
              <a:rPr lang="tr-TR" sz="4500" dirty="0"/>
              <a:t> uyarılması, artan kırmızı hücre kütlesi</a:t>
            </a:r>
          </a:p>
          <a:p>
            <a:pPr lvl="1">
              <a:lnSpc>
                <a:spcPct val="170000"/>
              </a:lnSpc>
            </a:pPr>
            <a:r>
              <a:rPr lang="tr-TR" sz="4500" dirty="0"/>
              <a:t>Plazma hacmini artıran renin-</a:t>
            </a:r>
            <a:r>
              <a:rPr lang="tr-TR" sz="4500" dirty="0" err="1"/>
              <a:t>anjiyotensin</a:t>
            </a:r>
            <a:r>
              <a:rPr lang="tr-TR" sz="4500" dirty="0"/>
              <a:t>-</a:t>
            </a:r>
            <a:r>
              <a:rPr lang="tr-TR" sz="4500" dirty="0" err="1"/>
              <a:t>aldosteron</a:t>
            </a:r>
            <a:r>
              <a:rPr lang="tr-TR" sz="4500" dirty="0"/>
              <a:t> sisteminin aktivasyonu</a:t>
            </a:r>
          </a:p>
          <a:p>
            <a:pPr>
              <a:lnSpc>
                <a:spcPct val="170000"/>
              </a:lnSpc>
            </a:pPr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115908" y="817686"/>
            <a:ext cx="4938346" cy="58820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1800" b="1" dirty="0" smtClean="0">
                <a:solidFill>
                  <a:srgbClr val="0070C0"/>
                </a:solidFill>
              </a:rPr>
              <a:t>Azaltılmış yük</a:t>
            </a:r>
          </a:p>
          <a:p>
            <a:pPr lvl="1">
              <a:lnSpc>
                <a:spcPct val="170000"/>
              </a:lnSpc>
            </a:pPr>
            <a:r>
              <a:rPr lang="tr-TR" sz="1800" dirty="0" err="1" smtClean="0"/>
              <a:t>Vasküler</a:t>
            </a:r>
            <a:r>
              <a:rPr lang="tr-TR" sz="1800" dirty="0" smtClean="0"/>
              <a:t> düz kasın gevşemesi</a:t>
            </a:r>
          </a:p>
          <a:p>
            <a:pPr lvl="1">
              <a:lnSpc>
                <a:spcPct val="170000"/>
              </a:lnSpc>
            </a:pPr>
            <a:r>
              <a:rPr lang="tr-TR" sz="1800" dirty="0" smtClean="0"/>
              <a:t>Artan nitrik oksit üretimi</a:t>
            </a:r>
          </a:p>
          <a:p>
            <a:pPr lvl="1">
              <a:lnSpc>
                <a:spcPct val="170000"/>
              </a:lnSpc>
            </a:pPr>
            <a:r>
              <a:rPr lang="tr-TR" sz="1800" dirty="0" err="1" smtClean="0"/>
              <a:t>Periferik</a:t>
            </a:r>
            <a:r>
              <a:rPr lang="tr-TR" sz="1800" dirty="0" smtClean="0"/>
              <a:t> dokuların artan </a:t>
            </a:r>
            <a:r>
              <a:rPr lang="tr-TR" sz="1800" dirty="0" err="1" smtClean="0"/>
              <a:t>metabolik</a:t>
            </a:r>
            <a:r>
              <a:rPr lang="tr-TR" sz="1800" dirty="0" smtClean="0"/>
              <a:t> hızına bağlı olarak artan lokal aracılı </a:t>
            </a:r>
            <a:r>
              <a:rPr lang="tr-TR" sz="1800" dirty="0" err="1" smtClean="0"/>
              <a:t>vazodilatasyon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0375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50740"/>
            <a:ext cx="10515600" cy="563025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/>
              <a:t>Tiroid</a:t>
            </a:r>
            <a:r>
              <a:rPr lang="tr-TR" sz="2000" dirty="0"/>
              <a:t> hormonları </a:t>
            </a:r>
            <a:r>
              <a:rPr lang="tr-TR" sz="2000" dirty="0" err="1"/>
              <a:t>vazodilatasyona</a:t>
            </a:r>
            <a:r>
              <a:rPr lang="tr-TR" sz="2000" dirty="0"/>
              <a:t> neden olur, kan hacmini arttırır ve </a:t>
            </a:r>
            <a:r>
              <a:rPr lang="tr-TR" sz="2000" dirty="0" err="1"/>
              <a:t>miyokardiyal</a:t>
            </a:r>
            <a:r>
              <a:rPr lang="tr-TR" sz="2000" dirty="0"/>
              <a:t> </a:t>
            </a:r>
            <a:r>
              <a:rPr lang="tr-TR" sz="2000" dirty="0" err="1"/>
              <a:t>kontraktiliteyi</a:t>
            </a:r>
            <a:r>
              <a:rPr lang="tr-TR" sz="2000" dirty="0"/>
              <a:t> arttırır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Kardiyovasküler</a:t>
            </a:r>
            <a:r>
              <a:rPr lang="tr-TR" sz="2000" dirty="0" smtClean="0"/>
              <a:t> </a:t>
            </a:r>
            <a:r>
              <a:rPr lang="tr-TR" sz="2000" dirty="0"/>
              <a:t>sistemle ilgili kedi </a:t>
            </a:r>
            <a:r>
              <a:rPr lang="tr-TR" sz="2000" dirty="0" err="1"/>
              <a:t>hipertiroidizminin</a:t>
            </a:r>
            <a:r>
              <a:rPr lang="tr-TR" sz="2000" dirty="0"/>
              <a:t> klinik belirtileri taşikardi, kalp üfürüm, </a:t>
            </a:r>
            <a:r>
              <a:rPr lang="tr-TR" sz="2000" dirty="0" err="1" smtClean="0"/>
              <a:t>gallop</a:t>
            </a:r>
            <a:r>
              <a:rPr lang="tr-TR" sz="2000" dirty="0" smtClean="0"/>
              <a:t> </a:t>
            </a:r>
            <a:r>
              <a:rPr lang="tr-TR" sz="2000" dirty="0"/>
              <a:t>ritmi ve sistemik </a:t>
            </a:r>
            <a:r>
              <a:rPr lang="tr-TR" sz="2000" dirty="0" err="1"/>
              <a:t>arteriyel</a:t>
            </a:r>
            <a:r>
              <a:rPr lang="tr-TR" sz="2000" dirty="0"/>
              <a:t> hipertansiyonu içerir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Hipertansiyon</a:t>
            </a:r>
            <a:r>
              <a:rPr lang="tr-TR" sz="2000" dirty="0"/>
              <a:t>, </a:t>
            </a:r>
            <a:r>
              <a:rPr lang="tr-TR" sz="2000" dirty="0" err="1"/>
              <a:t>hipertiroidizm</a:t>
            </a:r>
            <a:r>
              <a:rPr lang="tr-TR" sz="2000" dirty="0"/>
              <a:t> tedavisinden önce veya sonra gelişebilir ve </a:t>
            </a:r>
            <a:r>
              <a:rPr lang="tr-TR" sz="2000" dirty="0" err="1"/>
              <a:t>ötiroid</a:t>
            </a:r>
            <a:r>
              <a:rPr lang="tr-TR" sz="2000" dirty="0"/>
              <a:t> durumu yeniden tesis edildikten sonra kan basıncının sürekli izlenmesini gerektirir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Hipertiroidili</a:t>
            </a:r>
            <a:r>
              <a:rPr lang="tr-TR" sz="2000" dirty="0" smtClean="0"/>
              <a:t> </a:t>
            </a:r>
            <a:r>
              <a:rPr lang="tr-TR" sz="2000" dirty="0"/>
              <a:t>kedilerde </a:t>
            </a:r>
            <a:r>
              <a:rPr lang="tr-TR" sz="2000" dirty="0" err="1"/>
              <a:t>konjestif</a:t>
            </a:r>
            <a:r>
              <a:rPr lang="tr-TR" sz="2000" dirty="0"/>
              <a:t> kalp yetmezliği nadirdir ve kalp yetmezliği belirtileri ve spesifik kardiyak anormallikler için uygun görülen tedaviye ek olarak </a:t>
            </a:r>
            <a:r>
              <a:rPr lang="tr-TR" sz="2000" dirty="0" err="1"/>
              <a:t>antitiroid</a:t>
            </a:r>
            <a:r>
              <a:rPr lang="tr-TR" sz="2000" dirty="0"/>
              <a:t> tedavisi ile tedavi edilmelidir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Hipotiroidizm</a:t>
            </a:r>
            <a:r>
              <a:rPr lang="tr-TR" sz="2000" dirty="0" smtClean="0"/>
              <a:t> </a:t>
            </a:r>
            <a:r>
              <a:rPr lang="tr-TR" sz="2000" dirty="0" err="1"/>
              <a:t>bradikardi</a:t>
            </a:r>
            <a:r>
              <a:rPr lang="tr-TR" sz="2000" dirty="0"/>
              <a:t>, </a:t>
            </a:r>
            <a:r>
              <a:rPr lang="tr-TR" sz="2000" dirty="0" err="1"/>
              <a:t>miyokardiyal</a:t>
            </a:r>
            <a:r>
              <a:rPr lang="tr-TR" sz="2000" dirty="0"/>
              <a:t> </a:t>
            </a:r>
            <a:r>
              <a:rPr lang="tr-TR" sz="2000" dirty="0" err="1"/>
              <a:t>kontraktilitede</a:t>
            </a:r>
            <a:r>
              <a:rPr lang="tr-TR" sz="2000" dirty="0"/>
              <a:t> azalma ve nadiren klinik olarak anlamlı </a:t>
            </a:r>
            <a:r>
              <a:rPr lang="tr-TR" sz="2000" dirty="0" err="1"/>
              <a:t>ateroskleroz</a:t>
            </a:r>
            <a:r>
              <a:rPr lang="tr-TR" sz="2000" dirty="0"/>
              <a:t> ve </a:t>
            </a:r>
            <a:r>
              <a:rPr lang="tr-TR" sz="2000" dirty="0" err="1"/>
              <a:t>miyokard</a:t>
            </a:r>
            <a:r>
              <a:rPr lang="tr-TR" sz="2000" dirty="0"/>
              <a:t> yetmezliği ile sonuçlanabilir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 smtClean="0"/>
              <a:t>Hipotiroid</a:t>
            </a:r>
            <a:r>
              <a:rPr lang="tr-TR" sz="2000" dirty="0" smtClean="0"/>
              <a:t> </a:t>
            </a:r>
            <a:r>
              <a:rPr lang="tr-TR" sz="2000" dirty="0"/>
              <a:t>kalp hastalığı, </a:t>
            </a:r>
            <a:r>
              <a:rPr lang="tr-TR" sz="2000" dirty="0" err="1"/>
              <a:t>levotiroksin</a:t>
            </a:r>
            <a:r>
              <a:rPr lang="tr-TR" sz="2000" dirty="0"/>
              <a:t> takviyesi ile büyük ölçüde geri dönüşümlüdür..</a:t>
            </a:r>
          </a:p>
        </p:txBody>
      </p:sp>
    </p:spTree>
    <p:extLst>
      <p:ext uri="{BB962C8B-B14F-4D97-AF65-F5344CB8AC3E}">
        <p14:creationId xmlns:p14="http://schemas.microsoft.com/office/powerpoint/2010/main" val="322759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13238"/>
            <a:ext cx="10515600" cy="576372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tr-TR" sz="2000" b="1" dirty="0" err="1">
                <a:solidFill>
                  <a:srgbClr val="0070C0"/>
                </a:solidFill>
              </a:rPr>
              <a:t>Hipertiroidizmin</a:t>
            </a:r>
            <a:r>
              <a:rPr lang="tr-TR" sz="2000" b="1" dirty="0">
                <a:solidFill>
                  <a:srgbClr val="0070C0"/>
                </a:solidFill>
              </a:rPr>
              <a:t> </a:t>
            </a:r>
            <a:r>
              <a:rPr lang="tr-TR" sz="2000" b="1" dirty="0" err="1">
                <a:solidFill>
                  <a:srgbClr val="0070C0"/>
                </a:solidFill>
              </a:rPr>
              <a:t>Kardiyovasküler</a:t>
            </a:r>
            <a:r>
              <a:rPr lang="tr-TR" sz="2000" b="1" dirty="0">
                <a:solidFill>
                  <a:srgbClr val="0070C0"/>
                </a:solidFill>
              </a:rPr>
              <a:t> </a:t>
            </a:r>
            <a:r>
              <a:rPr lang="tr-TR" sz="2000" b="1" dirty="0" smtClean="0">
                <a:solidFill>
                  <a:srgbClr val="0070C0"/>
                </a:solidFill>
              </a:rPr>
              <a:t>Etkileri</a:t>
            </a:r>
            <a:r>
              <a:rPr lang="tr-TR" sz="2000" dirty="0" smtClean="0"/>
              <a:t>; Fazla </a:t>
            </a:r>
            <a:r>
              <a:rPr lang="tr-TR" sz="2000" dirty="0" err="1"/>
              <a:t>tiroid</a:t>
            </a:r>
            <a:r>
              <a:rPr lang="tr-TR" sz="2000" dirty="0"/>
              <a:t> hormonunun doğrudan kardiyak etkileri, atım hacminde bir artışa katkıda bulunan gelişmiş </a:t>
            </a:r>
            <a:r>
              <a:rPr lang="tr-TR" sz="2000" dirty="0" err="1"/>
              <a:t>kontraktilite</a:t>
            </a:r>
            <a:r>
              <a:rPr lang="tr-TR" sz="2000" dirty="0"/>
              <a:t> ve </a:t>
            </a:r>
            <a:r>
              <a:rPr lang="tr-TR" sz="2000" dirty="0" err="1"/>
              <a:t>diyastolik</a:t>
            </a:r>
            <a:r>
              <a:rPr lang="tr-TR" sz="2000" dirty="0"/>
              <a:t> fonksiyonu içerir. </a:t>
            </a:r>
            <a:endParaRPr lang="tr-TR" sz="2000" dirty="0" smtClean="0"/>
          </a:p>
          <a:p>
            <a:pPr algn="just">
              <a:lnSpc>
                <a:spcPct val="200000"/>
              </a:lnSpc>
            </a:pPr>
            <a:r>
              <a:rPr lang="tr-TR" sz="2000" dirty="0" smtClean="0"/>
              <a:t>Kardiyak </a:t>
            </a:r>
            <a:r>
              <a:rPr lang="tr-TR" sz="2000" dirty="0" err="1" smtClean="0"/>
              <a:t>output</a:t>
            </a:r>
            <a:r>
              <a:rPr lang="tr-TR" sz="2000" dirty="0" smtClean="0"/>
              <a:t>, </a:t>
            </a:r>
            <a:r>
              <a:rPr lang="el-GR" sz="2000" dirty="0"/>
              <a:t>β1-</a:t>
            </a:r>
            <a:r>
              <a:rPr lang="tr-TR" sz="2000" dirty="0" err="1"/>
              <a:t>adrenerjik</a:t>
            </a:r>
            <a:r>
              <a:rPr lang="tr-TR" sz="2000" dirty="0"/>
              <a:t> reseptörlerin sayısındaki artış, </a:t>
            </a:r>
            <a:r>
              <a:rPr lang="tr-TR" sz="2000" dirty="0" err="1"/>
              <a:t>sinoatriyal</a:t>
            </a:r>
            <a:r>
              <a:rPr lang="tr-TR" sz="2000" dirty="0"/>
              <a:t> düğüm hücrelerinin </a:t>
            </a:r>
            <a:r>
              <a:rPr lang="tr-TR" sz="2000" dirty="0" err="1"/>
              <a:t>spontan</a:t>
            </a:r>
            <a:r>
              <a:rPr lang="tr-TR" sz="2000" dirty="0"/>
              <a:t> </a:t>
            </a:r>
            <a:r>
              <a:rPr lang="tr-TR" sz="2000" dirty="0" err="1"/>
              <a:t>depolarizasyon</a:t>
            </a:r>
            <a:r>
              <a:rPr lang="tr-TR" sz="2000" dirty="0"/>
              <a:t> hızındaki artış ve parasempatik sinir sisteminin etkisinin azalması ile sağlanan sempatik uyarıya artan yanıttan kaynaklanan pozitif </a:t>
            </a:r>
            <a:r>
              <a:rPr lang="tr-TR" sz="2000" dirty="0" err="1"/>
              <a:t>kronotropik</a:t>
            </a:r>
            <a:r>
              <a:rPr lang="tr-TR" sz="2000" dirty="0"/>
              <a:t> etkilerle daha da artar. </a:t>
            </a:r>
            <a:endParaRPr lang="tr-TR" sz="2000" dirty="0" smtClean="0"/>
          </a:p>
          <a:p>
            <a:pPr algn="just">
              <a:lnSpc>
                <a:spcPct val="200000"/>
              </a:lnSpc>
            </a:pPr>
            <a:r>
              <a:rPr lang="tr-TR" sz="2000" dirty="0" err="1" smtClean="0"/>
              <a:t>Periferik</a:t>
            </a:r>
            <a:r>
              <a:rPr lang="tr-TR" sz="2000" dirty="0" smtClean="0"/>
              <a:t> </a:t>
            </a:r>
            <a:r>
              <a:rPr lang="tr-TR" sz="2000" dirty="0" err="1"/>
              <a:t>vazodilatasyonun</a:t>
            </a:r>
            <a:r>
              <a:rPr lang="tr-TR" sz="2000" dirty="0"/>
              <a:t> neden olduğu azaltılmış sistemik </a:t>
            </a:r>
            <a:r>
              <a:rPr lang="tr-TR" sz="2000" dirty="0" err="1"/>
              <a:t>vasküler</a:t>
            </a:r>
            <a:r>
              <a:rPr lang="tr-TR" sz="2000" dirty="0"/>
              <a:t> direnç ve </a:t>
            </a:r>
            <a:r>
              <a:rPr lang="tr-TR" sz="2000" dirty="0" err="1"/>
              <a:t>hipertiroidizmin</a:t>
            </a:r>
            <a:r>
              <a:rPr lang="tr-TR" sz="2000" dirty="0"/>
              <a:t> neden olduğu artan kan akışı, kalp debisini daha da artırır. </a:t>
            </a:r>
            <a:endParaRPr lang="tr-TR" sz="2000" dirty="0" smtClean="0"/>
          </a:p>
          <a:p>
            <a:pPr algn="just">
              <a:lnSpc>
                <a:spcPct val="200000"/>
              </a:lnSpc>
            </a:pPr>
            <a:r>
              <a:rPr lang="tr-TR" sz="2000" dirty="0" smtClean="0"/>
              <a:t>Ortaya </a:t>
            </a:r>
            <a:r>
              <a:rPr lang="tr-TR" sz="2000" dirty="0"/>
              <a:t>çıkan </a:t>
            </a:r>
            <a:r>
              <a:rPr lang="tr-TR" sz="2000" dirty="0" err="1"/>
              <a:t>hemodinamik</a:t>
            </a:r>
            <a:r>
              <a:rPr lang="tr-TR" sz="2000" dirty="0"/>
              <a:t> yük ve değişen </a:t>
            </a:r>
            <a:r>
              <a:rPr lang="tr-TR" sz="2000" dirty="0" err="1"/>
              <a:t>miyokardiyal</a:t>
            </a:r>
            <a:r>
              <a:rPr lang="tr-TR" sz="2000" dirty="0"/>
              <a:t> dinamikler kardiyak fonksiyon bozukluğuna yol açabilir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tr-TR" sz="2000" dirty="0" err="1" smtClean="0"/>
              <a:t>Hipertiroidili</a:t>
            </a:r>
            <a:r>
              <a:rPr lang="tr-TR" sz="2000" dirty="0" smtClean="0"/>
              <a:t> insanlarda </a:t>
            </a:r>
            <a:r>
              <a:rPr lang="tr-TR" sz="2000" dirty="0" err="1"/>
              <a:t>diyastolik</a:t>
            </a:r>
            <a:r>
              <a:rPr lang="tr-TR" sz="2000" dirty="0"/>
              <a:t> ve ortalama </a:t>
            </a:r>
            <a:r>
              <a:rPr lang="tr-TR" sz="2000" dirty="0" err="1"/>
              <a:t>arteriyel</a:t>
            </a:r>
            <a:r>
              <a:rPr lang="tr-TR" sz="2000" dirty="0"/>
              <a:t> kan basınçları azalır ve </a:t>
            </a:r>
            <a:r>
              <a:rPr lang="tr-TR" sz="2000" dirty="0" err="1"/>
              <a:t>sistolik</a:t>
            </a:r>
            <a:r>
              <a:rPr lang="tr-TR" sz="2000" dirty="0"/>
              <a:t> basınç artarken, deneysel olarak oluşturulan 2 haftalık </a:t>
            </a:r>
            <a:r>
              <a:rPr lang="tr-TR" sz="2000" dirty="0" err="1"/>
              <a:t>hipertiroidili</a:t>
            </a:r>
            <a:r>
              <a:rPr lang="tr-TR" sz="2000" dirty="0"/>
              <a:t> kedilerde </a:t>
            </a:r>
            <a:r>
              <a:rPr lang="tr-TR" sz="2000" dirty="0" err="1"/>
              <a:t>sistolik</a:t>
            </a:r>
            <a:r>
              <a:rPr lang="tr-TR" sz="2000" dirty="0"/>
              <a:t>, </a:t>
            </a:r>
            <a:r>
              <a:rPr lang="tr-TR" sz="2000" dirty="0" err="1"/>
              <a:t>diyastolik</a:t>
            </a:r>
            <a:r>
              <a:rPr lang="tr-TR" sz="2000" dirty="0"/>
              <a:t> ve ortalama sistemik arter basınçlarının tümü yükselmiştir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35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7538" y="562708"/>
            <a:ext cx="10826262" cy="561425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Bu bulgular, </a:t>
            </a:r>
            <a:r>
              <a:rPr lang="tr-TR" dirty="0" err="1"/>
              <a:t>vasküler</a:t>
            </a:r>
            <a:r>
              <a:rPr lang="tr-TR" dirty="0"/>
              <a:t> dirençte azalmadan ziyade bir artışa işaret etmektedir, ancak doğal olarak oluşan </a:t>
            </a:r>
            <a:r>
              <a:rPr lang="tr-TR" dirty="0" err="1"/>
              <a:t>hipertiroidizmi</a:t>
            </a:r>
            <a:r>
              <a:rPr lang="tr-TR" dirty="0"/>
              <a:t> olan kedilerde benzer değişikliklerin mevcut olup olmadığı belirsizdir.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Hipertansiyon </a:t>
            </a:r>
            <a:r>
              <a:rPr lang="tr-TR" dirty="0"/>
              <a:t>muhtemelen, RAAS aktivasyonunun neden olduğu genişlemiş plazma hacmi ve </a:t>
            </a:r>
            <a:r>
              <a:rPr lang="tr-TR" dirty="0" err="1"/>
              <a:t>eritropoietin</a:t>
            </a:r>
            <a:r>
              <a:rPr lang="tr-TR" dirty="0"/>
              <a:t> salınımının uyarılmasının neden olduğu genişlemiş kırmızı hücre kütlesi ile birlikte kalp debisindeki belirgin artıştan kaynaklanır.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Bununla </a:t>
            </a:r>
            <a:r>
              <a:rPr lang="tr-TR" dirty="0"/>
              <a:t>birlikte, </a:t>
            </a:r>
            <a:r>
              <a:rPr lang="tr-TR" dirty="0" err="1"/>
              <a:t>hipertiroidizm</a:t>
            </a:r>
            <a:r>
              <a:rPr lang="tr-TR" dirty="0"/>
              <a:t> ile ilişkili hipertansiyonu olan kedilerde </a:t>
            </a:r>
            <a:r>
              <a:rPr lang="tr-TR" dirty="0" err="1"/>
              <a:t>RAAS'ın</a:t>
            </a:r>
            <a:r>
              <a:rPr lang="tr-TR" dirty="0"/>
              <a:t> rolü belirsizdir. </a:t>
            </a:r>
          </a:p>
        </p:txBody>
      </p:sp>
    </p:spTree>
    <p:extLst>
      <p:ext uri="{BB962C8B-B14F-4D97-AF65-F5344CB8AC3E}">
        <p14:creationId xmlns:p14="http://schemas.microsoft.com/office/powerpoint/2010/main" val="185111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3302"/>
            <a:ext cx="10515600" cy="19111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/>
              <a:t>Veteriner hastalarda </a:t>
            </a:r>
            <a:r>
              <a:rPr lang="tr-TR" sz="2000" dirty="0" err="1"/>
              <a:t>hipertiroidizmin</a:t>
            </a:r>
            <a:r>
              <a:rPr lang="tr-TR" sz="2000" dirty="0"/>
              <a:t> neden olduğu kardiyak </a:t>
            </a:r>
            <a:r>
              <a:rPr lang="tr-TR" sz="2000" dirty="0" err="1"/>
              <a:t>disfonksiyonun</a:t>
            </a:r>
            <a:r>
              <a:rPr lang="tr-TR" sz="2000" dirty="0"/>
              <a:t> önemli klinik belirtileri arasında aritmiler, agresif sıvı tedavisine veya strese karşı toleranssızlık, hipertansiyon ve </a:t>
            </a:r>
            <a:r>
              <a:rPr lang="tr-TR" sz="2000" dirty="0" err="1"/>
              <a:t>konjestif</a:t>
            </a:r>
            <a:r>
              <a:rPr lang="tr-TR" sz="2000" dirty="0"/>
              <a:t> kalp yetmezliği (KKY) yer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23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rgbClr val="163BC0"/>
                </a:solidFill>
              </a:rPr>
              <a:t>Tanı</a:t>
            </a:r>
            <a:r>
              <a:rPr lang="en-US" b="1" dirty="0">
                <a:solidFill>
                  <a:srgbClr val="163BC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bulgular</a:t>
            </a:r>
            <a:r>
              <a:rPr lang="en-US" sz="2400" dirty="0"/>
              <a:t>, </a:t>
            </a:r>
            <a:r>
              <a:rPr lang="en-US" sz="2400" dirty="0" err="1"/>
              <a:t>anamnez</a:t>
            </a:r>
            <a:r>
              <a:rPr lang="en-US" sz="2400" dirty="0"/>
              <a:t>,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muayene</a:t>
            </a:r>
            <a:r>
              <a:rPr lang="en-US" sz="2400" dirty="0"/>
              <a:t> </a:t>
            </a:r>
            <a:r>
              <a:rPr lang="en-US" sz="2400" dirty="0" err="1"/>
              <a:t>bulguları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Serum Total T4  </a:t>
            </a:r>
            <a:r>
              <a:rPr lang="en-US" sz="2400" dirty="0" err="1"/>
              <a:t>hastalık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diagnostik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Serum Total T3 </a:t>
            </a:r>
          </a:p>
          <a:p>
            <a:pPr lvl="1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</a:rPr>
              <a:t>Hiperadrenokorsizm</a:t>
            </a:r>
            <a:r>
              <a:rPr lang="en-US" sz="2000" b="1" dirty="0">
                <a:solidFill>
                  <a:srgbClr val="FF0000"/>
                </a:solidFill>
              </a:rPr>
              <a:t> li </a:t>
            </a:r>
            <a:r>
              <a:rPr lang="en-US" sz="2000" b="1" dirty="0" err="1">
                <a:solidFill>
                  <a:srgbClr val="FF0000"/>
                </a:solidFill>
              </a:rPr>
              <a:t>kedilerde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genellikle</a:t>
            </a:r>
            <a:r>
              <a:rPr lang="en-US" sz="2000" b="1" dirty="0">
                <a:solidFill>
                  <a:srgbClr val="FF0000"/>
                </a:solidFill>
              </a:rPr>
              <a:t> normal </a:t>
            </a:r>
            <a:r>
              <a:rPr lang="en-US" sz="2000" b="1" dirty="0" err="1">
                <a:solidFill>
                  <a:srgbClr val="FF0000"/>
                </a:solidFill>
              </a:rPr>
              <a:t>sınırlar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içindedir</a:t>
            </a:r>
            <a:endParaRPr lang="en-US" sz="20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/>
              <a:t>Diagnsotik</a:t>
            </a:r>
            <a:r>
              <a:rPr lang="en-US" sz="2000" dirty="0"/>
              <a:t> </a:t>
            </a:r>
            <a:r>
              <a:rPr lang="en-US" sz="2000" dirty="0" err="1"/>
              <a:t>önemi</a:t>
            </a:r>
            <a:r>
              <a:rPr lang="en-US" sz="2000" dirty="0"/>
              <a:t> </a:t>
            </a:r>
            <a:r>
              <a:rPr lang="en-US" sz="2000" dirty="0" err="1"/>
              <a:t>yoktur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82065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03" y="324338"/>
            <a:ext cx="2900680" cy="955675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63BC0"/>
                </a:solidFill>
              </a:rPr>
              <a:t>Klinik</a:t>
            </a:r>
            <a:r>
              <a:rPr lang="en-US" sz="2000" b="1" dirty="0">
                <a:solidFill>
                  <a:srgbClr val="163BC0"/>
                </a:solidFill>
              </a:rPr>
              <a:t> </a:t>
            </a:r>
            <a:r>
              <a:rPr lang="en-US" sz="2000" b="1" dirty="0" err="1">
                <a:solidFill>
                  <a:srgbClr val="163BC0"/>
                </a:solidFill>
              </a:rPr>
              <a:t>Bulgular</a:t>
            </a:r>
            <a:endParaRPr lang="en-US" sz="2000" b="1" dirty="0">
              <a:solidFill>
                <a:srgbClr val="163B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32" y="985837"/>
            <a:ext cx="3794760" cy="4351338"/>
          </a:xfrm>
        </p:spPr>
        <p:txBody>
          <a:bodyPr/>
          <a:lstStyle/>
          <a:p>
            <a:r>
              <a:rPr lang="en-US" sz="2000" dirty="0"/>
              <a:t>Kilo </a:t>
            </a:r>
            <a:r>
              <a:rPr lang="en-US" sz="2000" dirty="0" err="1"/>
              <a:t>kaybı</a:t>
            </a:r>
            <a:endParaRPr lang="en-US" sz="2000" dirty="0"/>
          </a:p>
          <a:p>
            <a:r>
              <a:rPr lang="en-US" sz="2000" dirty="0" err="1"/>
              <a:t>Zayıf</a:t>
            </a:r>
            <a:r>
              <a:rPr lang="en-US" sz="2000" dirty="0"/>
              <a:t> </a:t>
            </a:r>
            <a:r>
              <a:rPr lang="en-US" sz="2000" dirty="0" err="1"/>
              <a:t>vücut</a:t>
            </a:r>
            <a:r>
              <a:rPr lang="en-US" sz="2000" dirty="0"/>
              <a:t> </a:t>
            </a:r>
            <a:r>
              <a:rPr lang="en-US" sz="2000" dirty="0" err="1"/>
              <a:t>kondisyonu</a:t>
            </a:r>
            <a:endParaRPr lang="en-US" sz="2000" dirty="0"/>
          </a:p>
          <a:p>
            <a:r>
              <a:rPr lang="en-US" sz="2000" dirty="0" err="1"/>
              <a:t>Kusma</a:t>
            </a:r>
            <a:endParaRPr lang="en-US" sz="2000" dirty="0"/>
          </a:p>
          <a:p>
            <a:r>
              <a:rPr lang="en-US" sz="2000" dirty="0"/>
              <a:t>PU/PD</a:t>
            </a:r>
          </a:p>
          <a:p>
            <a:r>
              <a:rPr lang="en-US" sz="2000" dirty="0" err="1"/>
              <a:t>İshal</a:t>
            </a:r>
            <a:endParaRPr lang="en-US" sz="2000" dirty="0"/>
          </a:p>
          <a:p>
            <a:r>
              <a:rPr lang="en-US" sz="2000" dirty="0"/>
              <a:t>Deride </a:t>
            </a:r>
            <a:r>
              <a:rPr lang="en-US" sz="2000" dirty="0" err="1"/>
              <a:t>değişiklikler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7080" y="191476"/>
            <a:ext cx="496316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163BC0"/>
                </a:solidFill>
              </a:rPr>
              <a:t>Fiziksel</a:t>
            </a:r>
            <a:r>
              <a:rPr lang="en-US" sz="2000" b="1" dirty="0">
                <a:solidFill>
                  <a:srgbClr val="163BC0"/>
                </a:solidFill>
              </a:rPr>
              <a:t> </a:t>
            </a:r>
            <a:r>
              <a:rPr lang="en-US" sz="2000" b="1" dirty="0" err="1">
                <a:solidFill>
                  <a:srgbClr val="163BC0"/>
                </a:solidFill>
              </a:rPr>
              <a:t>muayene</a:t>
            </a:r>
            <a:r>
              <a:rPr lang="en-US" sz="2000" b="1" dirty="0">
                <a:solidFill>
                  <a:srgbClr val="163BC0"/>
                </a:solidFill>
              </a:rPr>
              <a:t> </a:t>
            </a:r>
            <a:r>
              <a:rPr lang="en-US" sz="2000" b="1" dirty="0" err="1">
                <a:solidFill>
                  <a:srgbClr val="163BC0"/>
                </a:solidFill>
              </a:rPr>
              <a:t>Bulguları</a:t>
            </a:r>
            <a:endParaRPr lang="en-US" sz="2000" b="1" dirty="0">
              <a:solidFill>
                <a:srgbClr val="163B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65800" y="985837"/>
            <a:ext cx="5125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Tiroid</a:t>
            </a:r>
            <a:r>
              <a:rPr lang="en-US" sz="2000" dirty="0"/>
              <a:t> </a:t>
            </a:r>
            <a:r>
              <a:rPr lang="en-US" sz="2000" dirty="0" err="1"/>
              <a:t>nodulünün</a:t>
            </a:r>
            <a:r>
              <a:rPr lang="en-US" sz="2000" dirty="0"/>
              <a:t> </a:t>
            </a:r>
            <a:r>
              <a:rPr lang="en-US" sz="2000" dirty="0" err="1"/>
              <a:t>palpasyonu</a:t>
            </a:r>
            <a:endParaRPr lang="en-US" sz="2000" dirty="0"/>
          </a:p>
          <a:p>
            <a:r>
              <a:rPr lang="en-US" sz="2000" dirty="0" err="1"/>
              <a:t>Kalpte</a:t>
            </a:r>
            <a:r>
              <a:rPr lang="en-US" sz="2000" dirty="0"/>
              <a:t> murmur</a:t>
            </a:r>
          </a:p>
          <a:p>
            <a:r>
              <a:rPr lang="en-US" sz="2000" dirty="0" err="1"/>
              <a:t>Taşikardi</a:t>
            </a:r>
            <a:endParaRPr lang="en-US" sz="2000" dirty="0"/>
          </a:p>
          <a:p>
            <a:r>
              <a:rPr lang="en-US" sz="2000" dirty="0" err="1"/>
              <a:t>Tırnak</a:t>
            </a:r>
            <a:r>
              <a:rPr lang="en-US" sz="2000" dirty="0"/>
              <a:t> </a:t>
            </a:r>
            <a:r>
              <a:rPr lang="en-US" sz="2000" dirty="0" err="1"/>
              <a:t>uzamasında</a:t>
            </a:r>
            <a:r>
              <a:rPr lang="en-US" sz="2000" dirty="0"/>
              <a:t> </a:t>
            </a:r>
            <a:r>
              <a:rPr lang="en-US" sz="2000" dirty="0" err="1"/>
              <a:t>artma</a:t>
            </a:r>
            <a:endParaRPr lang="en-US" sz="2000" dirty="0"/>
          </a:p>
          <a:p>
            <a:r>
              <a:rPr lang="en-US" sz="2000" dirty="0"/>
              <a:t>Retinal </a:t>
            </a:r>
            <a:r>
              <a:rPr lang="en-US" sz="2000" dirty="0" err="1"/>
              <a:t>hemoraji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/>
              <a:t>DOÇ.DR.İDİL BAŞTAN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3655523"/>
            <a:ext cx="3664868" cy="2883389"/>
          </a:xfrm>
          <a:prstGeom prst="rect">
            <a:avLst/>
          </a:prstGeom>
        </p:spPr>
      </p:pic>
      <p:pic>
        <p:nvPicPr>
          <p:cNvPr id="3074" name="Picture 2" descr="Feline Hyperthyroid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62" y="3655523"/>
            <a:ext cx="4310917" cy="25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4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4" y="99646"/>
            <a:ext cx="7620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https://drbillspetnutrition.com/wp-content/uploads/2017/01/3.-hyperthyroid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91" y="1015939"/>
            <a:ext cx="6544164" cy="51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8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err="1" smtClean="0">
                <a:solidFill>
                  <a:srgbClr val="163BC0"/>
                </a:solidFill>
              </a:rPr>
              <a:t>Kardiyovasküler</a:t>
            </a:r>
            <a:r>
              <a:rPr lang="tr-TR" b="1" dirty="0" smtClean="0">
                <a:solidFill>
                  <a:srgbClr val="163BC0"/>
                </a:solidFill>
              </a:rPr>
              <a:t> Etkileri</a:t>
            </a:r>
            <a:r>
              <a:rPr lang="en-US" b="1" dirty="0" smtClean="0">
                <a:solidFill>
                  <a:srgbClr val="163BC0"/>
                </a:solidFill>
              </a:rPr>
              <a:t> </a:t>
            </a:r>
            <a:endParaRPr lang="en-US" b="1" dirty="0">
              <a:solidFill>
                <a:srgbClr val="163B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Hipertiroidizmin</a:t>
            </a:r>
            <a:r>
              <a:rPr lang="en-US" sz="2400" dirty="0"/>
              <a:t> </a:t>
            </a:r>
            <a:r>
              <a:rPr lang="en-US" sz="2400" dirty="0" err="1"/>
              <a:t>kardiyovasküler</a:t>
            </a:r>
            <a:r>
              <a:rPr lang="en-US" sz="2400" dirty="0"/>
              <a:t> </a:t>
            </a:r>
            <a:r>
              <a:rPr lang="en-US" sz="2400" dirty="0" err="1"/>
              <a:t>etkileri</a:t>
            </a:r>
            <a:r>
              <a:rPr lang="en-US" sz="2400" dirty="0"/>
              <a:t>, </a:t>
            </a:r>
            <a:r>
              <a:rPr lang="en-US" sz="2400" dirty="0" err="1"/>
              <a:t>etkilenen</a:t>
            </a:r>
            <a:r>
              <a:rPr lang="en-US" sz="2400" dirty="0"/>
              <a:t> </a:t>
            </a:r>
            <a:r>
              <a:rPr lang="en-US" sz="2400" dirty="0" err="1"/>
              <a:t>hastalarda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yaygın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bulguların</a:t>
            </a:r>
            <a:r>
              <a:rPr lang="en-US" sz="2400" dirty="0"/>
              <a:t> </a:t>
            </a:r>
            <a:r>
              <a:rPr lang="en-US" sz="2400" dirty="0" err="1"/>
              <a:t>bazılarından</a:t>
            </a:r>
            <a:r>
              <a:rPr lang="en-US" sz="2400" dirty="0"/>
              <a:t> </a:t>
            </a:r>
            <a:r>
              <a:rPr lang="en-US" sz="2400" dirty="0" err="1"/>
              <a:t>sorumludur</a:t>
            </a:r>
            <a:r>
              <a:rPr lang="en-US" sz="2400" dirty="0"/>
              <a:t>.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Etkilenen</a:t>
            </a:r>
            <a:r>
              <a:rPr lang="en-US" sz="2400" dirty="0" smtClean="0"/>
              <a:t> </a:t>
            </a:r>
            <a:r>
              <a:rPr lang="en-US" sz="2400" dirty="0" err="1"/>
              <a:t>kedilerin</a:t>
            </a:r>
            <a:r>
              <a:rPr lang="en-US" sz="2400" dirty="0"/>
              <a:t> %35 </a:t>
            </a:r>
            <a:r>
              <a:rPr lang="en-US" sz="2400" dirty="0" err="1"/>
              <a:t>ila</a:t>
            </a:r>
            <a:r>
              <a:rPr lang="en-US" sz="2400" dirty="0"/>
              <a:t> %50'sinde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üfürümleri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tr-TR" sz="2400" dirty="0" err="1" smtClean="0"/>
              <a:t>gallop</a:t>
            </a:r>
            <a:r>
              <a:rPr lang="en-US" sz="2400" dirty="0" smtClean="0"/>
              <a:t> </a:t>
            </a:r>
            <a:r>
              <a:rPr lang="en-US" sz="2400" dirty="0" err="1"/>
              <a:t>sesleri</a:t>
            </a:r>
            <a:r>
              <a:rPr lang="en-US" sz="2400" dirty="0"/>
              <a:t> </a:t>
            </a:r>
            <a:r>
              <a:rPr lang="en-US" sz="2400" dirty="0" err="1"/>
              <a:t>oskülte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taşikardi</a:t>
            </a:r>
            <a:r>
              <a:rPr lang="en-US" sz="2400" dirty="0"/>
              <a:t> </a:t>
            </a:r>
            <a:r>
              <a:rPr lang="en-US" sz="2400" dirty="0" err="1"/>
              <a:t>biraz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oranda</a:t>
            </a:r>
            <a:r>
              <a:rPr lang="en-US" sz="2400" dirty="0"/>
              <a:t> </a:t>
            </a:r>
            <a:r>
              <a:rPr lang="en-US" sz="2400" dirty="0" err="1" smtClean="0"/>
              <a:t>bulunur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Kardiyomegali</a:t>
            </a:r>
            <a:r>
              <a:rPr lang="en-US" sz="2400" dirty="0"/>
              <a:t>, </a:t>
            </a:r>
            <a:r>
              <a:rPr lang="en-US" sz="2400" dirty="0" err="1"/>
              <a:t>hipertiroid</a:t>
            </a:r>
            <a:r>
              <a:rPr lang="en-US" sz="2400" dirty="0"/>
              <a:t> </a:t>
            </a:r>
            <a:r>
              <a:rPr lang="en-US" sz="2400" dirty="0" err="1"/>
              <a:t>kedilerin</a:t>
            </a:r>
            <a:r>
              <a:rPr lang="en-US" sz="2400" dirty="0"/>
              <a:t> </a:t>
            </a:r>
            <a:r>
              <a:rPr lang="en-US" sz="2400" dirty="0" err="1"/>
              <a:t>yaklaşık</a:t>
            </a:r>
            <a:r>
              <a:rPr lang="en-US" sz="2400" dirty="0"/>
              <a:t> %26 </a:t>
            </a:r>
            <a:r>
              <a:rPr lang="en-US" sz="2400" dirty="0" err="1"/>
              <a:t>ila</a:t>
            </a:r>
            <a:r>
              <a:rPr lang="en-US" sz="2400" dirty="0"/>
              <a:t> %40'ında </a:t>
            </a:r>
            <a:r>
              <a:rPr lang="en-US" sz="2400" dirty="0" err="1"/>
              <a:t>radyografik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not </a:t>
            </a:r>
            <a:r>
              <a:rPr lang="en-US" sz="2400" dirty="0" err="1" smtClean="0"/>
              <a:t>edilir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Arteriyel</a:t>
            </a:r>
            <a:r>
              <a:rPr lang="en-US" sz="2400" dirty="0" smtClean="0"/>
              <a:t> </a:t>
            </a:r>
            <a:r>
              <a:rPr lang="en-US" sz="2400" dirty="0" err="1"/>
              <a:t>tromboembolizm</a:t>
            </a:r>
            <a:r>
              <a:rPr lang="en-US" sz="2400" dirty="0"/>
              <a:t> </a:t>
            </a:r>
            <a:r>
              <a:rPr lang="en-US" sz="2400" dirty="0" err="1"/>
              <a:t>riskinde</a:t>
            </a:r>
            <a:r>
              <a:rPr lang="en-US" sz="2400" dirty="0"/>
              <a:t> </a:t>
            </a:r>
            <a:r>
              <a:rPr lang="en-US" sz="2400" dirty="0" err="1"/>
              <a:t>artış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35001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823"/>
            <a:ext cx="11283281" cy="16270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/>
              <a:t>Kedilerd</a:t>
            </a:r>
            <a:r>
              <a:rPr lang="en-US" b="1" dirty="0"/>
              <a:t> </a:t>
            </a:r>
            <a:r>
              <a:rPr lang="en-US" b="1" dirty="0" smtClean="0"/>
              <a:t>Hip</a:t>
            </a:r>
            <a:r>
              <a:rPr lang="tr-TR" b="1" dirty="0" smtClean="0"/>
              <a:t>o</a:t>
            </a:r>
            <a:r>
              <a:rPr lang="en-US" b="1" dirty="0" err="1" smtClean="0"/>
              <a:t>tiroidizm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168481" y="4892843"/>
            <a:ext cx="4114800" cy="925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ANKARA ÜNİVERSİTESİ VETERİNER FAKÜLTESİ</a:t>
            </a:r>
          </a:p>
          <a:p>
            <a:r>
              <a:rPr lang="en-US" b="1" dirty="0">
                <a:solidFill>
                  <a:srgbClr val="7030A0"/>
                </a:solidFill>
              </a:rPr>
              <a:t>İÇ HASTALIKLARI ANABİLİM DALI </a:t>
            </a:r>
          </a:p>
          <a:p>
            <a:r>
              <a:rPr lang="en-US" b="1" dirty="0">
                <a:solidFill>
                  <a:srgbClr val="7030A0"/>
                </a:solidFill>
              </a:rPr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78898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err="1" smtClean="0">
                <a:solidFill>
                  <a:srgbClr val="163BC0"/>
                </a:solidFill>
              </a:rPr>
              <a:t>Kardiyovasküler</a:t>
            </a:r>
            <a:r>
              <a:rPr lang="tr-TR" b="1" dirty="0" smtClean="0">
                <a:solidFill>
                  <a:srgbClr val="163BC0"/>
                </a:solidFill>
              </a:rPr>
              <a:t> Etkileri</a:t>
            </a:r>
            <a:r>
              <a:rPr lang="en-US" b="1" dirty="0" smtClean="0">
                <a:solidFill>
                  <a:srgbClr val="163BC0"/>
                </a:solidFill>
              </a:rPr>
              <a:t> </a:t>
            </a:r>
            <a:endParaRPr lang="en-US" b="1" dirty="0">
              <a:solidFill>
                <a:srgbClr val="163B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Hipertiroidi</a:t>
            </a:r>
            <a:r>
              <a:rPr lang="en-US" sz="2400" dirty="0"/>
              <a:t> </a:t>
            </a:r>
            <a:r>
              <a:rPr lang="en-US" sz="2400" dirty="0" err="1"/>
              <a:t>kedilerde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elektrokardiyografik</a:t>
            </a:r>
            <a:r>
              <a:rPr lang="en-US" sz="2400" dirty="0"/>
              <a:t> (EKG) </a:t>
            </a:r>
            <a:r>
              <a:rPr lang="en-US" sz="2400" dirty="0" err="1"/>
              <a:t>anormallik</a:t>
            </a:r>
            <a:r>
              <a:rPr lang="en-US" sz="2400" dirty="0"/>
              <a:t>, </a:t>
            </a:r>
            <a:r>
              <a:rPr lang="en-US" sz="2400" dirty="0" err="1"/>
              <a:t>vakaların</a:t>
            </a:r>
            <a:r>
              <a:rPr lang="en-US" sz="2400" dirty="0"/>
              <a:t> %34'ünde </a:t>
            </a:r>
            <a:r>
              <a:rPr lang="en-US" sz="2400" dirty="0" err="1"/>
              <a:t>saptanan</a:t>
            </a:r>
            <a:r>
              <a:rPr lang="en-US" sz="2400" dirty="0"/>
              <a:t> </a:t>
            </a:r>
            <a:r>
              <a:rPr lang="en-US" sz="2400" dirty="0" err="1"/>
              <a:t>sinüs</a:t>
            </a:r>
            <a:r>
              <a:rPr lang="en-US" sz="2400" dirty="0"/>
              <a:t> </a:t>
            </a:r>
            <a:r>
              <a:rPr lang="en-US" sz="2400" dirty="0" err="1"/>
              <a:t>taşikardisidir</a:t>
            </a:r>
            <a:r>
              <a:rPr lang="en-US" sz="2400" dirty="0"/>
              <a:t>.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/>
              <a:t>EKG </a:t>
            </a:r>
            <a:r>
              <a:rPr lang="en-US" sz="2400" dirty="0" err="1"/>
              <a:t>anormallikleri</a:t>
            </a:r>
            <a:r>
              <a:rPr lang="en-US" sz="2400" dirty="0"/>
              <a:t>, sol </a:t>
            </a:r>
            <a:r>
              <a:rPr lang="en-US" sz="2400" dirty="0" err="1"/>
              <a:t>ventrikül</a:t>
            </a:r>
            <a:r>
              <a:rPr lang="en-US" sz="2400" dirty="0"/>
              <a:t> </a:t>
            </a:r>
            <a:r>
              <a:rPr lang="en-US" sz="2400" dirty="0" err="1"/>
              <a:t>genişlemesi</a:t>
            </a:r>
            <a:r>
              <a:rPr lang="en-US" sz="2400" dirty="0"/>
              <a:t> (</a:t>
            </a:r>
            <a:r>
              <a:rPr lang="en-US" sz="2400" dirty="0" err="1"/>
              <a:t>hastaların</a:t>
            </a:r>
            <a:r>
              <a:rPr lang="en-US" sz="2400" dirty="0"/>
              <a:t> %8'i) </a:t>
            </a:r>
            <a:r>
              <a:rPr lang="en-US" sz="2400" dirty="0" err="1"/>
              <a:t>ve</a:t>
            </a:r>
            <a:r>
              <a:rPr lang="en-US" sz="2400" dirty="0"/>
              <a:t> sol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fasikül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paterni</a:t>
            </a:r>
            <a:r>
              <a:rPr lang="en-US" sz="2400" dirty="0"/>
              <a:t> (ŞEKİL 1)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sağ</a:t>
            </a:r>
            <a:r>
              <a:rPr lang="en-US" sz="2400" dirty="0"/>
              <a:t> dal </a:t>
            </a:r>
            <a:r>
              <a:rPr lang="en-US" sz="2400" dirty="0" err="1"/>
              <a:t>bloğu</a:t>
            </a:r>
            <a:r>
              <a:rPr lang="en-US" sz="2400" dirty="0"/>
              <a:t> (</a:t>
            </a:r>
            <a:r>
              <a:rPr lang="en-US" sz="2400" dirty="0" err="1"/>
              <a:t>vakaların</a:t>
            </a:r>
            <a:r>
              <a:rPr lang="en-US" sz="2400" dirty="0"/>
              <a:t> %6 </a:t>
            </a:r>
            <a:r>
              <a:rPr lang="en-US" sz="2400" dirty="0" err="1"/>
              <a:t>ila</a:t>
            </a:r>
            <a:r>
              <a:rPr lang="en-US" sz="2400" dirty="0"/>
              <a:t> %10'u)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uyumlu</a:t>
            </a:r>
            <a:r>
              <a:rPr lang="en-US" sz="2400" dirty="0"/>
              <a:t> </a:t>
            </a:r>
            <a:r>
              <a:rPr lang="en-US" sz="2400" dirty="0" err="1"/>
              <a:t>artan</a:t>
            </a:r>
            <a:r>
              <a:rPr lang="en-US" sz="2400" dirty="0"/>
              <a:t> R </a:t>
            </a:r>
            <a:r>
              <a:rPr lang="en-US" sz="2400" dirty="0" err="1"/>
              <a:t>dalgası</a:t>
            </a:r>
            <a:r>
              <a:rPr lang="en-US" sz="2400" dirty="0"/>
              <a:t> </a:t>
            </a:r>
            <a:r>
              <a:rPr lang="en-US" sz="2400" dirty="0" err="1"/>
              <a:t>amplitüdünü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38101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12287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Ek olarak, </a:t>
            </a:r>
            <a:r>
              <a:rPr lang="tr-TR" sz="2000" dirty="0" err="1"/>
              <a:t>atriyal</a:t>
            </a:r>
            <a:r>
              <a:rPr lang="tr-TR" sz="2000" dirty="0"/>
              <a:t> ve </a:t>
            </a:r>
            <a:r>
              <a:rPr lang="tr-TR" sz="2000" dirty="0" err="1"/>
              <a:t>ventriküler</a:t>
            </a:r>
            <a:r>
              <a:rPr lang="tr-TR" sz="2000" dirty="0"/>
              <a:t> erken kasılmalar ve daha az sıklıkla </a:t>
            </a:r>
            <a:r>
              <a:rPr lang="tr-TR" sz="2000" dirty="0" err="1"/>
              <a:t>atriyoventriküler</a:t>
            </a:r>
            <a:r>
              <a:rPr lang="tr-TR" sz="2000" dirty="0"/>
              <a:t> blok, </a:t>
            </a:r>
            <a:r>
              <a:rPr lang="tr-TR" sz="2000" dirty="0" err="1"/>
              <a:t>atriyal</a:t>
            </a:r>
            <a:r>
              <a:rPr lang="tr-TR" sz="2000" dirty="0"/>
              <a:t> taşikardi ve </a:t>
            </a:r>
            <a:r>
              <a:rPr lang="tr-TR" sz="2000" dirty="0" err="1"/>
              <a:t>ventriküler</a:t>
            </a:r>
            <a:r>
              <a:rPr lang="tr-TR" sz="2000" dirty="0"/>
              <a:t> taşikardi dahil aritmiler tanımlanabilir. Artan R dalgası </a:t>
            </a:r>
            <a:r>
              <a:rPr lang="tr-TR" sz="2000" dirty="0" err="1"/>
              <a:t>amplitüdü</a:t>
            </a:r>
            <a:r>
              <a:rPr lang="tr-TR" sz="2000" dirty="0"/>
              <a:t>, sol </a:t>
            </a:r>
            <a:r>
              <a:rPr lang="tr-TR" sz="2000" dirty="0" err="1"/>
              <a:t>ventrikül</a:t>
            </a:r>
            <a:r>
              <a:rPr lang="tr-TR" sz="2000" dirty="0"/>
              <a:t> genişlemesinin </a:t>
            </a:r>
            <a:r>
              <a:rPr lang="tr-TR" sz="2000" dirty="0" err="1"/>
              <a:t>ekokardiyografik</a:t>
            </a:r>
            <a:r>
              <a:rPr lang="tr-TR" sz="2000" dirty="0"/>
              <a:t> kanıtı ile zayıf bir şekilde ilişkilidir. İyi belgelenmemiş olsa da, aritmilerin başarılı </a:t>
            </a:r>
            <a:r>
              <a:rPr lang="tr-TR" sz="2000" dirty="0" err="1"/>
              <a:t>hipertiroidizm</a:t>
            </a:r>
            <a:r>
              <a:rPr lang="tr-TR" sz="2000" dirty="0"/>
              <a:t> tedavisinden sonra düzelmesi beklenir.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24" y="2515393"/>
            <a:ext cx="9173308" cy="40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637" y="712177"/>
            <a:ext cx="4419601" cy="482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400" dirty="0"/>
              <a:t>Bu elektrokardiyogram, </a:t>
            </a:r>
            <a:r>
              <a:rPr lang="tr-TR" sz="1400" dirty="0" err="1"/>
              <a:t>hipertiroidizmi</a:t>
            </a:r>
            <a:r>
              <a:rPr lang="tr-TR" sz="1400" dirty="0"/>
              <a:t> olan 13 yaşındaki hadım edilmiş evcil kısa tüylü bir kediden kaydedilmiştir (kağıt hızı = 50 mm/</a:t>
            </a:r>
            <a:r>
              <a:rPr lang="tr-TR" sz="1400" dirty="0" err="1"/>
              <a:t>sn</a:t>
            </a:r>
            <a:r>
              <a:rPr lang="tr-TR" sz="1400" dirty="0"/>
              <a:t>, hassasiyet = 10 mm/</a:t>
            </a:r>
            <a:r>
              <a:rPr lang="tr-TR" sz="1400" dirty="0" err="1"/>
              <a:t>mV</a:t>
            </a:r>
            <a:r>
              <a:rPr lang="tr-TR" sz="1400" dirty="0"/>
              <a:t>). Kalp hızı 230 </a:t>
            </a:r>
            <a:r>
              <a:rPr lang="tr-TR" sz="1400" dirty="0" err="1"/>
              <a:t>bpm</a:t>
            </a:r>
            <a:r>
              <a:rPr lang="tr-TR" sz="1400" dirty="0"/>
              <a:t> ve kalp ritmi sinüstür. Normal QRS süresi ile ilişkili ortalama elektrik ekseninin sola doğru sapması ile karakterize </a:t>
            </a:r>
            <a:r>
              <a:rPr lang="tr-TR" sz="1400" dirty="0" err="1"/>
              <a:t>intraventriküler</a:t>
            </a:r>
            <a:r>
              <a:rPr lang="tr-TR" sz="1400" dirty="0"/>
              <a:t> iletim bozukluğu vardır. I, II, III ve </a:t>
            </a:r>
            <a:r>
              <a:rPr lang="tr-TR" sz="1400" dirty="0" err="1"/>
              <a:t>aVF'de</a:t>
            </a:r>
            <a:r>
              <a:rPr lang="tr-TR" sz="1400" dirty="0"/>
              <a:t> S dalgaları belirgindir; I ve II uçlarının terminal sapmaları bulanık. Anormal kedi QRS konfigürasyonlarının patolojik doğrulamasını sağlayan sınırlı yayınlanmış veri vardır. Bununla birlikte, </a:t>
            </a:r>
            <a:r>
              <a:rPr lang="tr-TR" sz="1400" dirty="0" err="1" smtClean="0"/>
              <a:t>buelektrokardiyogram</a:t>
            </a:r>
            <a:r>
              <a:rPr lang="tr-TR" sz="1400" dirty="0"/>
              <a:t>, bazen sol ön </a:t>
            </a:r>
            <a:r>
              <a:rPr lang="tr-TR" sz="1400" dirty="0" err="1"/>
              <a:t>fasiküler</a:t>
            </a:r>
            <a:r>
              <a:rPr lang="tr-TR" sz="1400" dirty="0"/>
              <a:t> blok olarak tanımlanan, eksik sağ dal bloğu ile birlikte sol aks sapması özelliklerine </a:t>
            </a:r>
            <a:r>
              <a:rPr lang="tr-TR" sz="1400" dirty="0" smtClean="0"/>
              <a:t>sahiptir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61" y="830202"/>
            <a:ext cx="6667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 err="1"/>
              <a:t>Konjestif</a:t>
            </a:r>
            <a:r>
              <a:rPr lang="tr-TR" sz="2000" dirty="0"/>
              <a:t> kalp yetmezliği olan bir kedinin sol yan </a:t>
            </a:r>
            <a:r>
              <a:rPr lang="tr-TR" sz="2000" dirty="0" err="1"/>
              <a:t>grafisi</a:t>
            </a:r>
            <a:r>
              <a:rPr lang="tr-TR" sz="2000" dirty="0"/>
              <a:t>. </a:t>
            </a:r>
            <a:r>
              <a:rPr lang="tr-TR" sz="2000" dirty="0" err="1"/>
              <a:t>Kardiyomegaliye</a:t>
            </a:r>
            <a:r>
              <a:rPr lang="tr-TR" sz="2000" dirty="0"/>
              <a:t> dikkat edin (</a:t>
            </a:r>
            <a:r>
              <a:rPr lang="tr-TR" sz="2000" dirty="0" err="1"/>
              <a:t>vertebral</a:t>
            </a:r>
            <a:r>
              <a:rPr lang="tr-TR" sz="2000" dirty="0"/>
              <a:t> kalp skoru 9.4; normal 7.5); özellikle </a:t>
            </a:r>
            <a:r>
              <a:rPr lang="tr-TR" sz="2000" dirty="0" err="1"/>
              <a:t>kaudal</a:t>
            </a:r>
            <a:r>
              <a:rPr lang="tr-TR" sz="2000" dirty="0"/>
              <a:t> akciğer loblarında belirgin </a:t>
            </a:r>
            <a:r>
              <a:rPr lang="tr-TR" sz="2000" dirty="0" err="1"/>
              <a:t>interstisyel</a:t>
            </a:r>
            <a:r>
              <a:rPr lang="tr-TR" sz="2000" dirty="0"/>
              <a:t> ila </a:t>
            </a:r>
            <a:r>
              <a:rPr lang="tr-TR" sz="2000" dirty="0" err="1"/>
              <a:t>alveolar</a:t>
            </a:r>
            <a:r>
              <a:rPr lang="tr-TR" sz="2000" dirty="0"/>
              <a:t> akciğer </a:t>
            </a:r>
            <a:r>
              <a:rPr lang="tr-TR" sz="2000" dirty="0" err="1"/>
              <a:t>paterni</a:t>
            </a:r>
            <a:r>
              <a:rPr lang="tr-TR" sz="2000" dirty="0"/>
              <a:t>; ve </a:t>
            </a:r>
            <a:r>
              <a:rPr lang="tr-TR" sz="2000" dirty="0" err="1"/>
              <a:t>pulmoner</a:t>
            </a:r>
            <a:r>
              <a:rPr lang="tr-TR" sz="2000" dirty="0"/>
              <a:t> </a:t>
            </a:r>
            <a:r>
              <a:rPr lang="tr-TR" sz="2000" dirty="0" err="1"/>
              <a:t>venöz</a:t>
            </a:r>
            <a:r>
              <a:rPr lang="tr-TR" sz="2000" dirty="0"/>
              <a:t> tıkanıklık.</a:t>
            </a:r>
          </a:p>
        </p:txBody>
      </p:sp>
      <p:pic>
        <p:nvPicPr>
          <p:cNvPr id="1026" name="Picture 2" descr="radio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29" y="1825625"/>
            <a:ext cx="6460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5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49815" y="838627"/>
            <a:ext cx="5896708" cy="4351338"/>
          </a:xfrm>
        </p:spPr>
        <p:txBody>
          <a:bodyPr/>
          <a:lstStyle/>
          <a:p>
            <a:r>
              <a:rPr lang="tr-TR" dirty="0"/>
              <a:t>aynı kedinin </a:t>
            </a:r>
            <a:r>
              <a:rPr lang="tr-TR" dirty="0" err="1"/>
              <a:t>dorsoventral</a:t>
            </a:r>
            <a:r>
              <a:rPr lang="tr-TR" dirty="0"/>
              <a:t> radyografisi. </a:t>
            </a:r>
            <a:r>
              <a:rPr lang="tr-TR" dirty="0" err="1"/>
              <a:t>Kardiyomegaliye</a:t>
            </a:r>
            <a:r>
              <a:rPr lang="tr-TR" dirty="0"/>
              <a:t> dikkat edin (</a:t>
            </a:r>
            <a:r>
              <a:rPr lang="tr-TR" dirty="0" err="1"/>
              <a:t>vertebral</a:t>
            </a:r>
            <a:r>
              <a:rPr lang="tr-TR" dirty="0"/>
              <a:t> kalp skoru 9.4; normal 7.5); özellikle </a:t>
            </a:r>
            <a:r>
              <a:rPr lang="tr-TR" dirty="0" err="1"/>
              <a:t>kaudal</a:t>
            </a:r>
            <a:r>
              <a:rPr lang="tr-TR" dirty="0"/>
              <a:t> akciğer loblarında belirgin </a:t>
            </a:r>
            <a:r>
              <a:rPr lang="tr-TR" dirty="0" err="1"/>
              <a:t>interstisyel</a:t>
            </a:r>
            <a:r>
              <a:rPr lang="tr-TR" dirty="0"/>
              <a:t> ila </a:t>
            </a:r>
            <a:r>
              <a:rPr lang="tr-TR" dirty="0" err="1"/>
              <a:t>alveolar</a:t>
            </a:r>
            <a:r>
              <a:rPr lang="tr-TR" dirty="0"/>
              <a:t> akciğer </a:t>
            </a:r>
            <a:r>
              <a:rPr lang="tr-TR" dirty="0" err="1"/>
              <a:t>paterni</a:t>
            </a:r>
            <a:r>
              <a:rPr lang="tr-TR" dirty="0"/>
              <a:t>; ve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venöz</a:t>
            </a:r>
            <a:r>
              <a:rPr lang="tr-TR" dirty="0"/>
              <a:t> tıkanıklık.</a:t>
            </a:r>
          </a:p>
        </p:txBody>
      </p:sp>
      <p:pic>
        <p:nvPicPr>
          <p:cNvPr id="2050" name="Picture 2" descr="radi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5" y="586892"/>
            <a:ext cx="5032205" cy="58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5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ble 1 Commonly used protocols for dynamic thyroid function tests to diagnose cats with mild hyperthyroid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3" y="540177"/>
            <a:ext cx="10340929" cy="5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2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46" y="963979"/>
            <a:ext cx="10515600" cy="2886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25 </a:t>
            </a:r>
            <a:r>
              <a:rPr lang="en-US" sz="2400" b="1" dirty="0" err="1"/>
              <a:t>μg</a:t>
            </a:r>
            <a:r>
              <a:rPr lang="en-US" sz="2400" b="1" dirty="0"/>
              <a:t>  LIOTHYRONINE PO q8h 2gün</a:t>
            </a:r>
            <a:br>
              <a:rPr lang="en-US" sz="2400" b="1" dirty="0"/>
            </a:b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Günde</a:t>
            </a:r>
            <a:r>
              <a:rPr lang="en-US" sz="2400" b="1" dirty="0"/>
              <a:t> 25 </a:t>
            </a:r>
            <a:r>
              <a:rPr lang="en-US" sz="2400" b="1" dirty="0" err="1"/>
              <a:t>μg</a:t>
            </a:r>
            <a:r>
              <a:rPr lang="en-US" sz="2400" b="1" dirty="0"/>
              <a:t> LIOTHYRONINE PO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err="1"/>
              <a:t>Ilaç</a:t>
            </a:r>
            <a:r>
              <a:rPr lang="en-US" sz="2400" b="1" dirty="0"/>
              <a:t> </a:t>
            </a:r>
            <a:r>
              <a:rPr lang="en-US" sz="2400" b="1" dirty="0" err="1"/>
              <a:t>verilmesinden</a:t>
            </a:r>
            <a:r>
              <a:rPr lang="en-US" sz="2400" b="1" dirty="0"/>
              <a:t> 2-4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sonra</a:t>
            </a:r>
            <a:r>
              <a:rPr lang="en-US" sz="2400" b="1" dirty="0"/>
              <a:t> </a:t>
            </a:r>
            <a:r>
              <a:rPr lang="en-US" sz="2400" b="1" dirty="0" err="1"/>
              <a:t>kan</a:t>
            </a:r>
            <a:r>
              <a:rPr lang="en-US" sz="2400" b="1" dirty="0"/>
              <a:t> TT4-TT3  </a:t>
            </a:r>
            <a:r>
              <a:rPr lang="en-US" sz="2400" b="1" dirty="0" err="1"/>
              <a:t>seviyesi</a:t>
            </a:r>
            <a:r>
              <a:rPr lang="en-US" sz="2400" b="1" dirty="0"/>
              <a:t> </a:t>
            </a:r>
            <a:r>
              <a:rPr lang="en-US" sz="2400" b="1" dirty="0" err="1"/>
              <a:t>belirlenir</a:t>
            </a:r>
            <a:r>
              <a:rPr lang="en-US" sz="2400" b="1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2361" y="277605"/>
            <a:ext cx="7365023" cy="32764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T3 </a:t>
            </a:r>
            <a:r>
              <a:rPr lang="en-US" sz="2400" b="1" dirty="0" err="1">
                <a:solidFill>
                  <a:schemeClr val="bg1"/>
                </a:solidFill>
              </a:rPr>
              <a:t>supresyon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testi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77330" y="1413334"/>
            <a:ext cx="975084" cy="195930"/>
          </a:xfrm>
          <a:prstGeom prst="downArrow">
            <a:avLst>
              <a:gd name="adj1" fmla="val 6479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3137" y="4110682"/>
            <a:ext cx="1094071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Hyperthyroid </a:t>
            </a:r>
            <a:r>
              <a:rPr lang="en-US" sz="2000" b="1" dirty="0" err="1">
                <a:solidFill>
                  <a:schemeClr val="tx1"/>
                </a:solidFill>
              </a:rPr>
              <a:t>kedilerde</a:t>
            </a:r>
            <a:r>
              <a:rPr lang="en-US" sz="2000" b="1" dirty="0">
                <a:solidFill>
                  <a:schemeClr val="tx1"/>
                </a:solidFill>
              </a:rPr>
              <a:t>  TT4  </a:t>
            </a:r>
            <a:r>
              <a:rPr lang="en-US" sz="2000" b="1" dirty="0" err="1">
                <a:solidFill>
                  <a:schemeClr val="tx1"/>
                </a:solidFill>
              </a:rPr>
              <a:t>konsantrasyonu</a:t>
            </a:r>
            <a:r>
              <a:rPr lang="en-US" sz="2000" b="1" dirty="0">
                <a:solidFill>
                  <a:schemeClr val="tx1"/>
                </a:solidFill>
              </a:rPr>
              <a:t>&gt;2 </a:t>
            </a:r>
            <a:r>
              <a:rPr lang="en-US" sz="2000" b="1" dirty="0" err="1">
                <a:solidFill>
                  <a:schemeClr val="tx1"/>
                </a:solidFill>
              </a:rPr>
              <a:t>μg</a:t>
            </a:r>
            <a:r>
              <a:rPr lang="en-US" sz="2000" b="1" dirty="0">
                <a:solidFill>
                  <a:schemeClr val="tx1"/>
                </a:solidFill>
              </a:rPr>
              <a:t>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Sağlıklı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kedilerde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mr-IN" sz="2000" b="1" dirty="0">
                <a:solidFill>
                  <a:schemeClr val="tx1"/>
                </a:solidFill>
              </a:rPr>
              <a:t>&lt;1.5 </a:t>
            </a:r>
            <a:r>
              <a:rPr lang="mr-IN" sz="2000" b="1" dirty="0" err="1">
                <a:solidFill>
                  <a:schemeClr val="tx1"/>
                </a:solidFill>
              </a:rPr>
              <a:t>μg</a:t>
            </a:r>
            <a:r>
              <a:rPr lang="mr-IN" sz="2000" b="1" dirty="0">
                <a:solidFill>
                  <a:schemeClr val="tx1"/>
                </a:solidFill>
              </a:rPr>
              <a:t>/</a:t>
            </a:r>
            <a:r>
              <a:rPr lang="mr-IN" sz="2000" b="1" dirty="0" err="1">
                <a:solidFill>
                  <a:schemeClr val="tx1"/>
                </a:solidFill>
              </a:rPr>
              <a:t>dL</a:t>
            </a:r>
            <a:r>
              <a:rPr lang="mr-IN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1.5 and 2 </a:t>
            </a:r>
            <a:r>
              <a:rPr lang="en-US" sz="2000" b="1" dirty="0" err="1">
                <a:solidFill>
                  <a:schemeClr val="tx1"/>
                </a:solidFill>
              </a:rPr>
              <a:t>μg</a:t>
            </a:r>
            <a:r>
              <a:rPr lang="en-US" sz="2000" b="1" dirty="0">
                <a:solidFill>
                  <a:schemeClr val="tx1"/>
                </a:solidFill>
              </a:rPr>
              <a:t>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nondiagnostic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  <a:p>
            <a:endParaRPr lang="en-US" dirty="0">
              <a:solidFill>
                <a:srgbClr val="163B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77330" y="2309077"/>
            <a:ext cx="975084" cy="195930"/>
          </a:xfrm>
          <a:prstGeom prst="downArrow">
            <a:avLst>
              <a:gd name="adj1" fmla="val 6479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 flipV="1">
            <a:off x="4414958" y="3445745"/>
            <a:ext cx="3499828" cy="404360"/>
          </a:xfrm>
          <a:prstGeom prst="downArrow">
            <a:avLst>
              <a:gd name="adj1" fmla="val 64798"/>
              <a:gd name="adj2" fmla="val 516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05109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Figure 1 Thyroid palpation techniques: (a) the ‘classic’ technique; (b,c) the second (Norsworthy) technique. In (b) the author is palpating for the right thyroid lobe and in (c) he is searching for the left thyroid 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9" y="656911"/>
            <a:ext cx="10656521" cy="57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7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Figure 4 (a) Thyroid scintigraphy in a euthyroid cat. In normal cats, the thyroid gland appears on thyroid scans as two well-defined, focal (ovoid) areas of radionuc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977"/>
            <a:ext cx="9809530" cy="57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00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rbillspetnutrition.com/wp-content/uploads/2017/01/4.-Thyroid-Ima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60" y="504702"/>
            <a:ext cx="6095756" cy="609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0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337" y="178635"/>
            <a:ext cx="6989507" cy="6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/>
              <a:t>Laboratuar</a:t>
            </a:r>
            <a:r>
              <a:rPr lang="en-US" sz="4000" b="1" dirty="0"/>
              <a:t> </a:t>
            </a:r>
            <a:r>
              <a:rPr lang="en-US" sz="4000" b="1" dirty="0" err="1"/>
              <a:t>Bulguları</a:t>
            </a:r>
            <a:r>
              <a:rPr lang="en-US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CBC normal </a:t>
            </a:r>
            <a:r>
              <a:rPr lang="en-US" sz="2400" dirty="0" err="1"/>
              <a:t>sınırlar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Urine specific gravity 1.009–1.050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Bu </a:t>
            </a:r>
            <a:r>
              <a:rPr lang="en-US" sz="2400" dirty="0" err="1"/>
              <a:t>hayvanlarda</a:t>
            </a:r>
            <a:r>
              <a:rPr lang="en-US" sz="2400" dirty="0"/>
              <a:t> protein turnover </a:t>
            </a:r>
            <a:r>
              <a:rPr lang="en-US" sz="2400" dirty="0" err="1"/>
              <a:t>arttığı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</a:t>
            </a:r>
            <a:r>
              <a:rPr lang="en-US" sz="2400" dirty="0" err="1"/>
              <a:t>Fructosamine</a:t>
            </a:r>
            <a:r>
              <a:rPr lang="en-US" sz="2400" dirty="0"/>
              <a:t> </a:t>
            </a:r>
            <a:r>
              <a:rPr lang="en-US" sz="2400" dirty="0" err="1"/>
              <a:t>konantrasyonu</a:t>
            </a:r>
            <a:r>
              <a:rPr lang="en-US" sz="2400" dirty="0"/>
              <a:t> normal </a:t>
            </a:r>
            <a:r>
              <a:rPr lang="en-US" sz="2400" dirty="0" err="1"/>
              <a:t>sınırlar</a:t>
            </a:r>
            <a:r>
              <a:rPr lang="en-US" sz="2400" dirty="0"/>
              <a:t> </a:t>
            </a:r>
            <a:r>
              <a:rPr lang="en-US" sz="2400" dirty="0" err="1"/>
              <a:t>altındadır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Thoracic </a:t>
            </a:r>
            <a:r>
              <a:rPr lang="en-US" sz="2400" dirty="0" err="1"/>
              <a:t>radyografi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dirty="0"/>
              <a:t>Cardiomegaly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pulmonary edema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pleural effusion.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34543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/>
              <a:t>TEDAVİ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Radioactive  iodine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Thyroidectomy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Methimazole</a:t>
            </a:r>
            <a:r>
              <a:rPr lang="en-US" sz="24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100" dirty="0" err="1"/>
              <a:t>Kolay</a:t>
            </a:r>
            <a:r>
              <a:rPr lang="en-US" sz="2100" dirty="0"/>
              <a:t> </a:t>
            </a:r>
            <a:r>
              <a:rPr lang="en-US" sz="2100" dirty="0" err="1"/>
              <a:t>bulunabilir</a:t>
            </a:r>
            <a:r>
              <a:rPr lang="en-US" sz="2100" dirty="0"/>
              <a:t>, </a:t>
            </a:r>
            <a:r>
              <a:rPr lang="en-US" sz="2100" dirty="0" err="1"/>
              <a:t>ucuz</a:t>
            </a: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en-US" sz="2100" dirty="0" err="1"/>
              <a:t>Toksik</a:t>
            </a:r>
            <a:r>
              <a:rPr lang="en-US" sz="2100" dirty="0"/>
              <a:t>, </a:t>
            </a:r>
            <a:r>
              <a:rPr lang="en-US" sz="2100" dirty="0" err="1"/>
              <a:t>hayvanın</a:t>
            </a:r>
            <a:r>
              <a:rPr lang="en-US" sz="2100" dirty="0"/>
              <a:t> </a:t>
            </a:r>
            <a:r>
              <a:rPr lang="en-US" sz="2100" dirty="0" err="1"/>
              <a:t>sürekli</a:t>
            </a:r>
            <a:r>
              <a:rPr lang="en-US" sz="2100" dirty="0"/>
              <a:t> </a:t>
            </a:r>
            <a:r>
              <a:rPr lang="en-US" sz="2100" dirty="0" err="1"/>
              <a:t>takip</a:t>
            </a:r>
            <a:r>
              <a:rPr lang="en-US" sz="2100" dirty="0"/>
              <a:t> </a:t>
            </a:r>
            <a:r>
              <a:rPr lang="en-US" sz="2100" dirty="0" err="1"/>
              <a:t>edilmeli</a:t>
            </a: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pt-BR" sz="2100" dirty="0"/>
              <a:t>2.5 mg q12h -1.25 mg q12h </a:t>
            </a:r>
          </a:p>
          <a:p>
            <a:pPr lvl="1">
              <a:lnSpc>
                <a:spcPct val="150000"/>
              </a:lnSpc>
            </a:pPr>
            <a:r>
              <a:rPr lang="pt-BR" sz="2100" dirty="0"/>
              <a:t>Yan </a:t>
            </a:r>
            <a:r>
              <a:rPr lang="pt-BR" sz="2100" dirty="0" err="1"/>
              <a:t>etkiler</a:t>
            </a:r>
            <a:r>
              <a:rPr lang="pt-BR" sz="2100" dirty="0"/>
              <a:t> </a:t>
            </a:r>
          </a:p>
          <a:p>
            <a:pPr lvl="2">
              <a:lnSpc>
                <a:spcPct val="150000"/>
              </a:lnSpc>
            </a:pPr>
            <a:r>
              <a:rPr lang="pt-BR" sz="2100" dirty="0" err="1"/>
              <a:t>eosinophilia</a:t>
            </a:r>
            <a:r>
              <a:rPr lang="pt-BR" sz="2100" dirty="0"/>
              <a:t>, </a:t>
            </a:r>
            <a:r>
              <a:rPr lang="pt-BR" sz="2100" dirty="0" err="1"/>
              <a:t>lymphocytosis</a:t>
            </a:r>
            <a:r>
              <a:rPr lang="pt-BR" sz="2100" dirty="0"/>
              <a:t>, positive ANA, KUSMA VE ANOREKSİ</a:t>
            </a:r>
          </a:p>
          <a:p>
            <a:pPr lvl="2">
              <a:lnSpc>
                <a:spcPct val="150000"/>
              </a:lnSpc>
            </a:pPr>
            <a:r>
              <a:rPr lang="pt-BR" sz="2100" dirty="0" err="1"/>
              <a:t>leukopenia</a:t>
            </a:r>
            <a:r>
              <a:rPr lang="pt-BR" sz="2100" dirty="0"/>
              <a:t>, </a:t>
            </a:r>
            <a:r>
              <a:rPr lang="pt-BR" sz="2100" dirty="0" err="1"/>
              <a:t>thrombocytopenia</a:t>
            </a:r>
            <a:r>
              <a:rPr lang="pt-BR" sz="2100" dirty="0"/>
              <a:t>, </a:t>
            </a:r>
            <a:r>
              <a:rPr lang="pt-BR" sz="2100" dirty="0" err="1"/>
              <a:t>hepatopathy</a:t>
            </a:r>
            <a:r>
              <a:rPr lang="pt-BR" sz="2100" dirty="0"/>
              <a:t> </a:t>
            </a:r>
          </a:p>
          <a:p>
            <a:pPr lvl="2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57269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1" y="381167"/>
            <a:ext cx="10515600" cy="1325563"/>
          </a:xfrm>
        </p:spPr>
        <p:txBody>
          <a:bodyPr/>
          <a:lstStyle/>
          <a:p>
            <a:r>
              <a:rPr lang="en-US" b="1" dirty="0" err="1"/>
              <a:t>Methimazole</a:t>
            </a:r>
            <a:r>
              <a:rPr lang="en-US" b="1" dirty="0"/>
              <a:t> </a:t>
            </a:r>
            <a:r>
              <a:rPr lang="en-US" b="1" dirty="0" err="1"/>
              <a:t>ilaç</a:t>
            </a:r>
            <a:r>
              <a:rPr lang="en-US" b="1" dirty="0"/>
              <a:t> </a:t>
            </a:r>
            <a:r>
              <a:rPr lang="en-US" b="1" dirty="0" err="1"/>
              <a:t>reaksiyonu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34" y="2037679"/>
            <a:ext cx="6169934" cy="4309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2049218"/>
            <a:ext cx="5859379" cy="42982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373156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</a:rPr>
              <a:t>Diyet </a:t>
            </a:r>
            <a:r>
              <a:rPr lang="tr-TR" sz="3200" b="1" dirty="0" smtClean="0">
                <a:solidFill>
                  <a:srgbClr val="0070C0"/>
                </a:solidFill>
              </a:rPr>
              <a:t>Tedavisi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Diyetteki </a:t>
            </a:r>
            <a:r>
              <a:rPr lang="tr-TR" sz="2400" dirty="0"/>
              <a:t>iyot miktarını </a:t>
            </a:r>
            <a:r>
              <a:rPr lang="tr-TR" sz="2400" dirty="0" smtClean="0"/>
              <a:t>sınırlaması </a:t>
            </a:r>
          </a:p>
          <a:p>
            <a:pPr algn="just"/>
            <a:r>
              <a:rPr lang="tr-TR" sz="2400" dirty="0" smtClean="0"/>
              <a:t>Bu</a:t>
            </a:r>
            <a:r>
              <a:rPr lang="tr-TR" sz="2400" dirty="0"/>
              <a:t>, diğer tedavi seçeneklerini imkansız kılan tıbbi durumları olan kedilerde özellikle yararlı olabilir. Bununla birlikte, </a:t>
            </a:r>
            <a:r>
              <a:rPr lang="tr-TR" sz="2400" dirty="0" err="1"/>
              <a:t>iyotun</a:t>
            </a:r>
            <a:r>
              <a:rPr lang="tr-TR" sz="2400" dirty="0"/>
              <a:t> diyet kısıtlaması, uzun süreli iyot kısıtlamasının genel sağlık üzerindeki etkileri ve böyle bir diyetin gerçekte geri tepme ve </a:t>
            </a:r>
            <a:r>
              <a:rPr lang="tr-TR" sz="2400" dirty="0" err="1"/>
              <a:t>hipertiroidizmi</a:t>
            </a:r>
            <a:r>
              <a:rPr lang="tr-TR" sz="2400" dirty="0"/>
              <a:t> kötüleştirme olasılığı hakkındaki endişeler nedeniyle biraz tartışmalıdır. </a:t>
            </a: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88973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361522"/>
            <a:ext cx="9669224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94" y="233149"/>
            <a:ext cx="6601553" cy="63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823"/>
            <a:ext cx="11283281" cy="16270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/>
              <a:t>Kedilerd</a:t>
            </a:r>
            <a:r>
              <a:rPr lang="en-US" b="1" dirty="0"/>
              <a:t> </a:t>
            </a:r>
            <a:r>
              <a:rPr lang="en-US" b="1" dirty="0" err="1"/>
              <a:t>Hipertiroidizm</a:t>
            </a:r>
            <a:r>
              <a:rPr lang="en-US" b="1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168481" y="4892843"/>
            <a:ext cx="4114800" cy="925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ANKARA ÜNİVERSİTESİ VETERİNER FAKÜLTESİ</a:t>
            </a:r>
          </a:p>
          <a:p>
            <a:r>
              <a:rPr lang="en-US" b="1" dirty="0">
                <a:solidFill>
                  <a:srgbClr val="7030A0"/>
                </a:solidFill>
              </a:rPr>
              <a:t>İÇ HASTALIKLARI ANABİLİM DALI </a:t>
            </a:r>
          </a:p>
          <a:p>
            <a:r>
              <a:rPr lang="en-US" b="1" dirty="0">
                <a:solidFill>
                  <a:srgbClr val="7030A0"/>
                </a:solidFill>
              </a:rPr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8661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840886"/>
            <a:ext cx="6301154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Tiroid</a:t>
            </a:r>
            <a:r>
              <a:rPr lang="en-US" sz="2400" dirty="0"/>
              <a:t> </a:t>
            </a:r>
            <a:r>
              <a:rPr lang="en-US" sz="2400" dirty="0" err="1"/>
              <a:t>hormonlarının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üretimi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sekresyonu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karakterize</a:t>
            </a:r>
            <a:r>
              <a:rPr lang="en-US" sz="2400" dirty="0"/>
              <a:t> </a:t>
            </a:r>
            <a:r>
              <a:rPr lang="en-US" sz="2400" dirty="0" err="1"/>
              <a:t>hipermetabolik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durumdur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Hyperthyroidism </a:t>
            </a:r>
            <a:r>
              <a:rPr lang="en-US" sz="2400" dirty="0" err="1"/>
              <a:t>vücudun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dokularını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indirekt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(</a:t>
            </a:r>
            <a:r>
              <a:rPr lang="en-US" sz="2400" dirty="0" err="1"/>
              <a:t>sekonder</a:t>
            </a:r>
            <a:r>
              <a:rPr lang="en-US" sz="2400" dirty="0"/>
              <a:t> </a:t>
            </a:r>
            <a:r>
              <a:rPr lang="en-US" sz="2400" dirty="0" err="1"/>
              <a:t>hipertansiyon</a:t>
            </a:r>
            <a:r>
              <a:rPr lang="en-US" sz="2400" dirty="0"/>
              <a:t>) </a:t>
            </a:r>
            <a:r>
              <a:rPr lang="en-US" sz="2400" dirty="0" err="1"/>
              <a:t>etkiler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06" y="840886"/>
            <a:ext cx="4065194" cy="37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911225"/>
            <a:ext cx="10855569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Kedilerde</a:t>
            </a:r>
            <a:r>
              <a:rPr lang="en-US" sz="2400" dirty="0"/>
              <a:t> </a:t>
            </a:r>
            <a:r>
              <a:rPr lang="en-US" sz="2400" dirty="0" err="1"/>
              <a:t>ortalama</a:t>
            </a:r>
            <a:r>
              <a:rPr lang="en-US" sz="2400" dirty="0"/>
              <a:t> 13 </a:t>
            </a:r>
            <a:r>
              <a:rPr lang="en-US" sz="2400" dirty="0" err="1"/>
              <a:t>yaşlarında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hastakığa</a:t>
            </a:r>
            <a:r>
              <a:rPr lang="en-US" sz="2400" dirty="0"/>
              <a:t> ‘’ benign </a:t>
            </a:r>
            <a:r>
              <a:rPr lang="en-US" sz="2400" dirty="0" smtClean="0"/>
              <a:t>adenomatous </a:t>
            </a:r>
            <a:r>
              <a:rPr lang="en-US" sz="2400" dirty="0"/>
              <a:t>nodular hyperplasia’’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Risk </a:t>
            </a:r>
            <a:r>
              <a:rPr lang="en-US" sz="2400" dirty="0" err="1"/>
              <a:t>faktörleri</a:t>
            </a:r>
            <a:endParaRPr lang="en-US" sz="2400" dirty="0"/>
          </a:p>
          <a:p>
            <a:pPr lvl="1" algn="just">
              <a:lnSpc>
                <a:spcPct val="150000"/>
              </a:lnSpc>
            </a:pPr>
            <a:r>
              <a:rPr lang="tr-TR" sz="2000" dirty="0" smtClean="0"/>
              <a:t>Düşük </a:t>
            </a:r>
            <a:r>
              <a:rPr lang="en-US" sz="2000" dirty="0" err="1" smtClean="0"/>
              <a:t>iodin</a:t>
            </a:r>
            <a:r>
              <a:rPr lang="en-US" sz="2000" dirty="0" smtClean="0"/>
              <a:t> </a:t>
            </a:r>
            <a:r>
              <a:rPr lang="en-US" sz="2000" dirty="0" err="1"/>
              <a:t>içeren</a:t>
            </a:r>
            <a:r>
              <a:rPr lang="en-US" sz="2000" dirty="0"/>
              <a:t> </a:t>
            </a:r>
            <a:r>
              <a:rPr lang="en-US" sz="2000" dirty="0" err="1"/>
              <a:t>konserve</a:t>
            </a:r>
            <a:r>
              <a:rPr lang="en-US" sz="2000" dirty="0"/>
              <a:t> </a:t>
            </a:r>
            <a:r>
              <a:rPr lang="en-US" sz="2000" dirty="0" err="1"/>
              <a:t>mamalar</a:t>
            </a:r>
            <a:r>
              <a:rPr lang="en-US" sz="2000" dirty="0"/>
              <a:t>, </a:t>
            </a:r>
            <a:r>
              <a:rPr lang="en-US" sz="2000" dirty="0" err="1"/>
              <a:t>karaciğeli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balıklı</a:t>
            </a:r>
            <a:r>
              <a:rPr lang="en-US" sz="2000" dirty="0"/>
              <a:t> </a:t>
            </a:r>
            <a:r>
              <a:rPr lang="en-US" sz="2000" dirty="0" err="1"/>
              <a:t>konserve</a:t>
            </a:r>
            <a:r>
              <a:rPr lang="en-US" sz="2000" dirty="0"/>
              <a:t> </a:t>
            </a:r>
            <a:r>
              <a:rPr lang="en-US" sz="2000" dirty="0" err="1"/>
              <a:t>mamalar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pic>
        <p:nvPicPr>
          <p:cNvPr id="4098" name="Picture 2" descr="Hyperthyroidism in Cats - Veterinary Clinics: Small Animal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49" y="3525716"/>
            <a:ext cx="5864540" cy="26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8" y="4015412"/>
            <a:ext cx="4404946" cy="24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rbillspetnutrition.com/wp-content/uploads/2017/01/2.-Hyperthyroid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6" y="694592"/>
            <a:ext cx="9288477" cy="54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1219</Words>
  <Application>Microsoft Office PowerPoint</Application>
  <PresentationFormat>Geniş ekran</PresentationFormat>
  <Paragraphs>188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Mangal</vt:lpstr>
      <vt:lpstr>Times New Roman</vt:lpstr>
      <vt:lpstr>Office Theme</vt:lpstr>
      <vt:lpstr>PowerPoint Sunusu</vt:lpstr>
      <vt:lpstr>Kedilerd Hipotiroidizm </vt:lpstr>
      <vt:lpstr>PowerPoint Sunusu</vt:lpstr>
      <vt:lpstr>PowerPoint Sunusu</vt:lpstr>
      <vt:lpstr>PowerPoint Sunusu</vt:lpstr>
      <vt:lpstr>Kedilerd Hipertiroidizm </vt:lpstr>
      <vt:lpstr>PowerPoint Sunusu</vt:lpstr>
      <vt:lpstr>PowerPoint Sunusu</vt:lpstr>
      <vt:lpstr>PowerPoint Sunusu</vt:lpstr>
      <vt:lpstr>Tiroid Hormonunun Kalp Üzerindeki Etkileri </vt:lpstr>
      <vt:lpstr>PowerPoint Sunusu</vt:lpstr>
      <vt:lpstr>PowerPoint Sunusu</vt:lpstr>
      <vt:lpstr>PowerPoint Sunusu</vt:lpstr>
      <vt:lpstr>PowerPoint Sunusu</vt:lpstr>
      <vt:lpstr>Tanı </vt:lpstr>
      <vt:lpstr>Klinik Bulgular</vt:lpstr>
      <vt:lpstr>PowerPoint Sunusu</vt:lpstr>
      <vt:lpstr>PowerPoint Sunusu</vt:lpstr>
      <vt:lpstr>Kardiyovasküler Etkileri </vt:lpstr>
      <vt:lpstr>Kardiyovasküler Etkileri </vt:lpstr>
      <vt:lpstr>PowerPoint Sunusu</vt:lpstr>
      <vt:lpstr>PowerPoint Sunusu</vt:lpstr>
      <vt:lpstr>Konjestif kalp yetmezliği olan bir kedinin sol yan grafisi. Kardiyomegaliye dikkat edin (vertebral kalp skoru 9.4; normal 7.5); özellikle kaudal akciğer loblarında belirgin interstisyel ila alveolar akciğer paterni; ve pulmoner venöz tıkanıklık.</vt:lpstr>
      <vt:lpstr>PowerPoint Sunusu</vt:lpstr>
      <vt:lpstr>PowerPoint Sunusu</vt:lpstr>
      <vt:lpstr>T3 supresyon testi</vt:lpstr>
      <vt:lpstr>PowerPoint Sunusu</vt:lpstr>
      <vt:lpstr>PowerPoint Sunusu</vt:lpstr>
      <vt:lpstr>PowerPoint Sunusu</vt:lpstr>
      <vt:lpstr>Laboratuar Bulguları </vt:lpstr>
      <vt:lpstr>TEDAVİ</vt:lpstr>
      <vt:lpstr>Methimazole ilaç reaksiyonu </vt:lpstr>
      <vt:lpstr>Diyet Tedavisi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Kedilerd Hipertiroidizm</dc:title>
  <dc:creator>Microsoft Office User</dc:creator>
  <cp:lastModifiedBy>IDIL</cp:lastModifiedBy>
  <cp:revision>16</cp:revision>
  <dcterms:created xsi:type="dcterms:W3CDTF">2021-10-16T13:46:02Z</dcterms:created>
  <dcterms:modified xsi:type="dcterms:W3CDTF">2021-11-09T11:13:34Z</dcterms:modified>
</cp:coreProperties>
</file>