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45251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909280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652206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993283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CAA070A-261E-4F53-B555-914B0E193174}" type="datetimeFigureOut">
              <a:rPr lang="tr-TR" smtClean="0"/>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532760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6173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CAA070A-261E-4F53-B555-914B0E193174}" type="datetimeFigureOut">
              <a:rPr lang="tr-TR" smtClean="0"/>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212121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CAA070A-261E-4F53-B555-914B0E193174}" type="datetimeFigureOut">
              <a:rPr lang="tr-TR" smtClean="0"/>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3852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CAA070A-261E-4F53-B555-914B0E193174}" type="datetimeFigureOut">
              <a:rPr lang="tr-TR" smtClean="0"/>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3336974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130805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CAA070A-261E-4F53-B555-914B0E193174}" type="datetimeFigureOut">
              <a:rPr lang="tr-TR" smtClean="0"/>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57EDD-0FB6-4758-9843-A0058D64FECE}" type="slidenum">
              <a:rPr lang="tr-TR" smtClean="0"/>
              <a:t>‹#›</a:t>
            </a:fld>
            <a:endParaRPr lang="tr-TR"/>
          </a:p>
        </p:txBody>
      </p:sp>
    </p:spTree>
    <p:extLst>
      <p:ext uri="{BB962C8B-B14F-4D97-AF65-F5344CB8AC3E}">
        <p14:creationId xmlns:p14="http://schemas.microsoft.com/office/powerpoint/2010/main" val="42446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A070A-261E-4F53-B555-914B0E193174}" type="datetimeFigureOut">
              <a:rPr lang="tr-TR" smtClean="0"/>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57EDD-0FB6-4758-9843-A0058D64FECE}" type="slidenum">
              <a:rPr lang="tr-TR" smtClean="0"/>
              <a:t>‹#›</a:t>
            </a:fld>
            <a:endParaRPr lang="tr-TR"/>
          </a:p>
        </p:txBody>
      </p:sp>
    </p:spTree>
    <p:extLst>
      <p:ext uri="{BB962C8B-B14F-4D97-AF65-F5344CB8AC3E}">
        <p14:creationId xmlns:p14="http://schemas.microsoft.com/office/powerpoint/2010/main" val="2496732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16324"/>
          </a:xfrm>
        </p:spPr>
        <p:txBody>
          <a:bodyPr>
            <a:normAutofit fontScale="90000"/>
          </a:bodyPr>
          <a:lstStyle/>
          <a:p>
            <a:r>
              <a:rPr lang="tr-TR" dirty="0" smtClean="0"/>
              <a:t>10. Hafta</a:t>
            </a:r>
            <a:endParaRPr lang="tr-TR" dirty="0"/>
          </a:p>
        </p:txBody>
      </p:sp>
      <p:sp>
        <p:nvSpPr>
          <p:cNvPr id="3" name="İçerik Yer Tutucusu 2"/>
          <p:cNvSpPr>
            <a:spLocks noGrp="1"/>
          </p:cNvSpPr>
          <p:nvPr>
            <p:ph idx="1"/>
          </p:nvPr>
        </p:nvSpPr>
        <p:spPr>
          <a:xfrm>
            <a:off x="838200" y="1301578"/>
            <a:ext cx="10515600" cy="4875385"/>
          </a:xfrm>
        </p:spPr>
        <p:txBody>
          <a:bodyPr>
            <a:normAutofit lnSpcReduction="10000"/>
          </a:bodyPr>
          <a:lstStyle/>
          <a:p>
            <a:r>
              <a:rPr lang="tr-TR" dirty="0" smtClean="0"/>
              <a:t>İngiltere’yi lider kapitalist ülke haline getiren şartlar:</a:t>
            </a:r>
          </a:p>
          <a:p>
            <a:pPr marL="514350" indent="-514350">
              <a:buAutoNum type="arabicParenR"/>
            </a:pPr>
            <a:r>
              <a:rPr lang="tr-TR" dirty="0" smtClean="0"/>
              <a:t>Öncelikle İngiltere’de aristokrasi kıtadaki türdeşine göre oldukça zayıftı. Hem Güler Savaşı hem de daha sonraki din eksenli çatışmalar aristokrasiyi monarşi karşısında iyice zayıflattı. Böylece üretilen artık üzerinde aristokrasinin egemenliği giderek azaldı. Bu da kapitalist sermaye birikimi üzerinde en büyük engellerden birinin kalkması demekti. </a:t>
            </a:r>
          </a:p>
          <a:p>
            <a:pPr marL="514350" indent="-514350">
              <a:buAutoNum type="arabicParenR"/>
            </a:pPr>
            <a:r>
              <a:rPr lang="tr-TR" dirty="0" smtClean="0"/>
              <a:t>Tarımsal kapitalizmin hızlı gelişimi ve çitleme hem kapitalizmi kapitalist sermaye birikimini destekler hale getirdi hem de kırdan kovulan kitleler gelişen endüstri için «özgür işgücü» haline geldiler. </a:t>
            </a:r>
          </a:p>
          <a:p>
            <a:pPr marL="514350" indent="-514350">
              <a:buAutoNum type="arabicParenR"/>
            </a:pPr>
            <a:r>
              <a:rPr lang="tr-TR" dirty="0" smtClean="0"/>
              <a:t>Tarımsal kapitalizmin gelişmesi aynı zamanda kırsalda sanayiye akacak sermaye birikimine izi verdi. </a:t>
            </a:r>
          </a:p>
          <a:p>
            <a:pPr marL="0" indent="0">
              <a:buNone/>
            </a:pPr>
            <a:endParaRPr lang="tr-TR" dirty="0"/>
          </a:p>
        </p:txBody>
      </p:sp>
    </p:spTree>
    <p:extLst>
      <p:ext uri="{BB962C8B-B14F-4D97-AF65-F5344CB8AC3E}">
        <p14:creationId xmlns:p14="http://schemas.microsoft.com/office/powerpoint/2010/main" val="66068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50075" y="570016"/>
            <a:ext cx="10515600" cy="5500069"/>
          </a:xfrm>
        </p:spPr>
        <p:txBody>
          <a:bodyPr>
            <a:normAutofit fontScale="92500" lnSpcReduction="20000"/>
          </a:bodyPr>
          <a:lstStyle/>
          <a:p>
            <a:pPr>
              <a:buNone/>
            </a:pPr>
            <a:r>
              <a:rPr lang="tr-TR" sz="3200" dirty="0" smtClean="0"/>
              <a:t>4) Merkezi devletin erken gelişimi bir tür iç pazarın oluşumunu güçlendirdi. Merkezi devlet geliştikçe kurumsal altyapı da güçlendi. </a:t>
            </a:r>
          </a:p>
          <a:p>
            <a:pPr>
              <a:buNone/>
            </a:pPr>
            <a:r>
              <a:rPr lang="tr-TR" sz="3200" dirty="0" smtClean="0"/>
              <a:t>5) İngiliz sömürge imparatorluğunun yönetimi hem Portekiz/İspanya hem de Hollanda sömürge imparatorluğunun yönetiminden daha etkindi.  İngiliz sömürgeleri sadece işgücü ve hammadde kaynakları olarak değil talep alanı olarak da işlev görmekteydiler. İngiltere’den dışarı doğru beyaz yerleşimci akını bu sömürgelerde sağlam talep alanları yaratmaktaydı. </a:t>
            </a:r>
          </a:p>
          <a:p>
            <a:pPr>
              <a:buNone/>
            </a:pPr>
            <a:r>
              <a:rPr lang="tr-TR" sz="3200" dirty="0" smtClean="0"/>
              <a:t>6) Her şeye rağmen İngiltere muhtemel rakiplerini bir bir alt ederken donanma gücünü de en üst düzeye yükseltti. Önce Hollanda’yı bir dizi savaşta saf dışı bıraktı sonra da </a:t>
            </a:r>
            <a:r>
              <a:rPr lang="tr-TR" sz="3200" dirty="0" err="1" smtClean="0"/>
              <a:t>Farnsa’yı</a:t>
            </a:r>
            <a:r>
              <a:rPr lang="tr-TR" sz="3200" dirty="0" smtClean="0"/>
              <a:t>. Fransa ile neredeyse 100 yıl süren ve Yedi Yıl Savaşları ve </a:t>
            </a:r>
            <a:r>
              <a:rPr lang="tr-TR" sz="3200" dirty="0" err="1" smtClean="0"/>
              <a:t>Napolyonik</a:t>
            </a:r>
            <a:r>
              <a:rPr lang="tr-TR" sz="3200" dirty="0" smtClean="0"/>
              <a:t> Savaşalar gibi merhalelerden geçen mücadele sonunda Viyana Barışı’nda İngiltere’nin </a:t>
            </a:r>
            <a:r>
              <a:rPr lang="tr-TR" sz="3200" dirty="0" err="1" smtClean="0"/>
              <a:t>hegemeonyası</a:t>
            </a:r>
            <a:r>
              <a:rPr lang="tr-TR" sz="3200" dirty="0" smtClean="0"/>
              <a:t> </a:t>
            </a:r>
            <a:r>
              <a:rPr lang="tr-TR" sz="3200" dirty="0" err="1" smtClean="0"/>
              <a:t>iel</a:t>
            </a:r>
            <a:r>
              <a:rPr lang="tr-TR" sz="3200" dirty="0" smtClean="0"/>
              <a:t> tescillendi. </a:t>
            </a:r>
            <a:endParaRPr lang="tr-TR" sz="3200" dirty="0"/>
          </a:p>
        </p:txBody>
      </p:sp>
    </p:spTree>
    <p:extLst>
      <p:ext uri="{BB962C8B-B14F-4D97-AF65-F5344CB8AC3E}">
        <p14:creationId xmlns:p14="http://schemas.microsoft.com/office/powerpoint/2010/main" val="668653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365125"/>
            <a:ext cx="10515600" cy="478023"/>
          </a:xfrm>
        </p:spPr>
        <p:txBody>
          <a:bodyPr>
            <a:noAutofit/>
          </a:bodyPr>
          <a:lstStyle/>
          <a:p>
            <a:r>
              <a:rPr lang="tr-TR" sz="3200" dirty="0" smtClean="0"/>
              <a:t>İngiltere Küresel Sistemi</a:t>
            </a:r>
            <a:endParaRPr lang="tr-TR" sz="3200" dirty="0"/>
          </a:p>
        </p:txBody>
      </p:sp>
      <p:sp>
        <p:nvSpPr>
          <p:cNvPr id="6" name="5 Dikdörtgen"/>
          <p:cNvSpPr/>
          <p:nvPr/>
        </p:nvSpPr>
        <p:spPr>
          <a:xfrm>
            <a:off x="4168239" y="1033153"/>
            <a:ext cx="2802577" cy="7956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İngiltere – Üretim, Tüketim ve Birikim Merkezi</a:t>
            </a:r>
            <a:endParaRPr lang="tr-TR" dirty="0"/>
          </a:p>
        </p:txBody>
      </p:sp>
      <p:sp>
        <p:nvSpPr>
          <p:cNvPr id="8" name="7 Dikdörtgen"/>
          <p:cNvSpPr/>
          <p:nvPr/>
        </p:nvSpPr>
        <p:spPr>
          <a:xfrm>
            <a:off x="724395" y="2553195"/>
            <a:ext cx="2933205" cy="89064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Kuzey Amerika, </a:t>
            </a:r>
            <a:r>
              <a:rPr lang="tr-TR" dirty="0" err="1" smtClean="0"/>
              <a:t>Antiller</a:t>
            </a:r>
            <a:r>
              <a:rPr lang="tr-TR" dirty="0" smtClean="0"/>
              <a:t> –Hammadde merkezi, değerli metaller, tüketim merkezi</a:t>
            </a:r>
            <a:endParaRPr lang="tr-TR" dirty="0"/>
          </a:p>
        </p:txBody>
      </p:sp>
      <p:cxnSp>
        <p:nvCxnSpPr>
          <p:cNvPr id="10" name="9 Düz Ok Bağlayıcısı"/>
          <p:cNvCxnSpPr>
            <a:stCxn id="6" idx="1"/>
          </p:cNvCxnSpPr>
          <p:nvPr/>
        </p:nvCxnSpPr>
        <p:spPr>
          <a:xfrm flipH="1">
            <a:off x="2375065" y="1430977"/>
            <a:ext cx="1793174" cy="10509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Metin kutusu"/>
          <p:cNvSpPr txBox="1"/>
          <p:nvPr/>
        </p:nvSpPr>
        <p:spPr>
          <a:xfrm>
            <a:off x="2125683" y="1710047"/>
            <a:ext cx="1318162" cy="646331"/>
          </a:xfrm>
          <a:prstGeom prst="rect">
            <a:avLst/>
          </a:prstGeom>
          <a:noFill/>
        </p:spPr>
        <p:txBody>
          <a:bodyPr wrap="square" rtlCol="0">
            <a:spAutoFit/>
          </a:bodyPr>
          <a:lstStyle/>
          <a:p>
            <a:r>
              <a:rPr lang="tr-TR" dirty="0" smtClean="0"/>
              <a:t>Sermaye, mamul mal</a:t>
            </a:r>
            <a:endParaRPr lang="tr-TR" dirty="0"/>
          </a:p>
        </p:txBody>
      </p:sp>
      <p:cxnSp>
        <p:nvCxnSpPr>
          <p:cNvPr id="13" name="12 Düz Ok Bağlayıcısı"/>
          <p:cNvCxnSpPr/>
          <p:nvPr/>
        </p:nvCxnSpPr>
        <p:spPr>
          <a:xfrm flipV="1">
            <a:off x="3396343" y="1840675"/>
            <a:ext cx="961901" cy="6887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Metin kutusu"/>
          <p:cNvSpPr txBox="1"/>
          <p:nvPr/>
        </p:nvSpPr>
        <p:spPr>
          <a:xfrm>
            <a:off x="3966358" y="2185060"/>
            <a:ext cx="1104406" cy="430887"/>
          </a:xfrm>
          <a:prstGeom prst="rect">
            <a:avLst/>
          </a:prstGeom>
          <a:noFill/>
        </p:spPr>
        <p:txBody>
          <a:bodyPr wrap="square" rtlCol="0">
            <a:spAutoFit/>
          </a:bodyPr>
          <a:lstStyle/>
          <a:p>
            <a:r>
              <a:rPr lang="tr-TR" sz="1100" dirty="0" smtClean="0"/>
              <a:t>Hammadde, sermaye,</a:t>
            </a:r>
            <a:endParaRPr lang="tr-TR" sz="1100" dirty="0"/>
          </a:p>
        </p:txBody>
      </p:sp>
      <p:sp>
        <p:nvSpPr>
          <p:cNvPr id="15" name="14 Dikdörtgen"/>
          <p:cNvSpPr/>
          <p:nvPr/>
        </p:nvSpPr>
        <p:spPr>
          <a:xfrm>
            <a:off x="3135086" y="4441371"/>
            <a:ext cx="2695698" cy="8668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Afrika – İşgücü, Hammadde, </a:t>
            </a:r>
            <a:r>
              <a:rPr lang="tr-TR" dirty="0" smtClean="0"/>
              <a:t>değerli </a:t>
            </a:r>
            <a:r>
              <a:rPr lang="tr-TR" dirty="0" smtClean="0"/>
              <a:t>metaller, tüketim alanı</a:t>
            </a:r>
            <a:endParaRPr lang="tr-TR" dirty="0"/>
          </a:p>
        </p:txBody>
      </p:sp>
      <p:cxnSp>
        <p:nvCxnSpPr>
          <p:cNvPr id="17" name="16 Düz Ok Bağlayıcısı"/>
          <p:cNvCxnSpPr/>
          <p:nvPr/>
        </p:nvCxnSpPr>
        <p:spPr>
          <a:xfrm flipH="1" flipV="1">
            <a:off x="1460665" y="3431969"/>
            <a:ext cx="1876301" cy="10331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17 Metin kutusu"/>
          <p:cNvSpPr txBox="1"/>
          <p:nvPr/>
        </p:nvSpPr>
        <p:spPr>
          <a:xfrm>
            <a:off x="1389413" y="3859481"/>
            <a:ext cx="961901" cy="369332"/>
          </a:xfrm>
          <a:prstGeom prst="rect">
            <a:avLst/>
          </a:prstGeom>
          <a:noFill/>
        </p:spPr>
        <p:txBody>
          <a:bodyPr wrap="square" rtlCol="0">
            <a:spAutoFit/>
          </a:bodyPr>
          <a:lstStyle/>
          <a:p>
            <a:r>
              <a:rPr lang="tr-TR" dirty="0" smtClean="0"/>
              <a:t>Köle</a:t>
            </a:r>
            <a:endParaRPr lang="tr-TR" dirty="0"/>
          </a:p>
        </p:txBody>
      </p:sp>
      <p:cxnSp>
        <p:nvCxnSpPr>
          <p:cNvPr id="20" name="19 Düz Ok Bağlayıcısı"/>
          <p:cNvCxnSpPr/>
          <p:nvPr/>
        </p:nvCxnSpPr>
        <p:spPr>
          <a:xfrm>
            <a:off x="2909455" y="3431969"/>
            <a:ext cx="1401288" cy="9619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20 Metin kutusu"/>
          <p:cNvSpPr txBox="1"/>
          <p:nvPr/>
        </p:nvSpPr>
        <p:spPr>
          <a:xfrm>
            <a:off x="3455719" y="3776353"/>
            <a:ext cx="1294411" cy="369332"/>
          </a:xfrm>
          <a:prstGeom prst="rect">
            <a:avLst/>
          </a:prstGeom>
          <a:noFill/>
        </p:spPr>
        <p:txBody>
          <a:bodyPr wrap="square" rtlCol="0">
            <a:spAutoFit/>
          </a:bodyPr>
          <a:lstStyle/>
          <a:p>
            <a:r>
              <a:rPr lang="tr-TR" dirty="0" smtClean="0"/>
              <a:t>Sermaye</a:t>
            </a:r>
            <a:endParaRPr lang="tr-TR" dirty="0"/>
          </a:p>
        </p:txBody>
      </p:sp>
      <p:cxnSp>
        <p:nvCxnSpPr>
          <p:cNvPr id="23" name="22 Düz Ok Bağlayıcısı"/>
          <p:cNvCxnSpPr/>
          <p:nvPr/>
        </p:nvCxnSpPr>
        <p:spPr>
          <a:xfrm flipV="1">
            <a:off x="4773881" y="1840675"/>
            <a:ext cx="166254" cy="25769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23 Metin kutusu"/>
          <p:cNvSpPr txBox="1"/>
          <p:nvPr/>
        </p:nvSpPr>
        <p:spPr>
          <a:xfrm>
            <a:off x="4061362" y="2980707"/>
            <a:ext cx="1472540" cy="523220"/>
          </a:xfrm>
          <a:prstGeom prst="rect">
            <a:avLst/>
          </a:prstGeom>
          <a:noFill/>
        </p:spPr>
        <p:txBody>
          <a:bodyPr wrap="square" rtlCol="0">
            <a:spAutoFit/>
          </a:bodyPr>
          <a:lstStyle/>
          <a:p>
            <a:r>
              <a:rPr lang="tr-TR" sz="1400" dirty="0" smtClean="0"/>
              <a:t>Sermaye, </a:t>
            </a:r>
            <a:r>
              <a:rPr lang="tr-TR" sz="1400" dirty="0" smtClean="0"/>
              <a:t>değerli </a:t>
            </a:r>
            <a:r>
              <a:rPr lang="tr-TR" sz="1400" dirty="0" smtClean="0"/>
              <a:t>metal</a:t>
            </a:r>
            <a:endParaRPr lang="tr-TR" sz="1400" dirty="0"/>
          </a:p>
        </p:txBody>
      </p:sp>
      <p:cxnSp>
        <p:nvCxnSpPr>
          <p:cNvPr id="26" name="25 Düz Ok Bağlayıcısı"/>
          <p:cNvCxnSpPr/>
          <p:nvPr/>
        </p:nvCxnSpPr>
        <p:spPr>
          <a:xfrm flipH="1">
            <a:off x="5652655" y="1888177"/>
            <a:ext cx="130628" cy="26006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26 Metin kutusu"/>
          <p:cNvSpPr txBox="1"/>
          <p:nvPr/>
        </p:nvSpPr>
        <p:spPr>
          <a:xfrm>
            <a:off x="5367647" y="3443844"/>
            <a:ext cx="1306285" cy="646331"/>
          </a:xfrm>
          <a:prstGeom prst="rect">
            <a:avLst/>
          </a:prstGeom>
          <a:noFill/>
        </p:spPr>
        <p:txBody>
          <a:bodyPr wrap="square" rtlCol="0">
            <a:spAutoFit/>
          </a:bodyPr>
          <a:lstStyle/>
          <a:p>
            <a:r>
              <a:rPr lang="tr-TR" dirty="0" smtClean="0"/>
              <a:t>Sermaye, </a:t>
            </a:r>
            <a:r>
              <a:rPr lang="tr-TR" dirty="0" err="1" smtClean="0"/>
              <a:t>Mamül</a:t>
            </a:r>
            <a:r>
              <a:rPr lang="tr-TR" dirty="0" smtClean="0"/>
              <a:t> mal</a:t>
            </a:r>
            <a:endParaRPr lang="tr-TR" dirty="0"/>
          </a:p>
        </p:txBody>
      </p:sp>
      <p:sp>
        <p:nvSpPr>
          <p:cNvPr id="28" name="27 Dikdörtgen"/>
          <p:cNvSpPr/>
          <p:nvPr/>
        </p:nvSpPr>
        <p:spPr>
          <a:xfrm>
            <a:off x="8930244" y="2196935"/>
            <a:ext cx="2422566" cy="180504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tr-TR" dirty="0" smtClean="0"/>
              <a:t>Hindistan, Kanada, Avustralya </a:t>
            </a:r>
            <a:r>
              <a:rPr lang="tr-TR" dirty="0" err="1" smtClean="0"/>
              <a:t>vd</a:t>
            </a:r>
            <a:r>
              <a:rPr lang="tr-TR" dirty="0" smtClean="0"/>
              <a:t>. – Tüketim ve birikim merkezleri</a:t>
            </a:r>
            <a:endParaRPr lang="tr-TR" dirty="0"/>
          </a:p>
        </p:txBody>
      </p:sp>
      <p:cxnSp>
        <p:nvCxnSpPr>
          <p:cNvPr id="30" name="29 Düz Ok Bağlayıcısı"/>
          <p:cNvCxnSpPr>
            <a:stCxn id="6" idx="3"/>
          </p:cNvCxnSpPr>
          <p:nvPr/>
        </p:nvCxnSpPr>
        <p:spPr>
          <a:xfrm>
            <a:off x="6970816" y="1430977"/>
            <a:ext cx="2743200" cy="8015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Düz Ok Bağlayıcısı"/>
          <p:cNvCxnSpPr>
            <a:stCxn id="28" idx="1"/>
          </p:cNvCxnSpPr>
          <p:nvPr/>
        </p:nvCxnSpPr>
        <p:spPr>
          <a:xfrm flipH="1" flipV="1">
            <a:off x="6080166" y="1805049"/>
            <a:ext cx="2850078" cy="12944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32 Metin kutusu"/>
          <p:cNvSpPr txBox="1"/>
          <p:nvPr/>
        </p:nvSpPr>
        <p:spPr>
          <a:xfrm>
            <a:off x="7598229" y="1363683"/>
            <a:ext cx="1306285" cy="646331"/>
          </a:xfrm>
          <a:prstGeom prst="rect">
            <a:avLst/>
          </a:prstGeom>
          <a:noFill/>
        </p:spPr>
        <p:txBody>
          <a:bodyPr wrap="square" rtlCol="0">
            <a:spAutoFit/>
          </a:bodyPr>
          <a:lstStyle/>
          <a:p>
            <a:r>
              <a:rPr lang="tr-TR" dirty="0" smtClean="0"/>
              <a:t>Sermaye, </a:t>
            </a:r>
            <a:r>
              <a:rPr lang="tr-TR" dirty="0" err="1" smtClean="0"/>
              <a:t>Mamül</a:t>
            </a:r>
            <a:r>
              <a:rPr lang="tr-TR" dirty="0" smtClean="0"/>
              <a:t> mal</a:t>
            </a:r>
            <a:endParaRPr lang="tr-TR" dirty="0"/>
          </a:p>
        </p:txBody>
      </p:sp>
      <p:sp>
        <p:nvSpPr>
          <p:cNvPr id="34" name="33 Metin kutusu"/>
          <p:cNvSpPr txBox="1"/>
          <p:nvPr/>
        </p:nvSpPr>
        <p:spPr>
          <a:xfrm>
            <a:off x="6861958" y="2268187"/>
            <a:ext cx="1306285" cy="670082"/>
          </a:xfrm>
          <a:prstGeom prst="rect">
            <a:avLst/>
          </a:prstGeom>
          <a:noFill/>
        </p:spPr>
        <p:txBody>
          <a:bodyPr wrap="square" rtlCol="0">
            <a:spAutoFit/>
          </a:bodyPr>
          <a:lstStyle/>
          <a:p>
            <a:r>
              <a:rPr lang="tr-TR" dirty="0" smtClean="0"/>
              <a:t>Sermaye, </a:t>
            </a:r>
            <a:r>
              <a:rPr lang="tr-TR" dirty="0" err="1" smtClean="0"/>
              <a:t>Mamül</a:t>
            </a:r>
            <a:r>
              <a:rPr lang="tr-TR" dirty="0" smtClean="0"/>
              <a:t> mal</a:t>
            </a:r>
            <a:endParaRPr lang="tr-TR" dirty="0"/>
          </a:p>
        </p:txBody>
      </p:sp>
      <p:cxnSp>
        <p:nvCxnSpPr>
          <p:cNvPr id="36" name="35 Düz Ok Bağlayıcısı"/>
          <p:cNvCxnSpPr/>
          <p:nvPr/>
        </p:nvCxnSpPr>
        <p:spPr>
          <a:xfrm flipH="1">
            <a:off x="5830784" y="3645725"/>
            <a:ext cx="3087585" cy="10390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37 Düz Ok Bağlayıcısı"/>
          <p:cNvCxnSpPr/>
          <p:nvPr/>
        </p:nvCxnSpPr>
        <p:spPr>
          <a:xfrm flipV="1">
            <a:off x="5878286" y="4073236"/>
            <a:ext cx="4298867" cy="11994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38 Dikdörtgen"/>
          <p:cNvSpPr/>
          <p:nvPr/>
        </p:nvSpPr>
        <p:spPr>
          <a:xfrm>
            <a:off x="6897744" y="3978234"/>
            <a:ext cx="1104085" cy="369332"/>
          </a:xfrm>
          <a:prstGeom prst="rect">
            <a:avLst/>
          </a:prstGeom>
        </p:spPr>
        <p:txBody>
          <a:bodyPr wrap="square">
            <a:spAutoFit/>
          </a:bodyPr>
          <a:lstStyle/>
          <a:p>
            <a:r>
              <a:rPr lang="tr-TR" dirty="0" smtClean="0"/>
              <a:t>Sermaye </a:t>
            </a:r>
            <a:endParaRPr lang="tr-TR" dirty="0"/>
          </a:p>
        </p:txBody>
      </p:sp>
      <p:sp>
        <p:nvSpPr>
          <p:cNvPr id="40" name="39 Dikdörtgen"/>
          <p:cNvSpPr/>
          <p:nvPr/>
        </p:nvSpPr>
        <p:spPr>
          <a:xfrm>
            <a:off x="7667661" y="4688775"/>
            <a:ext cx="1104085" cy="369332"/>
          </a:xfrm>
          <a:prstGeom prst="rect">
            <a:avLst/>
          </a:prstGeom>
        </p:spPr>
        <p:txBody>
          <a:bodyPr wrap="square">
            <a:spAutoFit/>
          </a:bodyPr>
          <a:lstStyle/>
          <a:p>
            <a:r>
              <a:rPr lang="tr-TR" dirty="0" smtClean="0"/>
              <a:t>Sermaye </a:t>
            </a:r>
            <a:endParaRPr lang="tr-TR" dirty="0"/>
          </a:p>
        </p:txBody>
      </p:sp>
    </p:spTree>
    <p:extLst>
      <p:ext uri="{BB962C8B-B14F-4D97-AF65-F5344CB8AC3E}">
        <p14:creationId xmlns:p14="http://schemas.microsoft.com/office/powerpoint/2010/main" val="223846241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299</Words>
  <Application>Microsoft Office PowerPoint</Application>
  <PresentationFormat>Geniş ekran</PresentationFormat>
  <Paragraphs>23</Paragraphs>
  <Slides>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vt:i4>
      </vt:variant>
    </vt:vector>
  </HeadingPairs>
  <TitlesOfParts>
    <vt:vector size="7" baseType="lpstr">
      <vt:lpstr>Arial</vt:lpstr>
      <vt:lpstr>Calibri</vt:lpstr>
      <vt:lpstr>Calibri Light</vt:lpstr>
      <vt:lpstr>Office Teması</vt:lpstr>
      <vt:lpstr>10. Hafta</vt:lpstr>
      <vt:lpstr>PowerPoint Sunusu</vt:lpstr>
      <vt:lpstr>İngiltere Küresel Sistemi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sbahce</dc:creator>
  <cp:lastModifiedBy>sbahce</cp:lastModifiedBy>
  <cp:revision>4</cp:revision>
  <dcterms:created xsi:type="dcterms:W3CDTF">2017-11-27T16:56:52Z</dcterms:created>
  <dcterms:modified xsi:type="dcterms:W3CDTF">2017-11-27T16:58:22Z</dcterms:modified>
</cp:coreProperties>
</file>