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0" r:id="rId6"/>
    <p:sldId id="259" r:id="rId7"/>
    <p:sldId id="262" r:id="rId8"/>
    <p:sldId id="263" r:id="rId9"/>
    <p:sldId id="261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96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6B8A5B-F7B1-48A1-A421-99E557869F04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DF785EAF-FFB3-46C7-9B0B-CA857D8D2122}">
      <dgm:prSet phldrT="[Metin]"/>
      <dgm:spPr/>
      <dgm:t>
        <a:bodyPr/>
        <a:lstStyle/>
        <a:p>
          <a:r>
            <a:rPr lang="tr-TR" dirty="0" smtClean="0"/>
            <a:t>Teori, ilkeler, fikirler</a:t>
          </a:r>
          <a:endParaRPr lang="tr-TR" dirty="0"/>
        </a:p>
      </dgm:t>
    </dgm:pt>
    <dgm:pt modelId="{1B4F549B-E6D2-4B9D-9696-FAD44B308CAE}" type="parTrans" cxnId="{52A4311D-04C2-4E61-8B44-AC745FB913BB}">
      <dgm:prSet/>
      <dgm:spPr/>
      <dgm:t>
        <a:bodyPr/>
        <a:lstStyle/>
        <a:p>
          <a:endParaRPr lang="tr-TR"/>
        </a:p>
      </dgm:t>
    </dgm:pt>
    <dgm:pt modelId="{D2B68CE9-9A0A-4031-9669-15684F306753}" type="sibTrans" cxnId="{52A4311D-04C2-4E61-8B44-AC745FB913BB}">
      <dgm:prSet/>
      <dgm:spPr/>
      <dgm:t>
        <a:bodyPr/>
        <a:lstStyle/>
        <a:p>
          <a:endParaRPr lang="tr-TR"/>
        </a:p>
      </dgm:t>
    </dgm:pt>
    <dgm:pt modelId="{51925660-123D-418D-B42F-705FD0FE9E64}">
      <dgm:prSet phldrT="[Metin]"/>
      <dgm:spPr/>
      <dgm:t>
        <a:bodyPr/>
        <a:lstStyle/>
        <a:p>
          <a:r>
            <a:rPr lang="tr-TR" dirty="0" smtClean="0"/>
            <a:t>Medya politikaları</a:t>
          </a:r>
          <a:endParaRPr lang="tr-TR" dirty="0"/>
        </a:p>
      </dgm:t>
    </dgm:pt>
    <dgm:pt modelId="{AEE8657A-2494-4B3F-9292-B208400E0C9E}" type="parTrans" cxnId="{3D8283E8-4581-41FD-AABF-523FAEC75F78}">
      <dgm:prSet/>
      <dgm:spPr/>
      <dgm:t>
        <a:bodyPr/>
        <a:lstStyle/>
        <a:p>
          <a:endParaRPr lang="tr-TR"/>
        </a:p>
      </dgm:t>
    </dgm:pt>
    <dgm:pt modelId="{56AB4298-26A3-4DC5-A5DA-91A99B528FA9}" type="sibTrans" cxnId="{3D8283E8-4581-41FD-AABF-523FAEC75F78}">
      <dgm:prSet/>
      <dgm:spPr/>
      <dgm:t>
        <a:bodyPr/>
        <a:lstStyle/>
        <a:p>
          <a:endParaRPr lang="tr-TR"/>
        </a:p>
      </dgm:t>
    </dgm:pt>
    <dgm:pt modelId="{88F59E16-D4C9-453D-8C1C-1BFA55152A90}">
      <dgm:prSet phldrT="[Metin]"/>
      <dgm:spPr/>
      <dgm:t>
        <a:bodyPr/>
        <a:lstStyle/>
        <a:p>
          <a:r>
            <a:rPr lang="tr-TR" dirty="0" smtClean="0"/>
            <a:t>Düzenlemeler</a:t>
          </a:r>
          <a:endParaRPr lang="tr-TR" dirty="0"/>
        </a:p>
      </dgm:t>
    </dgm:pt>
    <dgm:pt modelId="{957A9939-07DD-40D3-8753-E6FAC9605AA6}" type="parTrans" cxnId="{10D93B77-DDAF-47E9-9E83-862787F5E4C5}">
      <dgm:prSet/>
      <dgm:spPr/>
      <dgm:t>
        <a:bodyPr/>
        <a:lstStyle/>
        <a:p>
          <a:endParaRPr lang="tr-TR"/>
        </a:p>
      </dgm:t>
    </dgm:pt>
    <dgm:pt modelId="{E3D1D1B0-5202-4862-BD56-A8DF48FF4CC2}" type="sibTrans" cxnId="{10D93B77-DDAF-47E9-9E83-862787F5E4C5}">
      <dgm:prSet/>
      <dgm:spPr/>
      <dgm:t>
        <a:bodyPr/>
        <a:lstStyle/>
        <a:p>
          <a:endParaRPr lang="tr-TR"/>
        </a:p>
      </dgm:t>
    </dgm:pt>
    <dgm:pt modelId="{99C77304-78BA-4A22-9BF7-D34D4D461185}" type="pres">
      <dgm:prSet presAssocID="{0C6B8A5B-F7B1-48A1-A421-99E557869F04}" presName="linearFlow" presStyleCnt="0">
        <dgm:presLayoutVars>
          <dgm:resizeHandles val="exact"/>
        </dgm:presLayoutVars>
      </dgm:prSet>
      <dgm:spPr/>
    </dgm:pt>
    <dgm:pt modelId="{979691ED-C139-44C1-BA1C-C431251FEC08}" type="pres">
      <dgm:prSet presAssocID="{DF785EAF-FFB3-46C7-9B0B-CA857D8D212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7FFD0BF-78B0-4218-B4B3-FC17329C6454}" type="pres">
      <dgm:prSet presAssocID="{D2B68CE9-9A0A-4031-9669-15684F306753}" presName="sibTrans" presStyleLbl="sibTrans2D1" presStyleIdx="0" presStyleCnt="2"/>
      <dgm:spPr/>
      <dgm:t>
        <a:bodyPr/>
        <a:lstStyle/>
        <a:p>
          <a:endParaRPr lang="tr-TR"/>
        </a:p>
      </dgm:t>
    </dgm:pt>
    <dgm:pt modelId="{D53304BD-DCD7-4A8C-A7A8-F63D7F6E3DA2}" type="pres">
      <dgm:prSet presAssocID="{D2B68CE9-9A0A-4031-9669-15684F306753}" presName="connectorText" presStyleLbl="sibTrans2D1" presStyleIdx="0" presStyleCnt="2"/>
      <dgm:spPr/>
      <dgm:t>
        <a:bodyPr/>
        <a:lstStyle/>
        <a:p>
          <a:endParaRPr lang="tr-TR"/>
        </a:p>
      </dgm:t>
    </dgm:pt>
    <dgm:pt modelId="{22EC7514-AA80-401E-A0B9-F1D078CA9364}" type="pres">
      <dgm:prSet presAssocID="{51925660-123D-418D-B42F-705FD0FE9E6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D19B102-12EE-4DF8-99FD-37C515C0A979}" type="pres">
      <dgm:prSet presAssocID="{56AB4298-26A3-4DC5-A5DA-91A99B528FA9}" presName="sibTrans" presStyleLbl="sibTrans2D1" presStyleIdx="1" presStyleCnt="2"/>
      <dgm:spPr/>
      <dgm:t>
        <a:bodyPr/>
        <a:lstStyle/>
        <a:p>
          <a:endParaRPr lang="tr-TR"/>
        </a:p>
      </dgm:t>
    </dgm:pt>
    <dgm:pt modelId="{8E97B06D-D064-4A31-A099-9E4ECCA040BA}" type="pres">
      <dgm:prSet presAssocID="{56AB4298-26A3-4DC5-A5DA-91A99B528FA9}" presName="connectorText" presStyleLbl="sibTrans2D1" presStyleIdx="1" presStyleCnt="2"/>
      <dgm:spPr/>
      <dgm:t>
        <a:bodyPr/>
        <a:lstStyle/>
        <a:p>
          <a:endParaRPr lang="tr-TR"/>
        </a:p>
      </dgm:t>
    </dgm:pt>
    <dgm:pt modelId="{AFE411FB-7D2B-4A38-A2D0-402E8BFBBEFE}" type="pres">
      <dgm:prSet presAssocID="{88F59E16-D4C9-453D-8C1C-1BFA55152A9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D8283E8-4581-41FD-AABF-523FAEC75F78}" srcId="{0C6B8A5B-F7B1-48A1-A421-99E557869F04}" destId="{51925660-123D-418D-B42F-705FD0FE9E64}" srcOrd="1" destOrd="0" parTransId="{AEE8657A-2494-4B3F-9292-B208400E0C9E}" sibTransId="{56AB4298-26A3-4DC5-A5DA-91A99B528FA9}"/>
    <dgm:cxn modelId="{6DC7636B-C47A-4A47-9C0A-30A4CF39CC74}" type="presOf" srcId="{DF785EAF-FFB3-46C7-9B0B-CA857D8D2122}" destId="{979691ED-C139-44C1-BA1C-C431251FEC08}" srcOrd="0" destOrd="0" presId="urn:microsoft.com/office/officeart/2005/8/layout/process2"/>
    <dgm:cxn modelId="{582D8C51-ECE3-4B33-990F-BEA794CA6EC6}" type="presOf" srcId="{0C6B8A5B-F7B1-48A1-A421-99E557869F04}" destId="{99C77304-78BA-4A22-9BF7-D34D4D461185}" srcOrd="0" destOrd="0" presId="urn:microsoft.com/office/officeart/2005/8/layout/process2"/>
    <dgm:cxn modelId="{10D93B77-DDAF-47E9-9E83-862787F5E4C5}" srcId="{0C6B8A5B-F7B1-48A1-A421-99E557869F04}" destId="{88F59E16-D4C9-453D-8C1C-1BFA55152A90}" srcOrd="2" destOrd="0" parTransId="{957A9939-07DD-40D3-8753-E6FAC9605AA6}" sibTransId="{E3D1D1B0-5202-4862-BD56-A8DF48FF4CC2}"/>
    <dgm:cxn modelId="{D4CE4448-8577-437C-BBBB-CA6DDD711311}" type="presOf" srcId="{D2B68CE9-9A0A-4031-9669-15684F306753}" destId="{D53304BD-DCD7-4A8C-A7A8-F63D7F6E3DA2}" srcOrd="1" destOrd="0" presId="urn:microsoft.com/office/officeart/2005/8/layout/process2"/>
    <dgm:cxn modelId="{B6E65E5B-1705-41AC-A1D2-11BBDF7D9C93}" type="presOf" srcId="{D2B68CE9-9A0A-4031-9669-15684F306753}" destId="{67FFD0BF-78B0-4218-B4B3-FC17329C6454}" srcOrd="0" destOrd="0" presId="urn:microsoft.com/office/officeart/2005/8/layout/process2"/>
    <dgm:cxn modelId="{0168FAC2-A0F4-4260-B56E-FFAB79B85718}" type="presOf" srcId="{56AB4298-26A3-4DC5-A5DA-91A99B528FA9}" destId="{8E97B06D-D064-4A31-A099-9E4ECCA040BA}" srcOrd="1" destOrd="0" presId="urn:microsoft.com/office/officeart/2005/8/layout/process2"/>
    <dgm:cxn modelId="{52A4311D-04C2-4E61-8B44-AC745FB913BB}" srcId="{0C6B8A5B-F7B1-48A1-A421-99E557869F04}" destId="{DF785EAF-FFB3-46C7-9B0B-CA857D8D2122}" srcOrd="0" destOrd="0" parTransId="{1B4F549B-E6D2-4B9D-9696-FAD44B308CAE}" sibTransId="{D2B68CE9-9A0A-4031-9669-15684F306753}"/>
    <dgm:cxn modelId="{332B5077-1601-4B5A-A551-DCDED682E0B2}" type="presOf" srcId="{88F59E16-D4C9-453D-8C1C-1BFA55152A90}" destId="{AFE411FB-7D2B-4A38-A2D0-402E8BFBBEFE}" srcOrd="0" destOrd="0" presId="urn:microsoft.com/office/officeart/2005/8/layout/process2"/>
    <dgm:cxn modelId="{D7A9D8DB-35EF-4D7F-B0C6-F38E461E40C2}" type="presOf" srcId="{51925660-123D-418D-B42F-705FD0FE9E64}" destId="{22EC7514-AA80-401E-A0B9-F1D078CA9364}" srcOrd="0" destOrd="0" presId="urn:microsoft.com/office/officeart/2005/8/layout/process2"/>
    <dgm:cxn modelId="{0534F058-AB39-43B8-8E47-0B8CB543BC3E}" type="presOf" srcId="{56AB4298-26A3-4DC5-A5DA-91A99B528FA9}" destId="{0D19B102-12EE-4DF8-99FD-37C515C0A979}" srcOrd="0" destOrd="0" presId="urn:microsoft.com/office/officeart/2005/8/layout/process2"/>
    <dgm:cxn modelId="{6D3D8BAE-9D30-488E-9996-1746F3B6A25F}" type="presParOf" srcId="{99C77304-78BA-4A22-9BF7-D34D4D461185}" destId="{979691ED-C139-44C1-BA1C-C431251FEC08}" srcOrd="0" destOrd="0" presId="urn:microsoft.com/office/officeart/2005/8/layout/process2"/>
    <dgm:cxn modelId="{899D4B57-6D4D-455D-9AA0-A41FCC13B6BC}" type="presParOf" srcId="{99C77304-78BA-4A22-9BF7-D34D4D461185}" destId="{67FFD0BF-78B0-4218-B4B3-FC17329C6454}" srcOrd="1" destOrd="0" presId="urn:microsoft.com/office/officeart/2005/8/layout/process2"/>
    <dgm:cxn modelId="{29FEF3A9-6C4A-4478-8A82-2783BD56DD06}" type="presParOf" srcId="{67FFD0BF-78B0-4218-B4B3-FC17329C6454}" destId="{D53304BD-DCD7-4A8C-A7A8-F63D7F6E3DA2}" srcOrd="0" destOrd="0" presId="urn:microsoft.com/office/officeart/2005/8/layout/process2"/>
    <dgm:cxn modelId="{94607776-CFAC-4B26-863A-8FAD0A77C21C}" type="presParOf" srcId="{99C77304-78BA-4A22-9BF7-D34D4D461185}" destId="{22EC7514-AA80-401E-A0B9-F1D078CA9364}" srcOrd="2" destOrd="0" presId="urn:microsoft.com/office/officeart/2005/8/layout/process2"/>
    <dgm:cxn modelId="{1C218B8F-EBA7-46CD-ABA5-743E735FF7DF}" type="presParOf" srcId="{99C77304-78BA-4A22-9BF7-D34D4D461185}" destId="{0D19B102-12EE-4DF8-99FD-37C515C0A979}" srcOrd="3" destOrd="0" presId="urn:microsoft.com/office/officeart/2005/8/layout/process2"/>
    <dgm:cxn modelId="{94F7D1C3-E0AF-47BB-AA7C-581475B76156}" type="presParOf" srcId="{0D19B102-12EE-4DF8-99FD-37C515C0A979}" destId="{8E97B06D-D064-4A31-A099-9E4ECCA040BA}" srcOrd="0" destOrd="0" presId="urn:microsoft.com/office/officeart/2005/8/layout/process2"/>
    <dgm:cxn modelId="{3C8FACFB-2AF1-40CB-9330-478B70DF7434}" type="presParOf" srcId="{99C77304-78BA-4A22-9BF7-D34D4D461185}" destId="{AFE411FB-7D2B-4A38-A2D0-402E8BFBBEFE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9691ED-C139-44C1-BA1C-C431251FEC08}">
      <dsp:nvSpPr>
        <dsp:cNvPr id="0" name=""/>
        <dsp:cNvSpPr/>
      </dsp:nvSpPr>
      <dsp:spPr>
        <a:xfrm>
          <a:off x="520288" y="0"/>
          <a:ext cx="1778079" cy="9878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Teori, ilkeler, fikirler</a:t>
          </a:r>
          <a:endParaRPr lang="tr-TR" sz="2100" kern="1200" dirty="0"/>
        </a:p>
      </dsp:txBody>
      <dsp:txXfrm>
        <a:off x="549220" y="28932"/>
        <a:ext cx="1720215" cy="929958"/>
      </dsp:txXfrm>
    </dsp:sp>
    <dsp:sp modelId="{67FFD0BF-78B0-4218-B4B3-FC17329C6454}">
      <dsp:nvSpPr>
        <dsp:cNvPr id="0" name=""/>
        <dsp:cNvSpPr/>
      </dsp:nvSpPr>
      <dsp:spPr>
        <a:xfrm rot="5400000">
          <a:off x="1224111" y="1012517"/>
          <a:ext cx="370433" cy="4445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700" kern="1200"/>
        </a:p>
      </dsp:txBody>
      <dsp:txXfrm rot="-5400000">
        <a:off x="1275972" y="1049560"/>
        <a:ext cx="266711" cy="259303"/>
      </dsp:txXfrm>
    </dsp:sp>
    <dsp:sp modelId="{22EC7514-AA80-401E-A0B9-F1D078CA9364}">
      <dsp:nvSpPr>
        <dsp:cNvPr id="0" name=""/>
        <dsp:cNvSpPr/>
      </dsp:nvSpPr>
      <dsp:spPr>
        <a:xfrm>
          <a:off x="520288" y="1481732"/>
          <a:ext cx="1778079" cy="9878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Medya politikaları</a:t>
          </a:r>
          <a:endParaRPr lang="tr-TR" sz="2100" kern="1200" dirty="0"/>
        </a:p>
      </dsp:txBody>
      <dsp:txXfrm>
        <a:off x="549220" y="1510664"/>
        <a:ext cx="1720215" cy="929958"/>
      </dsp:txXfrm>
    </dsp:sp>
    <dsp:sp modelId="{0D19B102-12EE-4DF8-99FD-37C515C0A979}">
      <dsp:nvSpPr>
        <dsp:cNvPr id="0" name=""/>
        <dsp:cNvSpPr/>
      </dsp:nvSpPr>
      <dsp:spPr>
        <a:xfrm rot="5400000">
          <a:off x="1224111" y="2494250"/>
          <a:ext cx="370433" cy="4445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700" kern="1200"/>
        </a:p>
      </dsp:txBody>
      <dsp:txXfrm rot="-5400000">
        <a:off x="1275972" y="2531293"/>
        <a:ext cx="266711" cy="259303"/>
      </dsp:txXfrm>
    </dsp:sp>
    <dsp:sp modelId="{AFE411FB-7D2B-4A38-A2D0-402E8BFBBEFE}">
      <dsp:nvSpPr>
        <dsp:cNvPr id="0" name=""/>
        <dsp:cNvSpPr/>
      </dsp:nvSpPr>
      <dsp:spPr>
        <a:xfrm>
          <a:off x="520288" y="2963466"/>
          <a:ext cx="1778079" cy="9878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Düzenlemeler</a:t>
          </a:r>
          <a:endParaRPr lang="tr-TR" sz="2100" kern="1200" dirty="0"/>
        </a:p>
      </dsp:txBody>
      <dsp:txXfrm>
        <a:off x="549220" y="2992398"/>
        <a:ext cx="1720215" cy="9299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0670-7E6A-482A-A3EF-7678AB8D0E82}" type="datetimeFigureOut">
              <a:rPr lang="tr-TR" smtClean="0"/>
              <a:t>26.11.2019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C602-CC89-40A1-AEAD-A0C33851A6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81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0670-7E6A-482A-A3EF-7678AB8D0E82}" type="datetimeFigureOut">
              <a:rPr lang="tr-TR" smtClean="0"/>
              <a:t>26.11.2019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C602-CC89-40A1-AEAD-A0C33851A6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3367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0670-7E6A-482A-A3EF-7678AB8D0E82}" type="datetimeFigureOut">
              <a:rPr lang="tr-TR" smtClean="0"/>
              <a:t>26.11.2019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C602-CC89-40A1-AEAD-A0C33851A6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1060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0670-7E6A-482A-A3EF-7678AB8D0E82}" type="datetimeFigureOut">
              <a:rPr lang="tr-TR" smtClean="0"/>
              <a:t>26.11.2019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C602-CC89-40A1-AEAD-A0C33851A6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1459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0670-7E6A-482A-A3EF-7678AB8D0E82}" type="datetimeFigureOut">
              <a:rPr lang="tr-TR" smtClean="0"/>
              <a:t>26.11.2019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C602-CC89-40A1-AEAD-A0C33851A6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1391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0670-7E6A-482A-A3EF-7678AB8D0E82}" type="datetimeFigureOut">
              <a:rPr lang="tr-TR" smtClean="0"/>
              <a:t>26.11.2019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C602-CC89-40A1-AEAD-A0C33851A6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3620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0670-7E6A-482A-A3EF-7678AB8D0E82}" type="datetimeFigureOut">
              <a:rPr lang="tr-TR" smtClean="0"/>
              <a:t>26.11.2019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C602-CC89-40A1-AEAD-A0C33851A6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9724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0670-7E6A-482A-A3EF-7678AB8D0E82}" type="datetimeFigureOut">
              <a:rPr lang="tr-TR" smtClean="0"/>
              <a:t>26.11.2019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C602-CC89-40A1-AEAD-A0C33851A6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0457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0670-7E6A-482A-A3EF-7678AB8D0E82}" type="datetimeFigureOut">
              <a:rPr lang="tr-TR" smtClean="0"/>
              <a:t>26.11.2019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C602-CC89-40A1-AEAD-A0C33851A6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790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0670-7E6A-482A-A3EF-7678AB8D0E82}" type="datetimeFigureOut">
              <a:rPr lang="tr-TR" smtClean="0"/>
              <a:t>26.11.2019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C602-CC89-40A1-AEAD-A0C33851A6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861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C0670-7E6A-482A-A3EF-7678AB8D0E82}" type="datetimeFigureOut">
              <a:rPr lang="tr-TR" smtClean="0"/>
              <a:t>26.11.2019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C602-CC89-40A1-AEAD-A0C33851A6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3848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C0670-7E6A-482A-A3EF-7678AB8D0E82}" type="datetimeFigureOut">
              <a:rPr lang="tr-TR" smtClean="0"/>
              <a:t>26.11.2019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FC602-CC89-40A1-AEAD-A0C33851A6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607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Düzenleme/</a:t>
            </a:r>
            <a:br>
              <a:rPr lang="tr-TR" dirty="0" smtClean="0"/>
            </a:br>
            <a:r>
              <a:rPr lang="tr-TR" dirty="0" smtClean="0"/>
              <a:t>Düzenleyici ve Denetleyici </a:t>
            </a:r>
            <a:r>
              <a:rPr lang="tr-TR" dirty="0" smtClean="0"/>
              <a:t>Kuruluşlar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257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tr-TR" sz="2400" dirty="0">
                <a:ea typeface="Calibri"/>
                <a:cs typeface="Times New Roman"/>
              </a:rPr>
              <a:t>"Medya düzenlemesi", politika hedeflerine ulaşmak için </a:t>
            </a:r>
            <a:r>
              <a:rPr lang="tr-TR" sz="2400" dirty="0" smtClean="0">
                <a:ea typeface="Calibri"/>
                <a:cs typeface="Times New Roman"/>
              </a:rPr>
              <a:t>medya </a:t>
            </a:r>
            <a:r>
              <a:rPr lang="tr-TR" sz="2400" dirty="0">
                <a:ea typeface="Calibri"/>
                <a:cs typeface="Times New Roman"/>
              </a:rPr>
              <a:t>sistemleri ve kurumlarına çeşitli  araçlarla müdahale edildiği süreci ifade eder. </a:t>
            </a:r>
            <a:endParaRPr lang="tr-TR" sz="2400" dirty="0" smtClean="0">
              <a:ea typeface="Calibri"/>
              <a:cs typeface="Times New Roman"/>
            </a:endParaRPr>
          </a:p>
          <a:p>
            <a:r>
              <a:rPr lang="tr-TR" sz="2400" dirty="0"/>
              <a:t>Düzenleme, kamu otoriteleri/düzenleyici kuruluşlar tarafından belirlenen resmi yasal kuralların </a:t>
            </a:r>
            <a:r>
              <a:rPr lang="tr-TR" sz="2400" dirty="0" smtClean="0"/>
              <a:t>yanı </a:t>
            </a:r>
            <a:r>
              <a:rPr lang="tr-TR" sz="2400" dirty="0"/>
              <a:t>sıra medya kuruluşları tarafından geliştirilen ve uygulanan daha gayri resmi davranış kurallarının uygulanmasını da </a:t>
            </a:r>
            <a:r>
              <a:rPr lang="tr-TR" sz="2400" dirty="0" smtClean="0"/>
              <a:t>içerir (self-</a:t>
            </a:r>
            <a:r>
              <a:rPr lang="tr-TR" sz="2400" dirty="0" err="1" smtClean="0"/>
              <a:t>regulation</a:t>
            </a:r>
            <a:r>
              <a:rPr lang="tr-TR" sz="2400" dirty="0" smtClean="0"/>
              <a:t>).</a:t>
            </a:r>
          </a:p>
          <a:p>
            <a:r>
              <a:rPr lang="tr-TR" sz="2400" dirty="0" smtClean="0"/>
              <a:t>Pozitif ya da negatif olabilir</a:t>
            </a:r>
          </a:p>
          <a:p>
            <a:r>
              <a:rPr lang="tr-TR" sz="2400" dirty="0" smtClean="0"/>
              <a:t>Sektör spesifik düzenlemelerden yöndeşmiş düzenleme yaklaşımına geçiş</a:t>
            </a:r>
          </a:p>
          <a:p>
            <a:r>
              <a:rPr lang="tr-TR" sz="2400" dirty="0" smtClean="0"/>
              <a:t>Ulusal ve uluslararası/ulus-üstü dinamikler arasında etkileşim var</a:t>
            </a:r>
            <a:endParaRPr lang="tr-TR" sz="2400" dirty="0" smtClean="0"/>
          </a:p>
          <a:p>
            <a:endParaRPr lang="tr-TR" sz="2400" dirty="0" smtClean="0"/>
          </a:p>
          <a:p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2129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şlı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78246409"/>
              </p:ext>
            </p:extLst>
          </p:nvPr>
        </p:nvGraphicFramePr>
        <p:xfrm>
          <a:off x="457200" y="2174875"/>
          <a:ext cx="2818656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48664"/>
              </p:ext>
            </p:extLst>
          </p:nvPr>
        </p:nvGraphicFramePr>
        <p:xfrm>
          <a:off x="3491880" y="1988840"/>
          <a:ext cx="4824536" cy="3384377"/>
        </p:xfrm>
        <a:graphic>
          <a:graphicData uri="http://schemas.openxmlformats.org/drawingml/2006/table">
            <a:tbl>
              <a:tblPr firstRow="1" firstCol="1" bandRow="1"/>
              <a:tblGrid>
                <a:gridCol w="1929815">
                  <a:extLst>
                    <a:ext uri="{9D8B030D-6E8A-4147-A177-3AD203B41FA5}">
                      <a16:colId xmlns:a16="http://schemas.microsoft.com/office/drawing/2014/main" val="5133782"/>
                    </a:ext>
                  </a:extLst>
                </a:gridCol>
                <a:gridCol w="2894721">
                  <a:extLst>
                    <a:ext uri="{9D8B030D-6E8A-4147-A177-3AD203B41FA5}">
                      <a16:colId xmlns:a16="http://schemas.microsoft.com/office/drawing/2014/main" val="2007657279"/>
                    </a:ext>
                  </a:extLst>
                </a:gridCol>
              </a:tblGrid>
              <a:tr h="7073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(Resmi)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(Gayrı resmi)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1284013"/>
                  </a:ext>
                </a:extLst>
              </a:tr>
              <a:tr h="1338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YASA VE YÖNETİM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ÖZ-DÜZENLEME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276357"/>
                  </a:ext>
                </a:extLst>
              </a:tr>
              <a:tr h="1338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Yapı,</a:t>
                      </a:r>
                      <a:r>
                        <a:rPr lang="tr-TR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işleyiş ve içerik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Teknik</a:t>
                      </a:r>
                      <a:r>
                        <a:rPr lang="tr-TR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ve kurumsal konular, işleyiş ve içerik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84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5481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8"/>
          <p:cNvSpPr txBox="1">
            <a:spLocks/>
          </p:cNvSpPr>
          <p:nvPr/>
        </p:nvSpPr>
        <p:spPr>
          <a:xfrm>
            <a:off x="2195736" y="1124744"/>
            <a:ext cx="4896543" cy="4857403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buFont typeface="Wingdings" pitchFamily="2" charset="2"/>
              <a:buChar char="Ø"/>
            </a:pPr>
            <a:r>
              <a:rPr lang="tr-TR" dirty="0" smtClean="0">
                <a:ea typeface="Calibri"/>
                <a:cs typeface="Times New Roman"/>
              </a:rPr>
              <a:t>Devlet ve hükümet müdahalesi</a:t>
            </a:r>
            <a:endParaRPr lang="tr-TR" sz="36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buFont typeface="Wingdings" pitchFamily="2" charset="2"/>
              <a:buChar char="Ø"/>
            </a:pPr>
            <a:r>
              <a:rPr lang="tr-TR" dirty="0" smtClean="0">
                <a:ea typeface="Calibri"/>
                <a:cs typeface="Times New Roman"/>
              </a:rPr>
              <a:t>Belirli medya yasaları</a:t>
            </a:r>
            <a:endParaRPr lang="tr-TR" sz="36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buFont typeface="Wingdings" pitchFamily="2" charset="2"/>
              <a:buChar char="Ø"/>
            </a:pPr>
            <a:r>
              <a:rPr lang="tr-TR" dirty="0" smtClean="0">
                <a:ea typeface="Calibri"/>
                <a:cs typeface="Times New Roman"/>
              </a:rPr>
              <a:t>Ülkenin genel yasaları</a:t>
            </a:r>
            <a:endParaRPr lang="tr-TR" sz="36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buFont typeface="Wingdings" pitchFamily="2" charset="2"/>
              <a:buChar char="Ø"/>
            </a:pPr>
            <a:r>
              <a:rPr lang="tr-TR" dirty="0" smtClean="0">
                <a:ea typeface="Calibri"/>
                <a:cs typeface="Times New Roman"/>
              </a:rPr>
              <a:t>Düzenleyici kuruluşlar</a:t>
            </a:r>
            <a:endParaRPr lang="tr-TR" sz="36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buFont typeface="Wingdings" pitchFamily="2" charset="2"/>
              <a:buChar char="Ø"/>
            </a:pPr>
            <a:r>
              <a:rPr lang="tr-TR" dirty="0" smtClean="0">
                <a:ea typeface="Calibri"/>
                <a:cs typeface="Times New Roman"/>
              </a:rPr>
              <a:t>Teknik/idari kurumlar</a:t>
            </a:r>
            <a:endParaRPr lang="tr-TR" sz="36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buFont typeface="Wingdings" pitchFamily="2" charset="2"/>
              <a:buChar char="Ø"/>
            </a:pPr>
            <a:r>
              <a:rPr lang="tr-TR" dirty="0" smtClean="0">
                <a:ea typeface="Calibri"/>
                <a:cs typeface="Times New Roman"/>
              </a:rPr>
              <a:t>Danışma organları</a:t>
            </a:r>
            <a:endParaRPr lang="tr-TR" sz="36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buFont typeface="Wingdings" pitchFamily="2" charset="2"/>
              <a:buChar char="Ø"/>
            </a:pPr>
            <a:r>
              <a:rPr lang="tr-TR" dirty="0" smtClean="0">
                <a:ea typeface="Calibri"/>
                <a:cs typeface="Times New Roman"/>
              </a:rPr>
              <a:t>Kamu şikayet birimleri </a:t>
            </a:r>
          </a:p>
          <a:p>
            <a:pPr>
              <a:lnSpc>
                <a:spcPct val="115000"/>
              </a:lnSpc>
              <a:buFont typeface="Wingdings" pitchFamily="2" charset="2"/>
              <a:buChar char="Ø"/>
            </a:pPr>
            <a:r>
              <a:rPr lang="tr-TR" dirty="0" smtClean="0">
                <a:ea typeface="Calibri"/>
                <a:cs typeface="Times New Roman"/>
              </a:rPr>
              <a:t> Endüstri standartları kuruluşları</a:t>
            </a:r>
            <a:endParaRPr lang="tr-TR" sz="36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buFont typeface="Wingdings" pitchFamily="2" charset="2"/>
              <a:buChar char="Ø"/>
            </a:pPr>
            <a:r>
              <a:rPr lang="tr-TR" dirty="0" smtClean="0">
                <a:ea typeface="Calibri"/>
                <a:cs typeface="Times New Roman"/>
              </a:rPr>
              <a:t>Profesyonel özdenetim kuruluşları</a:t>
            </a:r>
            <a:endParaRPr lang="tr-TR" sz="36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buFont typeface="Wingdings" pitchFamily="2" charset="2"/>
              <a:buChar char="Ø"/>
            </a:pPr>
            <a:r>
              <a:rPr lang="tr-TR" dirty="0" smtClean="0">
                <a:ea typeface="Calibri"/>
                <a:cs typeface="Times New Roman"/>
              </a:rPr>
              <a:t>Kamuoyu ve baskı grupları</a:t>
            </a:r>
            <a:endParaRPr lang="tr-TR" sz="36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buFont typeface="Wingdings" pitchFamily="2" charset="2"/>
              <a:buChar char="Ø"/>
            </a:pPr>
            <a:r>
              <a:rPr lang="tr-TR" dirty="0" smtClean="0">
                <a:ea typeface="Calibri"/>
                <a:cs typeface="Times New Roman"/>
              </a:rPr>
              <a:t>Gönüllü tüketici ve izleyici grupları</a:t>
            </a:r>
            <a:endParaRPr lang="tr-TR" sz="36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buFont typeface="Wingdings" pitchFamily="2" charset="2"/>
              <a:buChar char="Ø"/>
            </a:pPr>
            <a:r>
              <a:rPr lang="tr-TR" dirty="0" smtClean="0">
                <a:ea typeface="Calibri"/>
                <a:cs typeface="Times New Roman"/>
              </a:rPr>
              <a:t>Medya eleştirisi</a:t>
            </a:r>
            <a:endParaRPr lang="tr-TR" sz="3600" dirty="0">
              <a:ea typeface="Calibri"/>
              <a:cs typeface="Times New Roman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899592" y="548680"/>
            <a:ext cx="2654766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İktidar ve Resmiyet Yüksek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895668" y="5982147"/>
            <a:ext cx="2600135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İktidar ve Resmiyet Düşük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87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Hesap verebilirlik</a:t>
            </a:r>
          </a:p>
          <a:p>
            <a:pPr lvl="1"/>
            <a:r>
              <a:rPr lang="tr-TR" sz="2400" dirty="0" smtClean="0"/>
              <a:t>"Medyanın yayının kalitesi ve/veya sonuçları hakkında 	doğrudan veya dolaylı olarak topluma yanıt verdiği tüm 	gönüllü veya istemsiz süreçler" (</a:t>
            </a:r>
            <a:r>
              <a:rPr lang="tr-TR" sz="2400" dirty="0" err="1" smtClean="0"/>
              <a:t>McQuail</a:t>
            </a:r>
            <a:r>
              <a:rPr lang="tr-TR" sz="2400" dirty="0" smtClean="0"/>
              <a:t>, 2005, s.207)</a:t>
            </a:r>
          </a:p>
          <a:p>
            <a:r>
              <a:rPr lang="tr-TR" sz="2800" b="1" dirty="0" smtClean="0"/>
              <a:t>Hesap verebilirlik mekanizmaları</a:t>
            </a:r>
          </a:p>
          <a:p>
            <a:pPr lvl="1"/>
            <a:r>
              <a:rPr lang="tr-TR" sz="2400" dirty="0" err="1" smtClean="0"/>
              <a:t>Sektörel</a:t>
            </a:r>
            <a:endParaRPr lang="tr-TR" sz="2400" dirty="0" smtClean="0"/>
          </a:p>
          <a:p>
            <a:pPr lvl="1"/>
            <a:r>
              <a:rPr lang="tr-TR" sz="2400" dirty="0" smtClean="0"/>
              <a:t>Kamuoyu</a:t>
            </a:r>
          </a:p>
          <a:p>
            <a:pPr lvl="1"/>
            <a:r>
              <a:rPr lang="tr-TR" sz="2400" dirty="0" smtClean="0"/>
              <a:t>Yasalar ve düzenlemeler</a:t>
            </a:r>
          </a:p>
          <a:p>
            <a:pPr lvl="1"/>
            <a:r>
              <a:rPr lang="tr-TR" sz="2400" dirty="0" err="1" smtClean="0"/>
              <a:t>Özdüzenleme</a:t>
            </a:r>
            <a:r>
              <a:rPr lang="tr-TR" sz="2400" dirty="0" smtClean="0"/>
              <a:t> araçları</a:t>
            </a:r>
          </a:p>
          <a:p>
            <a:pPr marL="0" indent="0">
              <a:buNone/>
            </a:pPr>
            <a:r>
              <a:rPr lang="tr-TR" sz="2800" dirty="0"/>
              <a:t>	</a:t>
            </a:r>
          </a:p>
          <a:p>
            <a:pPr marL="0" indent="0">
              <a:buNone/>
            </a:pPr>
            <a:endParaRPr lang="tr-TR" sz="2400" b="1" dirty="0" smtClean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2017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Temel Düzenleme Başlıkları</a:t>
            </a:r>
            <a:endParaRPr lang="tr-TR" dirty="0"/>
          </a:p>
        </p:txBody>
      </p:sp>
      <p:sp>
        <p:nvSpPr>
          <p:cNvPr id="11" name="Dikdörtgen 10"/>
          <p:cNvSpPr/>
          <p:nvPr/>
        </p:nvSpPr>
        <p:spPr>
          <a:xfrm>
            <a:off x="467544" y="1052736"/>
            <a:ext cx="8352928" cy="5507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b="1" dirty="0">
                <a:ea typeface="Calibri"/>
                <a:cs typeface="Times New Roman"/>
              </a:rPr>
              <a:t>Öncelikle kamuyu ilgilendiren konular (fayda veya zararlarla ilgili)</a:t>
            </a:r>
            <a:endParaRPr lang="tr-TR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dirty="0">
                <a:ea typeface="Calibri"/>
                <a:cs typeface="Times New Roman"/>
              </a:rPr>
              <a:t>• Kamu düzeninin ve devletin güvenliğinin korunması.</a:t>
            </a:r>
            <a:endParaRPr lang="tr-TR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dirty="0">
                <a:ea typeface="Calibri"/>
                <a:cs typeface="Times New Roman"/>
              </a:rPr>
              <a:t>• Beğeni ve edep konularında kamunun hassasiyetlerine saygıyı sürdürmek</a:t>
            </a:r>
            <a:endParaRPr lang="tr-TR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dirty="0">
                <a:ea typeface="Calibri"/>
                <a:cs typeface="Times New Roman"/>
              </a:rPr>
              <a:t>• Bilgi akışı, erişim, çeşitlilik ve kamu katılımı açısından kamusal alana fayda sağlamak.</a:t>
            </a:r>
            <a:endParaRPr lang="tr-TR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dirty="0">
                <a:ea typeface="Calibri"/>
                <a:cs typeface="Times New Roman"/>
              </a:rPr>
              <a:t>• Kültürel standartları korumak ve ulusal veya bölgesel kültür ve dili desteklemek.</a:t>
            </a:r>
            <a:endParaRPr lang="tr-TR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dirty="0">
                <a:ea typeface="Calibri"/>
                <a:cs typeface="Times New Roman"/>
              </a:rPr>
              <a:t>• İfade özgürlüğüne saygı, ve hakaret ve önyargıdan korunmak.</a:t>
            </a:r>
            <a:endParaRPr lang="tr-TR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dirty="0">
                <a:ea typeface="Calibri"/>
                <a:cs typeface="Times New Roman"/>
              </a:rPr>
              <a:t>• Topluma zarar vermenin önlenmesi, özellikle çocukların ve gençlerin istenmeyen içerikten korunması</a:t>
            </a:r>
            <a:endParaRPr lang="tr-TR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dirty="0">
                <a:ea typeface="Calibri"/>
                <a:cs typeface="Times New Roman"/>
              </a:rPr>
              <a:t>• Uluslararası yükümlülüklerin yerine getirilmesi.</a:t>
            </a:r>
            <a:endParaRPr lang="tr-TR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dirty="0">
                <a:ea typeface="Calibri"/>
                <a:cs typeface="Times New Roman"/>
              </a:rPr>
              <a:t>• Medya ve iletişim sektörlerindeki ulusal ekonomik menfaatlerin korunması ve ilerletilmesi.</a:t>
            </a:r>
            <a:endParaRPr lang="tr-TR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dirty="0">
                <a:ea typeface="Calibri"/>
                <a:cs typeface="Times New Roman"/>
              </a:rPr>
              <a:t> </a:t>
            </a:r>
            <a:endParaRPr lang="tr-TR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b="1" dirty="0">
                <a:ea typeface="Calibri"/>
                <a:cs typeface="Times New Roman"/>
              </a:rPr>
              <a:t>Daha özel veya bireysel nitelikteki konular</a:t>
            </a:r>
            <a:endParaRPr lang="tr-TR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dirty="0">
                <a:ea typeface="Calibri"/>
                <a:cs typeface="Times New Roman"/>
              </a:rPr>
              <a:t>• İtibar gibi bireysel hakları korumak</a:t>
            </a:r>
            <a:endParaRPr lang="tr-TR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dirty="0">
                <a:ea typeface="Calibri"/>
                <a:cs typeface="Times New Roman"/>
              </a:rPr>
              <a:t>• Bireylere karşı suçun önlenmesi</a:t>
            </a:r>
            <a:endParaRPr lang="tr-TR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dirty="0">
                <a:ea typeface="Calibri"/>
                <a:cs typeface="Times New Roman"/>
              </a:rPr>
              <a:t>• Şiddet içeren veya sapkın içerikten bireylerin korunması</a:t>
            </a:r>
            <a:endParaRPr lang="tr-TR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dirty="0">
                <a:ea typeface="Calibri"/>
                <a:cs typeface="Times New Roman"/>
              </a:rPr>
              <a:t>• İletişim ve enformasyon alanlarında mülkiyet haklarının korunması.</a:t>
            </a:r>
            <a:endParaRPr lang="tr-TR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8562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Düzenleyici Kuruluşlar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“üst kurul”, “düzenleyici kurul”, “düzenleyici kurum”, “bağımsız idari otorite”, “bağımsız idari kurum”, “düzenleyici-denetleyici kurum</a:t>
            </a:r>
            <a:r>
              <a:rPr lang="tr-TR" sz="2400" dirty="0" smtClean="0"/>
              <a:t>” (tanım sorunu</a:t>
            </a:r>
            <a:r>
              <a:rPr lang="tr-TR" sz="2400" dirty="0" smtClean="0"/>
              <a:t>)</a:t>
            </a:r>
          </a:p>
          <a:p>
            <a:r>
              <a:rPr lang="tr-TR" sz="2400" dirty="0" smtClean="0"/>
              <a:t>Otorite? Bağımsızlık? Özerklik</a:t>
            </a:r>
            <a:endParaRPr lang="tr-TR" sz="2400" dirty="0" smtClean="0"/>
          </a:p>
          <a:p>
            <a:r>
              <a:rPr lang="tr-TR" sz="2400" dirty="0" smtClean="0"/>
              <a:t>İlk A.B.D.</a:t>
            </a:r>
          </a:p>
          <a:p>
            <a:r>
              <a:rPr lang="tr-TR" sz="2400" dirty="0"/>
              <a:t>1887 </a:t>
            </a:r>
            <a:r>
              <a:rPr lang="tr-TR" sz="2400" dirty="0" err="1" smtClean="0"/>
              <a:t>Eyaletlerarası</a:t>
            </a:r>
            <a:r>
              <a:rPr lang="tr-TR" sz="2400" dirty="0" smtClean="0"/>
              <a:t> </a:t>
            </a:r>
            <a:r>
              <a:rPr lang="tr-TR" sz="2400" dirty="0"/>
              <a:t>Ticaret Komisyonu ve </a:t>
            </a:r>
            <a:r>
              <a:rPr lang="tr-TR" sz="2400" dirty="0" smtClean="0"/>
              <a:t>1914 Federal </a:t>
            </a:r>
            <a:r>
              <a:rPr lang="tr-TR" sz="2400" dirty="0"/>
              <a:t>Ticaret </a:t>
            </a:r>
            <a:r>
              <a:rPr lang="tr-TR" sz="2400" dirty="0" smtClean="0"/>
              <a:t>Komisyonu</a:t>
            </a:r>
          </a:p>
          <a:p>
            <a:r>
              <a:rPr lang="tr-TR" sz="2400" dirty="0" smtClean="0"/>
              <a:t>1970’lerde tekrar gündeme geldi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1809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Yapısal özellikleri/yetki tartışması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organik </a:t>
            </a:r>
            <a:r>
              <a:rPr lang="tr-TR" dirty="0"/>
              <a:t>ve işlevsel </a:t>
            </a:r>
            <a:r>
              <a:rPr lang="tr-TR" dirty="0" smtClean="0"/>
              <a:t>bağımsızlık</a:t>
            </a:r>
            <a:endParaRPr lang="tr-TR" dirty="0"/>
          </a:p>
          <a:p>
            <a:r>
              <a:rPr lang="tr-TR" sz="2400" dirty="0" smtClean="0"/>
              <a:t>Bağımsızlıklarını </a:t>
            </a:r>
            <a:r>
              <a:rPr lang="tr-TR" sz="2400" dirty="0" smtClean="0"/>
              <a:t>garanti altına alacak önlemler (başkanının görevden alınamaması)</a:t>
            </a:r>
          </a:p>
          <a:p>
            <a:r>
              <a:rPr lang="tr-TR" sz="2400" dirty="0" smtClean="0"/>
              <a:t>kurul-kurum tipi örgütlenme</a:t>
            </a:r>
          </a:p>
          <a:p>
            <a:r>
              <a:rPr lang="tr-TR" sz="2400" dirty="0"/>
              <a:t>kurumun yöneticilerinin/kurulun </a:t>
            </a:r>
            <a:r>
              <a:rPr lang="tr-TR" sz="2400" dirty="0" smtClean="0"/>
              <a:t>atanma </a:t>
            </a:r>
            <a:r>
              <a:rPr lang="tr-TR" sz="2400" dirty="0"/>
              <a:t>ve görevden alınma </a:t>
            </a:r>
            <a:r>
              <a:rPr lang="tr-TR" sz="2400" dirty="0" err="1" smtClean="0"/>
              <a:t>usüllerinde</a:t>
            </a:r>
            <a:r>
              <a:rPr lang="tr-TR" sz="2400" dirty="0" smtClean="0"/>
              <a:t> gözetilecek ilkeler</a:t>
            </a:r>
          </a:p>
          <a:p>
            <a:r>
              <a:rPr lang="tr-TR" sz="2400" dirty="0" smtClean="0"/>
              <a:t>Geniş yetkilerinden dolayı eleştiri</a:t>
            </a: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8342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630726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343</Words>
  <Application>Microsoft Office PowerPoint</Application>
  <PresentationFormat>Ekran Gösterisi (4:3)</PresentationFormat>
  <Paragraphs>66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Ofis Teması</vt:lpstr>
      <vt:lpstr>Düzenleme/ Düzenleyici ve Denetleyici Kuruluşlar</vt:lpstr>
      <vt:lpstr>PowerPoint Sunusu</vt:lpstr>
      <vt:lpstr>PowerPoint Sunusu</vt:lpstr>
      <vt:lpstr>PowerPoint Sunusu</vt:lpstr>
      <vt:lpstr>PowerPoint Sunusu</vt:lpstr>
      <vt:lpstr>Temel Düzenleme Başlıkları</vt:lpstr>
      <vt:lpstr>Düzenleyici Kuruluşlar</vt:lpstr>
      <vt:lpstr>Yapısal özellikleri/yetki tartışması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Düzenleme/ Düzenleyici Kuruluşlar</dc:title>
  <dc:creator>Asus</dc:creator>
  <cp:lastModifiedBy>Windows Kullanıcısı</cp:lastModifiedBy>
  <cp:revision>14</cp:revision>
  <dcterms:created xsi:type="dcterms:W3CDTF">2019-11-18T16:03:52Z</dcterms:created>
  <dcterms:modified xsi:type="dcterms:W3CDTF">2019-11-26T06:40:55Z</dcterms:modified>
</cp:coreProperties>
</file>