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558D5B-D26E-4A84-A7B6-00B349EDDED6}" type="datetimeFigureOut">
              <a:rPr lang="tr-TR" smtClean="0"/>
              <a:t>14.9.2017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00B420-C3BA-464A-A68F-87048A0933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9869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0B420-C3BA-464A-A68F-87048A09338D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7304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8366A-6E46-4B45-9AE8-F7B95F73C3C8}" type="datetime1">
              <a:rPr lang="tr-TR" smtClean="0"/>
              <a:t>14.9.2017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HALİSE KADER ZENGİN</a:t>
            </a:r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B5A3676-09A4-4D02-8C65-F3ACEECB04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1096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08AE7-44D7-49BC-ACC0-3ACBD2A5B6F8}" type="datetime1">
              <a:rPr lang="tr-TR" smtClean="0"/>
              <a:t>14.9.2017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HALİSE KADER ZENGİN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B5A3676-09A4-4D02-8C65-F3ACEECB04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2709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3AE1D-0344-4F03-80EC-1148EF2E8361}" type="datetime1">
              <a:rPr lang="tr-TR" smtClean="0"/>
              <a:t>14.9.2017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HALİSE KADER ZENGİN</a:t>
            </a: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B5A3676-09A4-4D02-8C65-F3ACEECB0432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07703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BB4B6-7B3C-4945-A1DE-213CE112077A}" type="datetime1">
              <a:rPr lang="tr-TR" smtClean="0"/>
              <a:t>14.9.2017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HALİSE KADER ZENGİN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B5A3676-09A4-4D02-8C65-F3ACEECB04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09283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6DBDE-FCFE-4269-ABE5-8F2BE240B2E3}" type="datetime1">
              <a:rPr lang="tr-TR" smtClean="0"/>
              <a:t>14.9.2017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HALİSE KADER ZENGİN</a:t>
            </a: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B5A3676-09A4-4D02-8C65-F3ACEECB0432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761627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49435-7547-4CF5-ABA9-FFDCB36970A9}" type="datetime1">
              <a:rPr lang="tr-TR" smtClean="0"/>
              <a:t>14.9.2017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HALİSE KADER ZENGİN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B5A3676-09A4-4D02-8C65-F3ACEECB04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42749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23DBB-7019-4EF2-8CB1-989AC69F6FE2}" type="datetime1">
              <a:rPr lang="tr-TR" smtClean="0"/>
              <a:t>14.9.2017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HALİSE KADER ZENGİN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A3676-09A4-4D02-8C65-F3ACEECB04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83739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D8448-9426-4D54-867D-964260A48B8C}" type="datetime1">
              <a:rPr lang="tr-TR" smtClean="0"/>
              <a:t>14.9.2017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HALİSE KADER ZENGİN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A3676-09A4-4D02-8C65-F3ACEECB04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9572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C108B-9253-4DB0-94C8-79103605918A}" type="datetime1">
              <a:rPr lang="tr-TR" smtClean="0"/>
              <a:t>14.9.2017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HALİSE KADER ZENGİN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A3676-09A4-4D02-8C65-F3ACEECB04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0871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B4511-9805-4C77-A5F8-217CD8CEB2F6}" type="datetime1">
              <a:rPr lang="tr-TR" smtClean="0"/>
              <a:t>14.9.2017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HALİSE KADER ZENGİN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B5A3676-09A4-4D02-8C65-F3ACEECB04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1216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BC62E-4A73-43BD-BDFE-A36B28137C72}" type="datetime1">
              <a:rPr lang="tr-TR" smtClean="0"/>
              <a:t>14.9.2017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HALİSE KADER ZENGİN</a:t>
            </a:r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B5A3676-09A4-4D02-8C65-F3ACEECB04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7691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D0E1-1100-48B5-BE69-997DC9F5CBD9}" type="datetime1">
              <a:rPr lang="tr-TR" smtClean="0"/>
              <a:t>14.9.2017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HALİSE KADER ZENGİN</a:t>
            </a:r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B5A3676-09A4-4D02-8C65-F3ACEECB04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0573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76244-FB30-47CA-ABBC-2CB908D16400}" type="datetime1">
              <a:rPr lang="tr-TR" smtClean="0"/>
              <a:t>14.9.2017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HALİSE KADER ZENGİN</a:t>
            </a:r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A3676-09A4-4D02-8C65-F3ACEECB04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6852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80151-0A2F-465D-B797-5CF1B7FF7F58}" type="datetime1">
              <a:rPr lang="tr-TR" smtClean="0"/>
              <a:t>14.9.2017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HALİSE KADER ZENGİN</a:t>
            </a:r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A3676-09A4-4D02-8C65-F3ACEECB04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5145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2AC42-47D3-4D65-BE05-A583CC959BC9}" type="datetime1">
              <a:rPr lang="tr-TR" smtClean="0"/>
              <a:t>14.9.2017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HALİSE KADER ZENGİN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A3676-09A4-4D02-8C65-F3ACEECB04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0764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5D0CA-8982-404C-9D81-FF8A67030618}" type="datetime1">
              <a:rPr lang="tr-TR" smtClean="0"/>
              <a:t>14.9.2017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HALİSE KADER ZENGİN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B5A3676-09A4-4D02-8C65-F3ACEECB04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4656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A96617-6DB9-468C-906A-BAE453CCC8AF}" type="datetime1">
              <a:rPr lang="tr-TR" smtClean="0"/>
              <a:t>14.9.2017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HALİSE KADER ZENGİN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B5A3676-09A4-4D02-8C65-F3ACEECB04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5812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Radikal Eğitim Yaklaşımı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Paulo</a:t>
            </a:r>
            <a:r>
              <a:rPr lang="tr-TR" dirty="0" smtClean="0"/>
              <a:t> </a:t>
            </a:r>
            <a:r>
              <a:rPr lang="tr-TR" dirty="0" err="1" smtClean="0"/>
              <a:t>Freiro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HALİSE KADER ZENGİN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95733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Mustafa Ergün, </a:t>
            </a:r>
            <a:r>
              <a:rPr lang="tr-TR" i="1" dirty="0" smtClean="0"/>
              <a:t>Eğitim Felsefesi, </a:t>
            </a:r>
            <a:r>
              <a:rPr lang="tr-TR" dirty="0" err="1" smtClean="0"/>
              <a:t>Pegem</a:t>
            </a:r>
            <a:r>
              <a:rPr lang="tr-TR" dirty="0" smtClean="0"/>
              <a:t> A Yay., 3. baskı, Ankara 2011.</a:t>
            </a:r>
          </a:p>
          <a:p>
            <a:r>
              <a:rPr lang="tr-TR" dirty="0" err="1" smtClean="0"/>
              <a:t>Paulo</a:t>
            </a:r>
            <a:r>
              <a:rPr lang="tr-TR" dirty="0" smtClean="0"/>
              <a:t> </a:t>
            </a:r>
            <a:r>
              <a:rPr lang="tr-TR" dirty="0" err="1" smtClean="0"/>
              <a:t>Freire</a:t>
            </a:r>
            <a:r>
              <a:rPr lang="tr-TR" dirty="0" smtClean="0"/>
              <a:t>, </a:t>
            </a:r>
            <a:r>
              <a:rPr lang="tr-TR" i="1" dirty="0" smtClean="0"/>
              <a:t>Ezilenlerin Pedagojisi</a:t>
            </a:r>
            <a:r>
              <a:rPr lang="tr-TR" dirty="0" smtClean="0"/>
              <a:t>, </a:t>
            </a:r>
            <a:r>
              <a:rPr lang="tr-TR" dirty="0" err="1" smtClean="0"/>
              <a:t>Çev</a:t>
            </a:r>
            <a:r>
              <a:rPr lang="tr-TR" dirty="0" smtClean="0"/>
              <a:t>: Dilek </a:t>
            </a:r>
            <a:r>
              <a:rPr lang="tr-TR" dirty="0" err="1" smtClean="0"/>
              <a:t>Hattatoğlu</a:t>
            </a:r>
            <a:r>
              <a:rPr lang="tr-TR" dirty="0" smtClean="0"/>
              <a:t>, Erol Özbek, Ayrıntı Yay., İstanbul 1995.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HALİSE KADER ZENGİN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537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Özgürlükçü Eğitim Anlayışı(Radikal Pedagoji)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19. ve 20 yüzyıllarda kitlesel okul eğitiminin ortaya çıkmasına gösterilen bir tepkidir. </a:t>
            </a:r>
          </a:p>
          <a:p>
            <a:r>
              <a:rPr lang="tr-TR" dirty="0" smtClean="0"/>
              <a:t>Kitlesel okul eğitiminin amacı, devlet için vatandaşı ve modern sanayi devleti için de işçiyi yetiştirmekti.</a:t>
            </a:r>
          </a:p>
          <a:p>
            <a:r>
              <a:rPr lang="tr-TR" dirty="0" smtClean="0"/>
              <a:t>Devlet okulunun reddedilmesindeki neden; okulların hâkim bir elit sınıfın çıkarları adına halkın ahlak ve toplumsal inançlarının şekillendirilmesinde kullanılan bir araç olmasındandır.</a:t>
            </a:r>
          </a:p>
          <a:p>
            <a:r>
              <a:rPr lang="tr-TR" dirty="0" smtClean="0"/>
              <a:t>Radikal eğitim sadece okuldaki geleneksel eğitimi değil, çocuk yetiştirme yöntemlerini ve aileyi de kapsar.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HALİSE KADER ZENGİN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3228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William </a:t>
            </a:r>
            <a:r>
              <a:rPr lang="tr-TR" dirty="0" err="1" smtClean="0"/>
              <a:t>Godwin</a:t>
            </a:r>
            <a:r>
              <a:rPr lang="tr-TR" dirty="0" smtClean="0"/>
              <a:t>, Francisco </a:t>
            </a:r>
            <a:r>
              <a:rPr lang="tr-TR" dirty="0" err="1" smtClean="0"/>
              <a:t>Ferrer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498600"/>
            <a:ext cx="8915400" cy="4412622"/>
          </a:xfrm>
        </p:spPr>
        <p:txBody>
          <a:bodyPr/>
          <a:lstStyle/>
          <a:p>
            <a:r>
              <a:rPr lang="tr-TR" dirty="0" err="1" smtClean="0"/>
              <a:t>Godwin</a:t>
            </a:r>
            <a:r>
              <a:rPr lang="tr-TR" dirty="0" smtClean="0"/>
              <a:t>, milli eğitimin içeriğinin politik iktidarın buyruklarına uygun düşecek şekilde biçimleneceğini düşünüyordu.</a:t>
            </a:r>
          </a:p>
          <a:p>
            <a:r>
              <a:rPr lang="tr-TR" dirty="0" smtClean="0"/>
              <a:t>Ülkede yasaları öğreten bir milli eğitime karşı çıkıyordu.</a:t>
            </a:r>
          </a:p>
          <a:p>
            <a:r>
              <a:rPr lang="tr-TR" dirty="0" smtClean="0"/>
              <a:t>Devlet okulu sistemi var olan toplumsal sistemin bütün adaletsizlik ve eşitsizlikleri ile birlikte sürdürülmesine yarayan güçlü bir araçtır. </a:t>
            </a:r>
          </a:p>
          <a:p>
            <a:r>
              <a:rPr lang="tr-TR" dirty="0" err="1" smtClean="0"/>
              <a:t>Ferrer’e</a:t>
            </a:r>
            <a:r>
              <a:rPr lang="tr-TR" dirty="0" smtClean="0"/>
              <a:t> göre okullara hem devlet hem de şirketler için itaatkar hizmetkarlar üretme sorumluluğu yüklenmiştir. Hükümet, okulların sadık yurttaşlar üretmesini istiyordu, sanayi ise itaatkar ve eğitimli işçiler ditiyordu.</a:t>
            </a:r>
          </a:p>
          <a:p>
            <a:r>
              <a:rPr lang="tr-TR" dirty="0" err="1" smtClean="0"/>
              <a:t>Ferrer’e</a:t>
            </a:r>
            <a:r>
              <a:rPr lang="tr-TR" dirty="0" smtClean="0"/>
              <a:t> göre çocuk devlet okuluna girdiği andan itibaren otoriteye boyun eğmek, doğal olarak başkalarının isteğini yerine getirmek yönünde eğitilir ve bunun sonucunda yetişkin yaşamda yönetici sınıfın işine yarayan </a:t>
            </a:r>
            <a:r>
              <a:rPr lang="tr-TR" smtClean="0"/>
              <a:t>düşünce alışkanlıklarına sahip olur.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HALİSE KADER ZENGİN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450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Stirner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«özgür insan» ile «eğitilmiş insan» arasında bir ayrım yapıyor. Ona göre modern toplumun en önemli sorununun toplumun özgür insanlar yerine eğitimli insanlarla dolu olmasıdır.</a:t>
            </a:r>
          </a:p>
          <a:p>
            <a:r>
              <a:rPr lang="tr-TR" dirty="0" smtClean="0"/>
              <a:t>Modern devletin gücü, zihne tahakküm etmenin önemini anlamış olmasında yatar. Modern devlette, yasalar bireyde içselleştirilir ve özgürlük sadece kişiye inanması öğretilmiş olan yasalara uyma özgürlüğü anlamına gelmektedir.</a:t>
            </a:r>
          </a:p>
          <a:p>
            <a:r>
              <a:rPr lang="tr-TR" dirty="0" err="1" smtClean="0"/>
              <a:t>Stirner’in</a:t>
            </a:r>
            <a:r>
              <a:rPr lang="tr-TR" dirty="0" smtClean="0"/>
              <a:t> memnun olmadığı şey, içselleştirilmiş otoritenin (din, vicdan, kanun, yurtseverlik, milliyetçilik, ideolojiler vs.) kendi kendine sahip olmaya güçlü bir engel oluşturmasıdır.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HALİSE KADER ZENGİN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342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Paulo</a:t>
            </a:r>
            <a:r>
              <a:rPr lang="tr-TR" dirty="0" smtClean="0"/>
              <a:t> </a:t>
            </a:r>
            <a:r>
              <a:rPr lang="tr-TR" dirty="0" err="1" smtClean="0"/>
              <a:t>Freire</a:t>
            </a:r>
            <a:r>
              <a:rPr lang="tr-TR" dirty="0" smtClean="0"/>
              <a:t> (1921-1997)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Eğitim anlayışının temelinde </a:t>
            </a:r>
            <a:r>
              <a:rPr lang="tr-TR" dirty="0" err="1" smtClean="0"/>
              <a:t>Marx’ın</a:t>
            </a:r>
            <a:r>
              <a:rPr lang="tr-TR" dirty="0" smtClean="0"/>
              <a:t> bireysel bilincin gelişmesi ve modern toplumda yabancılaşma teorisine uzanan bir insanlık kavramı yer almaktadır.</a:t>
            </a:r>
          </a:p>
          <a:p>
            <a:r>
              <a:rPr lang="tr-TR" dirty="0" smtClean="0"/>
              <a:t>İnsanların kendilerinin farkına varmaları esastır.</a:t>
            </a:r>
          </a:p>
          <a:p>
            <a:r>
              <a:rPr lang="tr-TR" dirty="0" smtClean="0"/>
              <a:t>İnsanlar çoğu kez sadece öğrenirler; sorulursa cevap verilir, yoksa o bilgiler hiçbir eyleme dönüşmeden atılır.</a:t>
            </a:r>
          </a:p>
          <a:p>
            <a:r>
              <a:rPr lang="tr-TR" dirty="0" smtClean="0"/>
              <a:t>Öğrenmenin, irade ve toplumsal eyleme bağlanarak düşünce ve eylem ayrımının üstesinden gelinmesi gerekir.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HALİSE KADER ZENGİN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7612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Paulo</a:t>
            </a:r>
            <a:r>
              <a:rPr lang="tr-TR" dirty="0"/>
              <a:t> </a:t>
            </a:r>
            <a:r>
              <a:rPr lang="tr-TR" dirty="0" err="1"/>
              <a:t>Freire</a:t>
            </a:r>
            <a:r>
              <a:rPr lang="tr-TR" dirty="0"/>
              <a:t> (1921-1997)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Ezilenlerin okulu incelendiğinde </a:t>
            </a:r>
            <a:r>
              <a:rPr lang="tr-TR" dirty="0" err="1" smtClean="0"/>
              <a:t>Freire</a:t>
            </a:r>
            <a:r>
              <a:rPr lang="tr-TR" dirty="0" smtClean="0"/>
              <a:t> şunların bulunduğunu ifade eder:</a:t>
            </a:r>
          </a:p>
          <a:p>
            <a:r>
              <a:rPr lang="tr-TR" dirty="0" smtClean="0"/>
              <a:t>Öğretmen öğrenci ilişkisinin temelde anlatı niteliğinde olduğunu ortaya koyar.</a:t>
            </a:r>
          </a:p>
          <a:p>
            <a:r>
              <a:rPr lang="tr-TR" dirty="0" smtClean="0"/>
              <a:t>Öğretmenin görevi, anlatısının içindekilerle –gerçeklikten koparılmış, onları ortaya çıkarmış olan ve anlam kazandırabilecek bütünlükle bağlantısı koparılmış içeriklerle- «</a:t>
            </a:r>
            <a:r>
              <a:rPr lang="tr-TR" dirty="0" err="1" smtClean="0"/>
              <a:t>doldurmak»tır</a:t>
            </a:r>
            <a:r>
              <a:rPr lang="tr-TR" dirty="0" smtClean="0"/>
              <a:t>. </a:t>
            </a:r>
          </a:p>
          <a:p>
            <a:r>
              <a:rPr lang="tr-TR" dirty="0" smtClean="0"/>
              <a:t>Kelimeler somutluklarından boşaltılır ve içi boş, yabancılaşmış ve yabancılaştırıcı bir laf kalabalığı haline gelir.</a:t>
            </a:r>
          </a:p>
          <a:p>
            <a:r>
              <a:rPr lang="tr-TR" dirty="0" smtClean="0"/>
              <a:t>Anlatı, öğrencilerin anlatılan şeyi mekanik olarak ezberlemelerine yol açar. Daha beteri, onları öğretmen tarafından doldurulması gereken bidonlara dönüştürmesidir. Öğretmen kapları ne kadar iyi doldurursa o kadar iyi öğretmendir. Kaplar ne kadar pısırıksa ve doldurulmalarına izin veriyorsa o kadar iyi öğrencidir.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HALİSE KADER ZENGİN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7411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Paulo</a:t>
            </a:r>
            <a:r>
              <a:rPr lang="tr-TR" dirty="0"/>
              <a:t> </a:t>
            </a:r>
            <a:r>
              <a:rPr lang="tr-TR" dirty="0" err="1"/>
              <a:t>Freire</a:t>
            </a:r>
            <a:r>
              <a:rPr lang="tr-TR" dirty="0"/>
              <a:t> (1921-1997)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Freire</a:t>
            </a:r>
            <a:r>
              <a:rPr lang="tr-TR" dirty="0" smtClean="0"/>
              <a:t> ezilen haline «sessizlik kültürü» diyor. Sessizlik kültürü, basit cehaletin ürünü olabildiği gibi eğitimin de ürünü olabilmektedir. </a:t>
            </a:r>
          </a:p>
          <a:p>
            <a:r>
              <a:rPr lang="tr-TR" dirty="0" smtClean="0"/>
              <a:t> Bankacı (</a:t>
            </a:r>
            <a:r>
              <a:rPr lang="tr-TR" dirty="0" err="1" smtClean="0"/>
              <a:t>Yığmacı</a:t>
            </a:r>
            <a:r>
              <a:rPr lang="tr-TR" dirty="0" smtClean="0"/>
              <a:t>) eğitim, özgürleştiren değil, ezilenlerin itaatkarlığına ve yabancılaşmasına katkı sunmaktadır.</a:t>
            </a:r>
          </a:p>
          <a:p>
            <a:r>
              <a:rPr lang="tr-TR" dirty="0" smtClean="0"/>
              <a:t>Amaç, bireyi anlamak değil, yabancı hedeflere uygun olarak değiştirmektir.</a:t>
            </a:r>
          </a:p>
          <a:p>
            <a:r>
              <a:rPr lang="tr-TR" dirty="0" smtClean="0"/>
              <a:t>Öğrenme, özgürleşme kaynağı, toplumsal değişim için bir araç haline gelmelidir. </a:t>
            </a:r>
          </a:p>
          <a:p>
            <a:r>
              <a:rPr lang="tr-TR" dirty="0" err="1" smtClean="0"/>
              <a:t>Freire</a:t>
            </a:r>
            <a:r>
              <a:rPr lang="tr-TR" dirty="0" smtClean="0"/>
              <a:t>, kendini ve dünyayı değiştirmeye girişiş insanileşmiş bireyi (özgürleşmiş bir toplum yaratmaya çalışarak kendi kendini özgürleştirme) yetiştirmeyi amaçlamaktadır.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HALİSE KADER ZENGİN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0843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Paulo</a:t>
            </a:r>
            <a:r>
              <a:rPr lang="tr-TR" dirty="0"/>
              <a:t> </a:t>
            </a:r>
            <a:r>
              <a:rPr lang="tr-TR" dirty="0" err="1"/>
              <a:t>Freire</a:t>
            </a:r>
            <a:r>
              <a:rPr lang="tr-TR" dirty="0"/>
              <a:t> (1921-1997)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Eğitim, «tasarruf yatırımı» edimi haline gelir. Öğrenciler «yatırım nesneleri», öğretmen «</a:t>
            </a:r>
            <a:r>
              <a:rPr lang="tr-TR" dirty="0" err="1" smtClean="0"/>
              <a:t>yatırımcı»dır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Öğretmen iletişim kurmak yerine tahviller çıkarır. Öğrenciler de yatırılanı kabul ve tasnif edip, yığmakla meşguldür. Bu faaliyet «Bankacı Eğitim» modelidir.</a:t>
            </a:r>
          </a:p>
          <a:p>
            <a:r>
              <a:rPr lang="tr-TR" dirty="0" smtClean="0"/>
              <a:t>Bankacı eğitim modelinde bilgi, kendilerini bilen sayanların, yine onlar tarafından hiçbir şey bilmez sayılanlara verdiği bir armağandır. 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HALİSE KADER ZENGİN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3021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Paulo</a:t>
            </a:r>
            <a:r>
              <a:rPr lang="tr-TR" dirty="0"/>
              <a:t> </a:t>
            </a:r>
            <a:r>
              <a:rPr lang="tr-TR" dirty="0" err="1"/>
              <a:t>Freire</a:t>
            </a:r>
            <a:r>
              <a:rPr lang="tr-TR" dirty="0"/>
              <a:t> (1921-1997)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Bankacı eğitimde:</a:t>
            </a:r>
          </a:p>
          <a:p>
            <a:r>
              <a:rPr lang="tr-TR" dirty="0" smtClean="0"/>
              <a:t>Öğretmen öğretir, öğrenci ders alır</a:t>
            </a:r>
          </a:p>
          <a:p>
            <a:r>
              <a:rPr lang="tr-TR" dirty="0" smtClean="0"/>
              <a:t>Öğretmen her şeyi bilir, öğrenciler hiçbir şey bilmez.</a:t>
            </a:r>
          </a:p>
          <a:p>
            <a:r>
              <a:rPr lang="tr-TR" dirty="0" smtClean="0"/>
              <a:t>Öğretmen düşünür, öğrenciler hakkında düşünülür.</a:t>
            </a:r>
          </a:p>
          <a:p>
            <a:r>
              <a:rPr lang="tr-TR" dirty="0" smtClean="0"/>
              <a:t>Öğretmen konuşur, öğrenciler uslu uslu dinler.</a:t>
            </a:r>
          </a:p>
          <a:p>
            <a:r>
              <a:rPr lang="tr-TR" dirty="0" smtClean="0"/>
              <a:t>Öğretmen disiplin eder, öğrenciler disipline edilir</a:t>
            </a:r>
          </a:p>
          <a:p>
            <a:r>
              <a:rPr lang="tr-TR" dirty="0" smtClean="0"/>
              <a:t>Öğretmen seçer ve uygular, öğrenciler uyar.</a:t>
            </a:r>
          </a:p>
          <a:p>
            <a:r>
              <a:rPr lang="tr-TR" dirty="0" smtClean="0"/>
              <a:t>Öğretmen müfredatı seçer, öğrenciler buna uyar.</a:t>
            </a:r>
          </a:p>
          <a:p>
            <a:r>
              <a:rPr lang="tr-TR" dirty="0" smtClean="0"/>
              <a:t>Öğretmen bilginin otoritesidir ve bu otoriteyi öğrencilerinin özgürlüğünün karşıtı olarak öne sürer.</a:t>
            </a:r>
          </a:p>
          <a:p>
            <a:r>
              <a:rPr lang="tr-TR" dirty="0" smtClean="0"/>
              <a:t>Öğretmen öğrenme sürecinin öznesidir, öğrenci nesnesidir.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HALİSE KADER ZENGİN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5166060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68</TotalTime>
  <Words>769</Words>
  <Application>Microsoft Office PowerPoint</Application>
  <PresentationFormat>Geniş ekran</PresentationFormat>
  <Paragraphs>63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Century Gothic</vt:lpstr>
      <vt:lpstr>Wingdings 3</vt:lpstr>
      <vt:lpstr>Duman</vt:lpstr>
      <vt:lpstr>Radikal Eğitim Yaklaşımı</vt:lpstr>
      <vt:lpstr>Özgürlükçü Eğitim Anlayışı(Radikal Pedagoji)</vt:lpstr>
      <vt:lpstr>William Godwin, Francisco Ferrer</vt:lpstr>
      <vt:lpstr>Stirner</vt:lpstr>
      <vt:lpstr>Paulo Freire (1921-1997)</vt:lpstr>
      <vt:lpstr>Paulo Freire (1921-1997)</vt:lpstr>
      <vt:lpstr>Paulo Freire (1921-1997)</vt:lpstr>
      <vt:lpstr>Paulo Freire (1921-1997)</vt:lpstr>
      <vt:lpstr>Paulo Freire (1921-1997)</vt:lpstr>
      <vt:lpstr>KAYNAKÇA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Radikal Eğitim Yaklaşımı</dc:title>
  <dc:creator>halise</dc:creator>
  <cp:lastModifiedBy>userr</cp:lastModifiedBy>
  <cp:revision>11</cp:revision>
  <dcterms:created xsi:type="dcterms:W3CDTF">2017-06-07T10:27:40Z</dcterms:created>
  <dcterms:modified xsi:type="dcterms:W3CDTF">2017-09-14T10:39:23Z</dcterms:modified>
</cp:coreProperties>
</file>