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5" autoAdjust="0"/>
    <p:restoredTop sz="94660"/>
  </p:normalViewPr>
  <p:slideViewPr>
    <p:cSldViewPr snapToGrid="0">
      <p:cViewPr varScale="1">
        <p:scale>
          <a:sx n="86" d="100"/>
          <a:sy n="86" d="100"/>
        </p:scale>
        <p:origin x="66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866216" y="1447801"/>
            <a:ext cx="6619244" cy="3329581"/>
          </a:xfrm>
        </p:spPr>
        <p:txBody>
          <a:bodyPr anchor="b"/>
          <a:lstStyle>
            <a:lvl1pPr>
              <a:defRPr sz="5400"/>
            </a:lvl1pPr>
          </a:lstStyle>
          <a:p>
            <a:r>
              <a:rPr lang="tr-TR" dirty="0"/>
              <a:t>Asıl başlık stilini düzenlemek için tıklayın</a:t>
            </a:r>
            <a:endParaRPr lang="en-US" dirty="0"/>
          </a:p>
        </p:txBody>
      </p:sp>
      <p:sp>
        <p:nvSpPr>
          <p:cNvPr id="3" name="Subtitle 2"/>
          <p:cNvSpPr>
            <a:spLocks noGrp="1"/>
          </p:cNvSpPr>
          <p:nvPr>
            <p:ph type="subTitle" idx="1"/>
          </p:nvPr>
        </p:nvSpPr>
        <p:spPr>
          <a:xfrm>
            <a:off x="866216" y="4777380"/>
            <a:ext cx="6619244" cy="861420"/>
          </a:xfrm>
        </p:spPr>
        <p:txBody>
          <a:bodyPr anchor="t"/>
          <a:lstStyle>
            <a:lvl1pPr marL="0" indent="0" algn="l">
              <a:buNone/>
              <a:defRPr cap="all">
                <a:solidFill>
                  <a:schemeClr val="bg2">
                    <a:lumMod val="40000"/>
                    <a:lumOff val="60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dirty="0"/>
              <a:t>Asıl alt başlık stilini düzenlemek için tıklayın</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258333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866217" y="4800587"/>
            <a:ext cx="6619243" cy="566738"/>
          </a:xfrm>
        </p:spPr>
        <p:txBody>
          <a:bodyPr anchor="b">
            <a:normAutofit/>
          </a:bodyPr>
          <a:lstStyle>
            <a:lvl1pPr algn="l">
              <a:defRPr sz="1800" b="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866216" y="685800"/>
            <a:ext cx="6619244"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866217" y="5367325"/>
            <a:ext cx="6619242" cy="493712"/>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23.03.2018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776943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866216" y="1447800"/>
            <a:ext cx="6619244" cy="1981200"/>
          </a:xfrm>
        </p:spPr>
        <p:txBody>
          <a:bodyPr/>
          <a:lstStyle>
            <a:lvl1pPr>
              <a:defRPr sz="3600"/>
            </a:lvl1pPr>
          </a:lstStyle>
          <a:p>
            <a:r>
              <a:rPr lang="tr-TR" dirty="0"/>
              <a:t>Asıl başlık stilini düzenlemek için tıklayın</a:t>
            </a:r>
            <a:endParaRPr lang="en-US" dirty="0"/>
          </a:p>
        </p:txBody>
      </p:sp>
      <p:sp>
        <p:nvSpPr>
          <p:cNvPr id="8" name="Text Placeholder 3"/>
          <p:cNvSpPr>
            <a:spLocks noGrp="1"/>
          </p:cNvSpPr>
          <p:nvPr>
            <p:ph type="body" sz="half" idx="2"/>
          </p:nvPr>
        </p:nvSpPr>
        <p:spPr>
          <a:xfrm>
            <a:off x="866216" y="3657600"/>
            <a:ext cx="6619244" cy="23622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0312152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181101" y="1447800"/>
            <a:ext cx="5999486" cy="2323374"/>
          </a:xfrm>
        </p:spPr>
        <p:txBody>
          <a:bodyPr/>
          <a:lstStyle>
            <a:lvl1pPr>
              <a:defRPr sz="3600"/>
            </a:lvl1pPr>
          </a:lstStyle>
          <a:p>
            <a:r>
              <a:rPr lang="tr-TR" dirty="0"/>
              <a:t>Asıl başlık stilini düzenlemek için tıklayın</a:t>
            </a:r>
            <a:endParaRPr lang="en-US" dirty="0"/>
          </a:p>
        </p:txBody>
      </p:sp>
      <p:sp>
        <p:nvSpPr>
          <p:cNvPr id="11" name="Text Placeholder 3"/>
          <p:cNvSpPr>
            <a:spLocks noGrp="1"/>
          </p:cNvSpPr>
          <p:nvPr>
            <p:ph type="body" sz="half" idx="14"/>
          </p:nvPr>
        </p:nvSpPr>
        <p:spPr>
          <a:xfrm>
            <a:off x="1447800" y="3771174"/>
            <a:ext cx="5459737" cy="342174"/>
          </a:xfrm>
        </p:spPr>
        <p:txBody>
          <a:bodyPr vert="horz" lIns="91440" tIns="45720" rIns="91440" bIns="45720" rtlCol="0" anchor="t">
            <a:normAutofit/>
          </a:bodyPr>
          <a:lstStyle>
            <a:lvl1pPr marL="0" indent="0">
              <a:buNone/>
              <a:defRPr lang="en-US" sz="1050" b="0" i="0" kern="1200" cap="small" dirty="0">
                <a:solidFill>
                  <a:schemeClr val="bg2">
                    <a:lumMod val="40000"/>
                    <a:lumOff val="60000"/>
                  </a:schemeClr>
                </a:solidFill>
                <a:latin typeface="+mj-lt"/>
                <a:ea typeface="+mj-ea"/>
                <a:cs typeface="+mj-cs"/>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marL="0" lvl="0" indent="0">
              <a:buNone/>
            </a:pPr>
            <a:r>
              <a:rPr lang="tr-TR" dirty="0"/>
              <a:t>Asıl metin stillerini düzenle</a:t>
            </a:r>
          </a:p>
        </p:txBody>
      </p:sp>
      <p:sp>
        <p:nvSpPr>
          <p:cNvPr id="10" name="Text Placeholder 3"/>
          <p:cNvSpPr>
            <a:spLocks noGrp="1"/>
          </p:cNvSpPr>
          <p:nvPr>
            <p:ph type="body" sz="half" idx="2"/>
          </p:nvPr>
        </p:nvSpPr>
        <p:spPr>
          <a:xfrm>
            <a:off x="866216" y="4350657"/>
            <a:ext cx="6619244" cy="1676400"/>
          </a:xfrm>
        </p:spPr>
        <p:txBody>
          <a:bodyPr anchor="ctr">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
        <p:nvSpPr>
          <p:cNvPr id="12" name="TextBox 11"/>
          <p:cNvSpPr txBox="1"/>
          <p:nvPr/>
        </p:nvSpPr>
        <p:spPr>
          <a:xfrm>
            <a:off x="673721" y="971253"/>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
        <p:nvSpPr>
          <p:cNvPr id="15" name="TextBox 14"/>
          <p:cNvSpPr txBox="1"/>
          <p:nvPr/>
        </p:nvSpPr>
        <p:spPr>
          <a:xfrm>
            <a:off x="6997868" y="2613787"/>
            <a:ext cx="601434" cy="1500411"/>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9150" dirty="0"/>
              <a:t>”</a:t>
            </a:r>
          </a:p>
        </p:txBody>
      </p:sp>
    </p:spTree>
    <p:extLst>
      <p:ext uri="{BB962C8B-B14F-4D97-AF65-F5344CB8AC3E}">
        <p14:creationId xmlns:p14="http://schemas.microsoft.com/office/powerpoint/2010/main" val="28733199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866216" y="3124201"/>
            <a:ext cx="6619245" cy="1653180"/>
          </a:xfrm>
        </p:spPr>
        <p:txBody>
          <a:bodyPr anchor="b"/>
          <a:lstStyle>
            <a:lvl1pPr algn="l">
              <a:defRPr sz="30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66216" y="4777381"/>
            <a:ext cx="6619244" cy="860400"/>
          </a:xfrm>
        </p:spPr>
        <p:txBody>
          <a:bodyPr anchor="t"/>
          <a:lstStyle>
            <a:lvl1pPr marL="0" indent="0" algn="l">
              <a:buNone/>
              <a:defRPr sz="1500" cap="none">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3048392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474710" y="1981200"/>
            <a:ext cx="2210150"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16" name="Text Placeholder 3"/>
          <p:cNvSpPr>
            <a:spLocks noGrp="1"/>
          </p:cNvSpPr>
          <p:nvPr>
            <p:ph type="body" sz="half" idx="15"/>
          </p:nvPr>
        </p:nvSpPr>
        <p:spPr>
          <a:xfrm>
            <a:off x="489347" y="266700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Text Placeholder 4"/>
          <p:cNvSpPr>
            <a:spLocks noGrp="1"/>
          </p:cNvSpPr>
          <p:nvPr>
            <p:ph type="body" sz="quarter" idx="3"/>
          </p:nvPr>
        </p:nvSpPr>
        <p:spPr>
          <a:xfrm>
            <a:off x="2912745" y="1981200"/>
            <a:ext cx="2202181"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19" name="Text Placeholder 3"/>
          <p:cNvSpPr>
            <a:spLocks noGrp="1"/>
          </p:cNvSpPr>
          <p:nvPr>
            <p:ph type="body" sz="half" idx="16"/>
          </p:nvPr>
        </p:nvSpPr>
        <p:spPr>
          <a:xfrm>
            <a:off x="2904829" y="266700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14" name="Text Placeholder 4"/>
          <p:cNvSpPr>
            <a:spLocks noGrp="1"/>
          </p:cNvSpPr>
          <p:nvPr>
            <p:ph type="body" sz="quarter" idx="13"/>
          </p:nvPr>
        </p:nvSpPr>
        <p:spPr>
          <a:xfrm>
            <a:off x="5343525" y="1981200"/>
            <a:ext cx="2199085"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20" name="Text Placeholder 3"/>
          <p:cNvSpPr>
            <a:spLocks noGrp="1"/>
          </p:cNvSpPr>
          <p:nvPr>
            <p:ph type="body" sz="half" idx="17"/>
          </p:nvPr>
        </p:nvSpPr>
        <p:spPr>
          <a:xfrm>
            <a:off x="5343525" y="266700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cxnSp>
        <p:nvCxnSpPr>
          <p:cNvPr id="17" name="Straight Connector 16"/>
          <p:cNvCxnSpPr/>
          <p:nvPr/>
        </p:nvCxnSpPr>
        <p:spPr>
          <a:xfrm>
            <a:off x="2794607"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167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072480-10DA-4FB4-BEAE-2A1DEA90F248}" type="datetimeFigureOut">
              <a:rPr lang="tr-TR" smtClean="0"/>
              <a:t>23.03.2018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6246137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150"/>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489347" y="4250949"/>
            <a:ext cx="2205038"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29" name="Picture Placeholder 2"/>
          <p:cNvSpPr>
            <a:spLocks noGrp="1" noChangeAspect="1"/>
          </p:cNvSpPr>
          <p:nvPr>
            <p:ph type="pic" idx="15"/>
          </p:nvPr>
        </p:nvSpPr>
        <p:spPr>
          <a:xfrm>
            <a:off x="489347" y="2209800"/>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2" name="Text Placeholder 3"/>
          <p:cNvSpPr>
            <a:spLocks noGrp="1"/>
          </p:cNvSpPr>
          <p:nvPr>
            <p:ph type="body" sz="half" idx="18"/>
          </p:nvPr>
        </p:nvSpPr>
        <p:spPr>
          <a:xfrm>
            <a:off x="489347" y="4827212"/>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Text Placeholder 4"/>
          <p:cNvSpPr>
            <a:spLocks noGrp="1"/>
          </p:cNvSpPr>
          <p:nvPr>
            <p:ph type="body" sz="quarter" idx="3"/>
          </p:nvPr>
        </p:nvSpPr>
        <p:spPr>
          <a:xfrm>
            <a:off x="2917032" y="4250949"/>
            <a:ext cx="219789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30" name="Picture Placeholder 2"/>
          <p:cNvSpPr>
            <a:spLocks noGrp="1" noChangeAspect="1"/>
          </p:cNvSpPr>
          <p:nvPr>
            <p:ph type="pic" idx="21"/>
          </p:nvPr>
        </p:nvSpPr>
        <p:spPr>
          <a:xfrm>
            <a:off x="2917031" y="2209800"/>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3" name="Text Placeholder 3"/>
          <p:cNvSpPr>
            <a:spLocks noGrp="1"/>
          </p:cNvSpPr>
          <p:nvPr>
            <p:ph type="body" sz="half" idx="19"/>
          </p:nvPr>
        </p:nvSpPr>
        <p:spPr>
          <a:xfrm>
            <a:off x="2916016" y="4827211"/>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14" name="Text Placeholder 4"/>
          <p:cNvSpPr>
            <a:spLocks noGrp="1"/>
          </p:cNvSpPr>
          <p:nvPr>
            <p:ph type="body" sz="quarter" idx="13"/>
          </p:nvPr>
        </p:nvSpPr>
        <p:spPr>
          <a:xfrm>
            <a:off x="5343525" y="4250949"/>
            <a:ext cx="2199085"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31" name="Picture Placeholder 2"/>
          <p:cNvSpPr>
            <a:spLocks noGrp="1" noChangeAspect="1"/>
          </p:cNvSpPr>
          <p:nvPr>
            <p:ph type="pic" idx="22"/>
          </p:nvPr>
        </p:nvSpPr>
        <p:spPr>
          <a:xfrm>
            <a:off x="5343525" y="2209800"/>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24" name="Text Placeholder 3"/>
          <p:cNvSpPr>
            <a:spLocks noGrp="1"/>
          </p:cNvSpPr>
          <p:nvPr>
            <p:ph type="body" sz="half" idx="20"/>
          </p:nvPr>
        </p:nvSpPr>
        <p:spPr>
          <a:xfrm>
            <a:off x="5343432" y="4827209"/>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cxnSp>
        <p:nvCxnSpPr>
          <p:cNvPr id="19" name="Straight Connector 18"/>
          <p:cNvCxnSpPr/>
          <p:nvPr/>
        </p:nvCxnSpPr>
        <p:spPr>
          <a:xfrm>
            <a:off x="2794607"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167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2072480-10DA-4FB4-BEAE-2A1DEA90F248}" type="datetimeFigureOut">
              <a:rPr lang="tr-TR" smtClean="0"/>
              <a:t>23.03.2018</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994215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1170173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8159" y="430214"/>
            <a:ext cx="1314451" cy="5826125"/>
          </a:xfrm>
        </p:spPr>
        <p:txBody>
          <a:bodyPr vert="eaVert" anchor="b" anchorCtr="0"/>
          <a:lstStyle/>
          <a:p>
            <a:r>
              <a:rPr lang="tr-TR" dirty="0"/>
              <a:t>Asıl başlık stilini düzenlemek için tıklayın</a:t>
            </a:r>
            <a:endParaRPr lang="en-US" dirty="0"/>
          </a:p>
        </p:txBody>
      </p:sp>
      <p:sp>
        <p:nvSpPr>
          <p:cNvPr id="3" name="Vertical Text Placeholder 2"/>
          <p:cNvSpPr>
            <a:spLocks noGrp="1"/>
          </p:cNvSpPr>
          <p:nvPr>
            <p:ph type="body" orient="vert" idx="1"/>
          </p:nvPr>
        </p:nvSpPr>
        <p:spPr>
          <a:xfrm>
            <a:off x="489348" y="887414"/>
            <a:ext cx="5567362" cy="5368924"/>
          </a:xfrm>
        </p:spPr>
        <p:txBody>
          <a:bodyPr vert="eaVert"/>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10"/>
          </p:nvPr>
        </p:nvSpPr>
        <p:spPr/>
        <p:txBody>
          <a:bodyPr/>
          <a:lstStyle/>
          <a:p>
            <a:fld id="{E2072480-10DA-4FB4-BEAE-2A1DEA90F248}"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613288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idx="1"/>
          </p:nvPr>
        </p:nvSpPr>
        <p:spPr/>
        <p:txBody>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3"/>
          <p:cNvSpPr>
            <a:spLocks noGrp="1"/>
          </p:cNvSpPr>
          <p:nvPr>
            <p:ph type="dt" sz="half" idx="10"/>
          </p:nvPr>
        </p:nvSpPr>
        <p:spPr/>
        <p:txBody>
          <a:bodyPr/>
          <a:lstStyle/>
          <a:p>
            <a:fld id="{E2072480-10DA-4FB4-BEAE-2A1DEA90F248}"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692604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66217" y="2861734"/>
            <a:ext cx="6619243" cy="1915647"/>
          </a:xfrm>
        </p:spPr>
        <p:txBody>
          <a:bodyPr anchor="b"/>
          <a:lstStyle>
            <a:lvl1pPr algn="l">
              <a:defRPr sz="3000" b="0" cap="none"/>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66216" y="4777381"/>
            <a:ext cx="6619244" cy="860400"/>
          </a:xfrm>
        </p:spPr>
        <p:txBody>
          <a:bodyPr anchor="t"/>
          <a:lstStyle>
            <a:lvl1pPr marL="0" indent="0" algn="l">
              <a:buNone/>
              <a:defRPr sz="1500" cap="all">
                <a:solidFill>
                  <a:schemeClr val="bg2">
                    <a:lumMod val="40000"/>
                    <a:lumOff val="60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dirty="0"/>
              <a:t>Asıl metin stillerini düzenle</a:t>
            </a:r>
          </a:p>
        </p:txBody>
      </p:sp>
      <p:sp>
        <p:nvSpPr>
          <p:cNvPr id="4" name="Date Placeholder 3"/>
          <p:cNvSpPr>
            <a:spLocks noGrp="1"/>
          </p:cNvSpPr>
          <p:nvPr>
            <p:ph type="dt" sz="half" idx="10"/>
          </p:nvPr>
        </p:nvSpPr>
        <p:spPr/>
        <p:txBody>
          <a:bodyPr/>
          <a:lstStyle/>
          <a:p>
            <a:fld id="{E2072480-10DA-4FB4-BEAE-2A1DEA90F248}" type="datetimeFigureOut">
              <a:rPr lang="tr-TR" smtClean="0"/>
              <a:t>23.03.2018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4014741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3" name="Content Placeholder 2"/>
          <p:cNvSpPr>
            <a:spLocks noGrp="1"/>
          </p:cNvSpPr>
          <p:nvPr>
            <p:ph sz="half" idx="1"/>
          </p:nvPr>
        </p:nvSpPr>
        <p:spPr>
          <a:xfrm>
            <a:off x="827485" y="2060576"/>
            <a:ext cx="3297254" cy="4195763"/>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Content Placeholder 3"/>
          <p:cNvSpPr>
            <a:spLocks noGrp="1"/>
          </p:cNvSpPr>
          <p:nvPr>
            <p:ph sz="half" idx="2"/>
          </p:nvPr>
        </p:nvSpPr>
        <p:spPr>
          <a:xfrm>
            <a:off x="4240870" y="2056093"/>
            <a:ext cx="3297256" cy="4200245"/>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Date Placeholder 4"/>
          <p:cNvSpPr>
            <a:spLocks noGrp="1"/>
          </p:cNvSpPr>
          <p:nvPr>
            <p:ph type="dt" sz="half" idx="10"/>
          </p:nvPr>
        </p:nvSpPr>
        <p:spPr/>
        <p:txBody>
          <a:bodyPr/>
          <a:lstStyle/>
          <a:p>
            <a:fld id="{E2072480-10DA-4FB4-BEAE-2A1DEA90F248}" type="datetimeFigureOut">
              <a:rPr lang="tr-TR" smtClean="0"/>
              <a:t>23.03.2018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4868692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dirty="0"/>
              <a:t>Asıl başlık stilini düzenlemek için tıklayın</a:t>
            </a:r>
            <a:endParaRPr lang="en-US" dirty="0"/>
          </a:p>
        </p:txBody>
      </p:sp>
      <p:sp>
        <p:nvSpPr>
          <p:cNvPr id="3" name="Text Placeholder 2"/>
          <p:cNvSpPr>
            <a:spLocks noGrp="1"/>
          </p:cNvSpPr>
          <p:nvPr>
            <p:ph type="body" idx="1"/>
          </p:nvPr>
        </p:nvSpPr>
        <p:spPr>
          <a:xfrm>
            <a:off x="827485" y="1905000"/>
            <a:ext cx="329725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4" name="Content Placeholder 3"/>
          <p:cNvSpPr>
            <a:spLocks noGrp="1"/>
          </p:cNvSpPr>
          <p:nvPr>
            <p:ph sz="half" idx="2"/>
          </p:nvPr>
        </p:nvSpPr>
        <p:spPr>
          <a:xfrm>
            <a:off x="827485" y="2514600"/>
            <a:ext cx="3297254" cy="374173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5" name="Text Placeholder 4"/>
          <p:cNvSpPr>
            <a:spLocks noGrp="1"/>
          </p:cNvSpPr>
          <p:nvPr>
            <p:ph type="body" sz="quarter" idx="3"/>
          </p:nvPr>
        </p:nvSpPr>
        <p:spPr>
          <a:xfrm>
            <a:off x="4240872" y="1905000"/>
            <a:ext cx="3297254" cy="576262"/>
          </a:xfrm>
        </p:spPr>
        <p:txBody>
          <a:bodyPr anchor="b">
            <a:noAutofit/>
          </a:bodyPr>
          <a:lstStyle>
            <a:lvl1pPr marL="0" indent="0">
              <a:buNone/>
              <a:defRPr sz="1800" b="0">
                <a:solidFill>
                  <a:schemeClr val="bg2">
                    <a:lumMod val="40000"/>
                    <a:lumOff val="60000"/>
                  </a:schemeClr>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dirty="0"/>
              <a:t>Asıl metin stillerini düzenle</a:t>
            </a:r>
          </a:p>
        </p:txBody>
      </p:sp>
      <p:sp>
        <p:nvSpPr>
          <p:cNvPr id="6" name="Content Placeholder 5"/>
          <p:cNvSpPr>
            <a:spLocks noGrp="1"/>
          </p:cNvSpPr>
          <p:nvPr>
            <p:ph sz="quarter" idx="4"/>
          </p:nvPr>
        </p:nvSpPr>
        <p:spPr>
          <a:xfrm>
            <a:off x="4240872" y="2514600"/>
            <a:ext cx="3297254" cy="3741738"/>
          </a:xfrm>
        </p:spPr>
        <p:txBody>
          <a:bodyPr>
            <a:normAutofit/>
          </a:bodyPr>
          <a:lstStyle>
            <a:lvl1pPr>
              <a:defRPr sz="1350"/>
            </a:lvl1pPr>
            <a:lvl2pPr>
              <a:defRPr sz="1200"/>
            </a:lvl2pPr>
            <a:lvl3pPr>
              <a:defRPr sz="1050"/>
            </a:lvl3pPr>
            <a:lvl4pPr>
              <a:defRPr sz="900"/>
            </a:lvl4pPr>
            <a:lvl5pPr>
              <a:defRPr sz="900"/>
            </a:lvl5pPr>
            <a:lvl6pPr>
              <a:defRPr sz="900"/>
            </a:lvl6pPr>
            <a:lvl7pPr>
              <a:defRPr sz="900"/>
            </a:lvl7pPr>
            <a:lvl8pPr>
              <a:defRPr sz="900"/>
            </a:lvl8pPr>
            <a:lvl9pPr>
              <a:defRPr sz="90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7" name="Date Placeholder 6"/>
          <p:cNvSpPr>
            <a:spLocks noGrp="1"/>
          </p:cNvSpPr>
          <p:nvPr>
            <p:ph type="dt" sz="half" idx="10"/>
          </p:nvPr>
        </p:nvSpPr>
        <p:spPr/>
        <p:txBody>
          <a:bodyPr/>
          <a:lstStyle/>
          <a:p>
            <a:fld id="{E2072480-10DA-4FB4-BEAE-2A1DEA90F248}" type="datetimeFigureOut">
              <a:rPr lang="tr-TR" smtClean="0"/>
              <a:t>23.03.2018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8239994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stilini düzenlemek için tıklayın</a:t>
            </a:r>
            <a:endParaRPr lang="en-US" dirty="0"/>
          </a:p>
        </p:txBody>
      </p:sp>
      <p:sp>
        <p:nvSpPr>
          <p:cNvPr id="7" name="Date Placeholder 2"/>
          <p:cNvSpPr>
            <a:spLocks noGrp="1"/>
          </p:cNvSpPr>
          <p:nvPr>
            <p:ph type="dt" sz="half" idx="10"/>
          </p:nvPr>
        </p:nvSpPr>
        <p:spPr/>
        <p:txBody>
          <a:bodyPr/>
          <a:lstStyle/>
          <a:p>
            <a:fld id="{E2072480-10DA-4FB4-BEAE-2A1DEA90F248}" type="datetimeFigureOut">
              <a:rPr lang="tr-TR" smtClean="0"/>
              <a:t>23.03.2018</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394639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2072480-10DA-4FB4-BEAE-2A1DEA90F248}" type="datetimeFigureOut">
              <a:rPr lang="tr-TR" smtClean="0"/>
              <a:t>23.03.2018</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3400435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66215" y="1447800"/>
            <a:ext cx="2550798" cy="1447800"/>
          </a:xfrm>
        </p:spPr>
        <p:txBody>
          <a:bodyPr anchor="b"/>
          <a:lstStyle>
            <a:lvl1pPr algn="l">
              <a:defRPr sz="1800" b="0"/>
            </a:lvl1pPr>
          </a:lstStyle>
          <a:p>
            <a:r>
              <a:rPr lang="tr-TR" dirty="0"/>
              <a:t>Asıl başlık stilini düzenlemek için tıklayın</a:t>
            </a:r>
            <a:endParaRPr lang="en-US" dirty="0"/>
          </a:p>
        </p:txBody>
      </p:sp>
      <p:sp>
        <p:nvSpPr>
          <p:cNvPr id="3" name="Content Placeholder 2"/>
          <p:cNvSpPr>
            <a:spLocks noGrp="1"/>
          </p:cNvSpPr>
          <p:nvPr>
            <p:ph idx="1"/>
          </p:nvPr>
        </p:nvSpPr>
        <p:spPr>
          <a:xfrm>
            <a:off x="3588462" y="1447800"/>
            <a:ext cx="3896998" cy="4572000"/>
          </a:xfrm>
        </p:spPr>
        <p:txBody>
          <a:bodyPr anchor="ctr">
            <a:normAutofit/>
          </a:bodyPr>
          <a:lstStyle>
            <a:lvl1pPr>
              <a:defRPr sz="1500"/>
            </a:lvl1pPr>
            <a:lvl2pPr>
              <a:defRPr sz="1350"/>
            </a:lvl2pPr>
            <a:lvl3pPr>
              <a:defRPr sz="1200"/>
            </a:lvl3pPr>
            <a:lvl4pPr>
              <a:defRPr sz="1050"/>
            </a:lvl4pPr>
            <a:lvl5pPr>
              <a:defRPr sz="1050"/>
            </a:lvl5pPr>
            <a:lvl6pPr>
              <a:defRPr sz="1050"/>
            </a:lvl6pPr>
            <a:lvl7pPr>
              <a:defRPr sz="1050"/>
            </a:lvl7pPr>
            <a:lvl8pPr>
              <a:defRPr sz="1050"/>
            </a:lvl8pPr>
            <a:lvl9pPr>
              <a:defRPr sz="1050"/>
            </a:lvl9p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Text Placeholder 3"/>
          <p:cNvSpPr>
            <a:spLocks noGrp="1"/>
          </p:cNvSpPr>
          <p:nvPr>
            <p:ph type="body" sz="half" idx="2"/>
          </p:nvPr>
        </p:nvSpPr>
        <p:spPr>
          <a:xfrm>
            <a:off x="866215" y="3129281"/>
            <a:ext cx="2550797" cy="2895599"/>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7" name="Date Placeholder 4"/>
          <p:cNvSpPr>
            <a:spLocks noGrp="1"/>
          </p:cNvSpPr>
          <p:nvPr>
            <p:ph type="dt" sz="half" idx="10"/>
          </p:nvPr>
        </p:nvSpPr>
        <p:spPr/>
        <p:txBody>
          <a:bodyPr/>
          <a:lstStyle/>
          <a:p>
            <a:fld id="{E2072480-10DA-4FB4-BEAE-2A1DEA90F248}" type="datetimeFigureOut">
              <a:rPr lang="tr-TR" smtClean="0"/>
              <a:t>23.03.2018</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2042680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65430" y="1854192"/>
            <a:ext cx="3819680" cy="1574808"/>
          </a:xfrm>
        </p:spPr>
        <p:txBody>
          <a:bodyPr anchor="b">
            <a:normAutofit/>
          </a:bodyPr>
          <a:lstStyle>
            <a:lvl1pPr algn="l">
              <a:defRPr sz="2700" b="0"/>
            </a:lvl1pPr>
          </a:lstStyle>
          <a:p>
            <a:r>
              <a:rPr lang="tr-TR" dirty="0"/>
              <a:t>Asıl başlık stilini düzenlemek için tıklayın</a:t>
            </a:r>
            <a:endParaRPr lang="en-US" dirty="0"/>
          </a:p>
        </p:txBody>
      </p:sp>
      <p:sp>
        <p:nvSpPr>
          <p:cNvPr id="3" name="Picture Placeholder 2"/>
          <p:cNvSpPr>
            <a:spLocks noGrp="1" noChangeAspect="1"/>
          </p:cNvSpPr>
          <p:nvPr>
            <p:ph type="pic" idx="1"/>
          </p:nvPr>
        </p:nvSpPr>
        <p:spPr>
          <a:xfrm>
            <a:off x="5212160" y="1143000"/>
            <a:ext cx="24003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tr-TR" dirty="0"/>
              <a:t>Resim eklemek için simgeye tıklayın</a:t>
            </a:r>
            <a:endParaRPr lang="en-US" dirty="0"/>
          </a:p>
        </p:txBody>
      </p:sp>
      <p:sp>
        <p:nvSpPr>
          <p:cNvPr id="4" name="Text Placeholder 3"/>
          <p:cNvSpPr>
            <a:spLocks noGrp="1"/>
          </p:cNvSpPr>
          <p:nvPr>
            <p:ph type="body" sz="half" idx="2"/>
          </p:nvPr>
        </p:nvSpPr>
        <p:spPr>
          <a:xfrm>
            <a:off x="866216" y="3657600"/>
            <a:ext cx="3813734" cy="1371600"/>
          </a:xfrm>
        </p:spPr>
        <p:txBody>
          <a:bodyPr>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dirty="0"/>
              <a:t>Asıl metin stillerini düzenle</a:t>
            </a:r>
          </a:p>
        </p:txBody>
      </p:sp>
      <p:sp>
        <p:nvSpPr>
          <p:cNvPr id="5" name="Date Placeholder 4"/>
          <p:cNvSpPr>
            <a:spLocks noGrp="1"/>
          </p:cNvSpPr>
          <p:nvPr>
            <p:ph type="dt" sz="half" idx="10"/>
          </p:nvPr>
        </p:nvSpPr>
        <p:spPr/>
        <p:txBody>
          <a:bodyPr/>
          <a:lstStyle/>
          <a:p>
            <a:fld id="{E2072480-10DA-4FB4-BEAE-2A1DEA90F248}" type="datetimeFigureOut">
              <a:rPr lang="tr-TR" smtClean="0"/>
              <a:t>23.03.2018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20A84BC-3F9E-4B08-9743-FC4E27FA5126}" type="slidenum">
              <a:rPr lang="tr-TR" smtClean="0"/>
              <a:t>‹#›</a:t>
            </a:fld>
            <a:endParaRPr lang="tr-TR"/>
          </a:p>
        </p:txBody>
      </p:sp>
    </p:spTree>
    <p:extLst>
      <p:ext uri="{BB962C8B-B14F-4D97-AF65-F5344CB8AC3E}">
        <p14:creationId xmlns:p14="http://schemas.microsoft.com/office/powerpoint/2010/main" val="18715994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6"/>
            <a:ext cx="3027759"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8"/>
            <a:ext cx="1141809" cy="2365453"/>
          </a:xfrm>
          <a:prstGeom prst="rect">
            <a:avLst/>
          </a:prstGeom>
        </p:spPr>
      </p:pic>
      <p:sp>
        <p:nvSpPr>
          <p:cNvPr id="16" name="Oval 15"/>
          <p:cNvSpPr/>
          <p:nvPr/>
        </p:nvSpPr>
        <p:spPr>
          <a:xfrm>
            <a:off x="6456759" y="1676400"/>
            <a:ext cx="211455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5999560" y="1"/>
            <a:ext cx="1202540"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6454408" y="6096000"/>
            <a:ext cx="745301" cy="762000"/>
          </a:xfrm>
          <a:prstGeom prst="rect">
            <a:avLst/>
          </a:prstGeom>
        </p:spPr>
      </p:pic>
      <p:sp>
        <p:nvSpPr>
          <p:cNvPr id="14" name="Rectangle 13"/>
          <p:cNvSpPr/>
          <p:nvPr/>
        </p:nvSpPr>
        <p:spPr>
          <a:xfrm>
            <a:off x="7828359" y="0"/>
            <a:ext cx="51435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584" y="452718"/>
            <a:ext cx="7053542" cy="1400530"/>
          </a:xfrm>
          <a:prstGeom prst="rect">
            <a:avLst/>
          </a:prstGeom>
        </p:spPr>
        <p:txBody>
          <a:bodyPr vert="horz" lIns="91440" tIns="45720" rIns="91440" bIns="45720" rtlCol="0" anchor="t">
            <a:noAutofit/>
          </a:bodyPr>
          <a:lstStyle/>
          <a:p>
            <a:r>
              <a:rPr lang="tr-TR" dirty="0"/>
              <a:t>Asıl başlık stilini düzenlemek için tıklayın</a:t>
            </a:r>
            <a:endParaRPr lang="en-US" dirty="0"/>
          </a:p>
        </p:txBody>
      </p:sp>
      <p:sp>
        <p:nvSpPr>
          <p:cNvPr id="3" name="Text Placeholder 2"/>
          <p:cNvSpPr>
            <a:spLocks noGrp="1"/>
          </p:cNvSpPr>
          <p:nvPr>
            <p:ph type="body" idx="1"/>
          </p:nvPr>
        </p:nvSpPr>
        <p:spPr>
          <a:xfrm>
            <a:off x="827484" y="2052919"/>
            <a:ext cx="6709906" cy="4195481"/>
          </a:xfrm>
          <a:prstGeom prst="rect">
            <a:avLst/>
          </a:prstGeom>
        </p:spPr>
        <p:txBody>
          <a:bodyPr vert="horz" lIns="91440" tIns="45720" rIns="91440" bIns="45720" rtlCol="0">
            <a:normAutofit/>
          </a:bodyPr>
          <a:lstStyle/>
          <a:p>
            <a:pPr lvl="0"/>
            <a:r>
              <a:rPr lang="tr-TR" dirty="0"/>
              <a:t>Asıl metin stillerini düzenle</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Date Placeholder 3"/>
          <p:cNvSpPr>
            <a:spLocks noGrp="1"/>
          </p:cNvSpPr>
          <p:nvPr>
            <p:ph type="dt" sz="half" idx="2"/>
          </p:nvPr>
        </p:nvSpPr>
        <p:spPr>
          <a:xfrm rot="5400000">
            <a:off x="7492905" y="1828801"/>
            <a:ext cx="990599" cy="228599"/>
          </a:xfrm>
          <a:prstGeom prst="rect">
            <a:avLst/>
          </a:prstGeom>
        </p:spPr>
        <p:txBody>
          <a:bodyPr vert="horz" lIns="91440" tIns="45720" rIns="91440" bIns="45720" rtlCol="0" anchor="t"/>
          <a:lstStyle>
            <a:lvl1pPr algn="l">
              <a:defRPr sz="825" b="0" i="0">
                <a:solidFill>
                  <a:schemeClr val="tx1">
                    <a:tint val="75000"/>
                    <a:alpha val="60000"/>
                  </a:schemeClr>
                </a:solidFill>
              </a:defRPr>
            </a:lvl1pPr>
          </a:lstStyle>
          <a:p>
            <a:fld id="{E2072480-10DA-4FB4-BEAE-2A1DEA90F248}" type="datetimeFigureOut">
              <a:rPr lang="tr-TR" smtClean="0"/>
              <a:t>23.03.2018</a:t>
            </a:fld>
            <a:endParaRPr lang="tr-TR"/>
          </a:p>
        </p:txBody>
      </p:sp>
      <p:sp>
        <p:nvSpPr>
          <p:cNvPr id="5" name="Footer Placeholder 4"/>
          <p:cNvSpPr>
            <a:spLocks noGrp="1"/>
          </p:cNvSpPr>
          <p:nvPr>
            <p:ph type="ftr" sz="quarter" idx="3"/>
          </p:nvPr>
        </p:nvSpPr>
        <p:spPr>
          <a:xfrm rot="5400000">
            <a:off x="6231206" y="3263398"/>
            <a:ext cx="3859795" cy="228601"/>
          </a:xfrm>
          <a:prstGeom prst="rect">
            <a:avLst/>
          </a:prstGeom>
        </p:spPr>
        <p:txBody>
          <a:bodyPr vert="horz" lIns="91440" tIns="45720" rIns="91440" bIns="45720" rtlCol="0" anchor="b"/>
          <a:lstStyle>
            <a:lvl1pPr algn="l">
              <a:defRPr sz="825"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7764406" y="295730"/>
            <a:ext cx="628649" cy="767687"/>
          </a:xfrm>
          <a:prstGeom prst="rect">
            <a:avLst/>
          </a:prstGeom>
        </p:spPr>
        <p:txBody>
          <a:bodyPr vert="horz" lIns="91440" tIns="45720" rIns="91440" bIns="45720" rtlCol="0" anchor="b"/>
          <a:lstStyle>
            <a:lvl1pPr algn="ctr">
              <a:defRPr sz="2100" b="0" i="0">
                <a:solidFill>
                  <a:schemeClr val="tx1">
                    <a:tint val="75000"/>
                  </a:schemeClr>
                </a:solidFill>
              </a:defRPr>
            </a:lvl1pPr>
          </a:lstStyle>
          <a:p>
            <a:fld id="{320A84BC-3F9E-4B08-9743-FC4E27FA5126}" type="slidenum">
              <a:rPr lang="tr-TR" smtClean="0"/>
              <a:t>‹#›</a:t>
            </a:fld>
            <a:endParaRPr lang="tr-TR"/>
          </a:p>
        </p:txBody>
      </p:sp>
    </p:spTree>
    <p:extLst>
      <p:ext uri="{BB962C8B-B14F-4D97-AF65-F5344CB8AC3E}">
        <p14:creationId xmlns:p14="http://schemas.microsoft.com/office/powerpoint/2010/main" val="2978525146"/>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hyperlink" Target="http://teknikbilimlermyo.istanbul.edu.tr/elektrik/wp-content/uploads/2015/03/B%C3%B6l%C3%BCm-7.pdf" TargetMode="External"/><Relationship Id="rId2" Type="http://schemas.openxmlformats.org/officeDocument/2006/relationships/hyperlink" Target="http://eng.harran.edu.tr/~nbesli/ETK/PQS/PQS.html" TargetMode="Externa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hyperlink" Target="http://hbogm.meb.gov.tr/mtao/1elektroteknik/unite3.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1">
            <a:extLst>
              <a:ext uri="{FF2B5EF4-FFF2-40B4-BE49-F238E27FC236}">
                <a16:creationId xmlns:a16="http://schemas.microsoft.com/office/drawing/2014/main" id="{95E20991-166E-4170-B3EE-FFF1FC9001EA}"/>
              </a:ext>
            </a:extLst>
          </p:cNvPr>
          <p:cNvSpPr>
            <a:spLocks noGrp="1"/>
          </p:cNvSpPr>
          <p:nvPr/>
        </p:nvSpPr>
        <p:spPr>
          <a:xfrm>
            <a:off x="-85755" y="1533525"/>
            <a:ext cx="9677900" cy="1019175"/>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b="1" u="sng" dirty="0"/>
              <a:t>A.Ü. GAMA MYO.   </a:t>
            </a:r>
            <a:br>
              <a:rPr lang="en-US" dirty="0">
                <a:solidFill>
                  <a:schemeClr val="tx1"/>
                </a:solidFill>
                <a:latin typeface="+mj-ea"/>
                <a:cs typeface="+mj-ea"/>
              </a:rPr>
            </a:br>
            <a:r>
              <a:rPr lang="tr-TR" b="1" u="sng" dirty="0"/>
              <a:t>Elektrik ve Enerji Bölümü</a:t>
            </a:r>
            <a:endParaRPr lang="tr-TR" dirty="0">
              <a:solidFill>
                <a:schemeClr val="tx1"/>
              </a:solidFill>
            </a:endParaRPr>
          </a:p>
        </p:txBody>
      </p:sp>
      <p:sp>
        <p:nvSpPr>
          <p:cNvPr id="5" name="Alt Başlık 2">
            <a:extLst>
              <a:ext uri="{FF2B5EF4-FFF2-40B4-BE49-F238E27FC236}">
                <a16:creationId xmlns:a16="http://schemas.microsoft.com/office/drawing/2014/main" id="{EEB33818-28C6-46E8-896D-5DB7E765C878}"/>
              </a:ext>
            </a:extLst>
          </p:cNvPr>
          <p:cNvSpPr>
            <a:spLocks noGrp="1"/>
          </p:cNvSpPr>
          <p:nvPr/>
        </p:nvSpPr>
        <p:spPr>
          <a:xfrm>
            <a:off x="577103" y="2906430"/>
            <a:ext cx="9124448" cy="861420"/>
          </a:xfrm>
          <a:prstGeom prst="rect">
            <a:avLst/>
          </a:prstGeom>
        </p:spPr>
        <p:txBody>
          <a:bodyPr vert="horz" lIns="91440" tIns="45720" rIns="91440" bIns="45720" rtlCol="0" anchor="t">
            <a:noAutofit/>
          </a:bodyPr>
          <a:lstStyle>
            <a:lvl1pPr marL="0" indent="0" algn="l" defTabSz="457200" rtl="0" eaLnBrk="1" latinLnBrk="0" hangingPunct="1">
              <a:spcBef>
                <a:spcPts val="1000"/>
              </a:spcBef>
              <a:spcAft>
                <a:spcPts val="0"/>
              </a:spcAft>
              <a:buClr>
                <a:schemeClr val="bg2">
                  <a:lumMod val="40000"/>
                  <a:lumOff val="60000"/>
                </a:schemeClr>
              </a:buClr>
              <a:buSzPct val="80000"/>
              <a:buFont typeface="Wingdings 3" charset="2"/>
              <a:buNone/>
              <a:defRPr sz="2000" b="0" i="0" kern="1200" cap="all">
                <a:solidFill>
                  <a:schemeClr val="bg2">
                    <a:lumMod val="40000"/>
                    <a:lumOff val="60000"/>
                  </a:schemeClr>
                </a:solidFill>
                <a:latin typeface="+mj-lt"/>
                <a:ea typeface="+mj-ea"/>
                <a:cs typeface="+mj-cs"/>
              </a:defRPr>
            </a:lvl1pPr>
            <a:lvl2pPr marL="3429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800" b="0" i="0" kern="1200">
                <a:solidFill>
                  <a:schemeClr val="tx1">
                    <a:tint val="75000"/>
                  </a:schemeClr>
                </a:solidFill>
                <a:latin typeface="+mj-lt"/>
                <a:ea typeface="+mj-ea"/>
                <a:cs typeface="+mj-cs"/>
              </a:defRPr>
            </a:lvl2pPr>
            <a:lvl3pPr marL="6858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600" b="0" i="0" kern="1200">
                <a:solidFill>
                  <a:schemeClr val="tx1">
                    <a:tint val="75000"/>
                  </a:schemeClr>
                </a:solidFill>
                <a:latin typeface="+mj-lt"/>
                <a:ea typeface="+mj-ea"/>
                <a:cs typeface="+mj-cs"/>
              </a:defRPr>
            </a:lvl3pPr>
            <a:lvl4pPr marL="10287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4pPr>
            <a:lvl5pPr marL="13716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5pPr>
            <a:lvl6pPr marL="17145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6pPr>
            <a:lvl7pPr marL="20574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7pPr>
            <a:lvl8pPr marL="24003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8pPr>
            <a:lvl9pPr marL="2743200" indent="0" algn="ctr" defTabSz="457200" rtl="0" eaLnBrk="1" latinLnBrk="0" hangingPunct="1">
              <a:spcBef>
                <a:spcPts val="1000"/>
              </a:spcBef>
              <a:spcAft>
                <a:spcPts val="0"/>
              </a:spcAft>
              <a:buClr>
                <a:schemeClr val="bg2">
                  <a:lumMod val="40000"/>
                  <a:lumOff val="60000"/>
                </a:schemeClr>
              </a:buClr>
              <a:buSzPct val="80000"/>
              <a:buFont typeface="Wingdings 3" charset="2"/>
              <a:buNone/>
              <a:defRPr sz="1400" b="0" i="0" kern="1200">
                <a:solidFill>
                  <a:schemeClr val="tx1">
                    <a:tint val="75000"/>
                  </a:schemeClr>
                </a:solidFill>
                <a:latin typeface="+mj-lt"/>
                <a:ea typeface="+mj-ea"/>
                <a:cs typeface="+mj-cs"/>
              </a:defRPr>
            </a:lvl9pPr>
          </a:lstStyle>
          <a:p>
            <a:r>
              <a:rPr lang="tr-TR" sz="4000" b="1" dirty="0">
                <a:solidFill>
                  <a:srgbClr val="4FB8C1"/>
                </a:solidFill>
              </a:rPr>
              <a:t>ALTERNATİF AKIM DEVRE ANALİZİ </a:t>
            </a:r>
            <a:endParaRPr lang="en-US" sz="4000" b="1">
              <a:solidFill>
                <a:srgbClr val="4FB8C1"/>
              </a:solidFill>
            </a:endParaRPr>
          </a:p>
          <a:p>
            <a:r>
              <a:rPr lang="tr-TR" sz="4000" b="1" dirty="0">
                <a:solidFill>
                  <a:srgbClr val="4FB8C1"/>
                </a:solidFill>
              </a:rPr>
              <a:t>8.HAFTA </a:t>
            </a:r>
          </a:p>
        </p:txBody>
      </p:sp>
      <p:pic>
        <p:nvPicPr>
          <p:cNvPr id="3" name="Resim 4">
            <a:extLst>
              <a:ext uri="{FF2B5EF4-FFF2-40B4-BE49-F238E27FC236}">
                <a16:creationId xmlns:a16="http://schemas.microsoft.com/office/drawing/2014/main" id="{71ED834D-D2A4-4B40-8D7B-8F7B8631B16E}"/>
              </a:ext>
            </a:extLst>
          </p:cNvPr>
          <p:cNvPicPr>
            <a:picLocks noChangeAspect="1"/>
          </p:cNvPicPr>
          <p:nvPr/>
        </p:nvPicPr>
        <p:blipFill>
          <a:blip r:embed="rId2"/>
          <a:stretch>
            <a:fillRect/>
          </a:stretch>
        </p:blipFill>
        <p:spPr>
          <a:xfrm>
            <a:off x="0" y="0"/>
            <a:ext cx="1000125" cy="1000125"/>
          </a:xfrm>
          <a:prstGeom prst="rect">
            <a:avLst/>
          </a:prstGeom>
        </p:spPr>
      </p:pic>
      <p:pic>
        <p:nvPicPr>
          <p:cNvPr id="8" name="Resim 6">
            <a:extLst>
              <a:ext uri="{FF2B5EF4-FFF2-40B4-BE49-F238E27FC236}">
                <a16:creationId xmlns:a16="http://schemas.microsoft.com/office/drawing/2014/main" id="{378BFD98-8B57-48C5-8D13-6500E2ABB874}"/>
              </a:ext>
            </a:extLst>
          </p:cNvPr>
          <p:cNvPicPr>
            <a:picLocks noChangeAspect="1"/>
          </p:cNvPicPr>
          <p:nvPr/>
        </p:nvPicPr>
        <p:blipFill>
          <a:blip r:embed="rId3"/>
          <a:stretch>
            <a:fillRect/>
          </a:stretch>
        </p:blipFill>
        <p:spPr>
          <a:xfrm>
            <a:off x="8123207" y="0"/>
            <a:ext cx="1000125" cy="1000125"/>
          </a:xfrm>
          <a:prstGeom prst="rect">
            <a:avLst/>
          </a:prstGeom>
        </p:spPr>
      </p:pic>
    </p:spTree>
    <p:extLst>
      <p:ext uri="{BB962C8B-B14F-4D97-AF65-F5344CB8AC3E}">
        <p14:creationId xmlns:p14="http://schemas.microsoft.com/office/powerpoint/2010/main" val="16744258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056CB7E-0108-47B3-8BEF-D4CD18F6FB4B}"/>
              </a:ext>
            </a:extLst>
          </p:cNvPr>
          <p:cNvSpPr>
            <a:spLocks noGrp="1"/>
          </p:cNvSpPr>
          <p:nvPr>
            <p:ph type="title"/>
          </p:nvPr>
        </p:nvSpPr>
        <p:spPr>
          <a:xfrm>
            <a:off x="781681" y="1000452"/>
            <a:ext cx="8782169" cy="1400175"/>
          </a:xfrm>
        </p:spPr>
        <p:txBody>
          <a:bodyPr/>
          <a:lstStyle/>
          <a:p>
            <a:r>
              <a:rPr lang="tr-TR" sz="4000" b="1" u="sng" dirty="0">
                <a:solidFill>
                  <a:srgbClr val="4FB8C1"/>
                </a:solidFill>
              </a:rPr>
              <a:t>Alternatif Akımda Güç Hesabı</a:t>
            </a:r>
            <a:r>
              <a:rPr lang="tr-TR" sz="4000" b="1" dirty="0">
                <a:solidFill>
                  <a:srgbClr val="4FB8C1"/>
                </a:solidFill>
              </a:rPr>
              <a:t> </a:t>
            </a:r>
          </a:p>
        </p:txBody>
      </p:sp>
      <p:sp>
        <p:nvSpPr>
          <p:cNvPr id="3" name="İçerik Yer Tutucusu 2">
            <a:extLst>
              <a:ext uri="{FF2B5EF4-FFF2-40B4-BE49-F238E27FC236}">
                <a16:creationId xmlns:a16="http://schemas.microsoft.com/office/drawing/2014/main" id="{DFD27852-F33C-46B3-A3E5-A2D9318CCB54}"/>
              </a:ext>
            </a:extLst>
          </p:cNvPr>
          <p:cNvSpPr>
            <a:spLocks noGrp="1"/>
          </p:cNvSpPr>
          <p:nvPr>
            <p:ph idx="1"/>
          </p:nvPr>
        </p:nvSpPr>
        <p:spPr>
          <a:xfrm>
            <a:off x="1312868" y="2037262"/>
            <a:ext cx="6709906" cy="4195481"/>
          </a:xfrm>
        </p:spPr>
        <p:txBody>
          <a:bodyPr vert="horz" lIns="91440" tIns="45720" rIns="91440" bIns="45720" rtlCol="0" anchor="t">
            <a:normAutofit/>
          </a:bodyPr>
          <a:lstStyle/>
          <a:p>
            <a:pPr marL="0" indent="0">
              <a:buNone/>
            </a:pPr>
            <a:r>
              <a:rPr lang="tr-TR" b="1" dirty="0" err="1"/>
              <a:t>Resistif</a:t>
            </a:r>
            <a:r>
              <a:rPr lang="tr-TR" b="1" dirty="0"/>
              <a:t> / Reaktif yük için : </a:t>
            </a:r>
          </a:p>
          <a:p>
            <a:pPr marL="0" indent="0">
              <a:buNone/>
            </a:pPr>
            <a:endParaRPr lang="tr-TR" b="1" dirty="0"/>
          </a:p>
        </p:txBody>
      </p:sp>
      <p:pic>
        <p:nvPicPr>
          <p:cNvPr id="4" name="Resim 4">
            <a:extLst>
              <a:ext uri="{FF2B5EF4-FFF2-40B4-BE49-F238E27FC236}">
                <a16:creationId xmlns:a16="http://schemas.microsoft.com/office/drawing/2014/main" id="{5993DA21-A810-4E9F-9905-AA1846EE0215}"/>
              </a:ext>
            </a:extLst>
          </p:cNvPr>
          <p:cNvPicPr>
            <a:picLocks noChangeAspect="1"/>
          </p:cNvPicPr>
          <p:nvPr/>
        </p:nvPicPr>
        <p:blipFill>
          <a:blip r:embed="rId2"/>
          <a:stretch>
            <a:fillRect/>
          </a:stretch>
        </p:blipFill>
        <p:spPr>
          <a:xfrm>
            <a:off x="2095718" y="2594345"/>
            <a:ext cx="4854948" cy="3990975"/>
          </a:xfrm>
          <a:prstGeom prst="rect">
            <a:avLst/>
          </a:prstGeom>
        </p:spPr>
      </p:pic>
      <p:pic>
        <p:nvPicPr>
          <p:cNvPr id="6" name="Resim 4">
            <a:extLst>
              <a:ext uri="{FF2B5EF4-FFF2-40B4-BE49-F238E27FC236}">
                <a16:creationId xmlns:a16="http://schemas.microsoft.com/office/drawing/2014/main" id="{EFA82349-7E5A-458B-B8FF-D878F660E493}"/>
              </a:ext>
            </a:extLst>
          </p:cNvPr>
          <p:cNvPicPr>
            <a:picLocks noChangeAspect="1"/>
          </p:cNvPicPr>
          <p:nvPr/>
        </p:nvPicPr>
        <p:blipFill>
          <a:blip r:embed="rId3"/>
          <a:stretch>
            <a:fillRect/>
          </a:stretch>
        </p:blipFill>
        <p:spPr>
          <a:xfrm>
            <a:off x="0" y="0"/>
            <a:ext cx="1000125" cy="1000125"/>
          </a:xfrm>
          <a:prstGeom prst="rect">
            <a:avLst/>
          </a:prstGeom>
        </p:spPr>
      </p:pic>
      <p:pic>
        <p:nvPicPr>
          <p:cNvPr id="8" name="Resim 6">
            <a:extLst>
              <a:ext uri="{FF2B5EF4-FFF2-40B4-BE49-F238E27FC236}">
                <a16:creationId xmlns:a16="http://schemas.microsoft.com/office/drawing/2014/main" id="{CA5507E8-AB8C-4D24-9E58-961B375EEE6C}"/>
              </a:ext>
            </a:extLst>
          </p:cNvPr>
          <p:cNvPicPr>
            <a:picLocks noChangeAspect="1"/>
          </p:cNvPicPr>
          <p:nvPr/>
        </p:nvPicPr>
        <p:blipFill>
          <a:blip r:embed="rId4"/>
          <a:stretch>
            <a:fillRect/>
          </a:stretch>
        </p:blipFill>
        <p:spPr>
          <a:xfrm>
            <a:off x="8123207" y="0"/>
            <a:ext cx="1000125" cy="1000125"/>
          </a:xfrm>
          <a:prstGeom prst="rect">
            <a:avLst/>
          </a:prstGeom>
        </p:spPr>
      </p:pic>
    </p:spTree>
    <p:extLst>
      <p:ext uri="{BB962C8B-B14F-4D97-AF65-F5344CB8AC3E}">
        <p14:creationId xmlns:p14="http://schemas.microsoft.com/office/powerpoint/2010/main" val="36347144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CEAF334-BDE9-42E7-8784-E72E2BE78ADD}"/>
              </a:ext>
            </a:extLst>
          </p:cNvPr>
          <p:cNvSpPr>
            <a:spLocks noGrp="1"/>
          </p:cNvSpPr>
          <p:nvPr>
            <p:ph type="title"/>
          </p:nvPr>
        </p:nvSpPr>
        <p:spPr>
          <a:xfrm>
            <a:off x="1236145" y="828499"/>
            <a:ext cx="7053542" cy="1400530"/>
          </a:xfrm>
        </p:spPr>
        <p:txBody>
          <a:bodyPr/>
          <a:lstStyle/>
          <a:p>
            <a:pPr algn="ctr"/>
            <a:r>
              <a:rPr lang="tr-TR" sz="5400" b="1" dirty="0">
                <a:solidFill>
                  <a:srgbClr val="4FB8C1"/>
                </a:solidFill>
              </a:rPr>
              <a:t>KAYNAKÇA</a:t>
            </a:r>
            <a:endParaRPr lang="tr-TR" sz="5400">
              <a:solidFill>
                <a:srgbClr val="4FB8C1"/>
              </a:solidFill>
            </a:endParaRPr>
          </a:p>
        </p:txBody>
      </p:sp>
      <p:sp>
        <p:nvSpPr>
          <p:cNvPr id="3" name="İçerik Yer Tutucusu 2">
            <a:extLst>
              <a:ext uri="{FF2B5EF4-FFF2-40B4-BE49-F238E27FC236}">
                <a16:creationId xmlns:a16="http://schemas.microsoft.com/office/drawing/2014/main" id="{61CB3235-1574-4B7E-B890-59132F6EB848}"/>
              </a:ext>
            </a:extLst>
          </p:cNvPr>
          <p:cNvSpPr>
            <a:spLocks noGrp="1"/>
          </p:cNvSpPr>
          <p:nvPr>
            <p:ph idx="1"/>
          </p:nvPr>
        </p:nvSpPr>
        <p:spPr>
          <a:xfrm>
            <a:off x="1359840" y="2021604"/>
            <a:ext cx="6709906" cy="4195481"/>
          </a:xfrm>
        </p:spPr>
        <p:txBody>
          <a:bodyPr vert="horz" lIns="91440" tIns="45720" rIns="91440" bIns="45720" rtlCol="0" anchor="t">
            <a:normAutofit lnSpcReduction="10000"/>
          </a:bodyPr>
          <a:lstStyle/>
          <a:p>
            <a:pPr marL="0" indent="0" algn="ctr">
              <a:spcBef>
                <a:spcPts val="0"/>
              </a:spcBef>
              <a:buNone/>
            </a:pPr>
            <a:r>
              <a:rPr lang="tr-TR" dirty="0">
                <a:hlinkClick r:id="rId2"/>
              </a:rPr>
              <a:t>http://eng.harran.edu.tr/~nbesli/ETK/PQS/PQS.html</a:t>
            </a:r>
            <a:endParaRPr lang="tr-TR" dirty="0"/>
          </a:p>
          <a:p>
            <a:pPr marL="0" indent="0" algn="ctr">
              <a:spcBef>
                <a:spcPts val="0"/>
              </a:spcBef>
              <a:buClr>
                <a:srgbClr val="8AD0D6"/>
              </a:buClr>
            </a:pPr>
            <a:endParaRPr lang="tr-TR" dirty="0"/>
          </a:p>
          <a:p>
            <a:pPr marL="0" indent="0" algn="ctr">
              <a:spcBef>
                <a:spcPts val="0"/>
              </a:spcBef>
              <a:buClr>
                <a:srgbClr val="8AD0D6"/>
              </a:buClr>
              <a:buNone/>
            </a:pPr>
            <a:r>
              <a:rPr lang="tr-TR" dirty="0">
                <a:hlinkClick r:id="rId3"/>
              </a:rPr>
              <a:t>http://teknikbilimlermyo.istanbul.edu.tr/elektrik/wp-content/uploads/2015/03/B%C3%B6l%C3%BCm-7.pdf</a:t>
            </a:r>
            <a:endParaRPr lang="tr-TR" dirty="0"/>
          </a:p>
          <a:p>
            <a:pPr marL="0" indent="0" algn="ctr">
              <a:spcBef>
                <a:spcPts val="0"/>
              </a:spcBef>
              <a:buClr>
                <a:srgbClr val="8AD0D6"/>
              </a:buClr>
            </a:pPr>
            <a:endParaRPr lang="tr-TR" dirty="0"/>
          </a:p>
          <a:p>
            <a:pPr marL="0" indent="0" algn="ctr">
              <a:spcBef>
                <a:spcPts val="0"/>
              </a:spcBef>
              <a:buNone/>
            </a:pPr>
            <a:r>
              <a:rPr lang="tr-TR" dirty="0"/>
              <a:t>Prof. </a:t>
            </a:r>
            <a:r>
              <a:rPr lang="tr-TR" dirty="0" err="1"/>
              <a:t>Dr</a:t>
            </a:r>
            <a:r>
              <a:rPr lang="tr-TR" dirty="0"/>
              <a:t> . Arifoğlu , U.</a:t>
            </a:r>
            <a:endParaRPr lang="en-US"/>
          </a:p>
          <a:p>
            <a:pPr marL="0" indent="0" algn="ctr">
              <a:spcBef>
                <a:spcPts val="0"/>
              </a:spcBef>
              <a:buNone/>
            </a:pPr>
            <a:r>
              <a:rPr lang="tr-TR" dirty="0"/>
              <a:t> (Elektrik-Elektronik Mühendisliğinin Temelleri </a:t>
            </a:r>
            <a:endParaRPr lang="en-US"/>
          </a:p>
          <a:p>
            <a:pPr marL="0" indent="0" algn="ctr">
              <a:spcBef>
                <a:spcPts val="0"/>
              </a:spcBef>
              <a:buNone/>
            </a:pPr>
            <a:r>
              <a:rPr lang="tr-TR" dirty="0"/>
              <a:t>Alternatif Akım Devreleri Cilt-II </a:t>
            </a:r>
            <a:endParaRPr lang="en-US"/>
          </a:p>
          <a:p>
            <a:pPr marL="0" indent="0" algn="ctr">
              <a:spcBef>
                <a:spcPts val="0"/>
              </a:spcBef>
              <a:buNone/>
            </a:pPr>
            <a:r>
              <a:rPr lang="tr-TR" dirty="0"/>
              <a:t>Alfa Basım Yayın Dağıtım Ltd. Şti. </a:t>
            </a:r>
            <a:endParaRPr lang="en-US"/>
          </a:p>
          <a:p>
            <a:pPr marL="0" indent="0" algn="ctr">
              <a:spcBef>
                <a:spcPts val="0"/>
              </a:spcBef>
              <a:buNone/>
            </a:pPr>
            <a:r>
              <a:rPr lang="tr-TR" dirty="0"/>
              <a:t>5. Basım Şubat 2012 )</a:t>
            </a:r>
            <a:endParaRPr lang="en-US"/>
          </a:p>
          <a:p>
            <a:pPr marL="0" indent="0" algn="ctr">
              <a:spcBef>
                <a:spcPts val="0"/>
              </a:spcBef>
              <a:buClr>
                <a:srgbClr val="8AD0D6"/>
              </a:buClr>
            </a:pPr>
            <a:endParaRPr lang="tr-TR" dirty="0"/>
          </a:p>
          <a:p>
            <a:pPr marL="0" indent="0" algn="ctr">
              <a:spcBef>
                <a:spcPts val="0"/>
              </a:spcBef>
              <a:buClr>
                <a:srgbClr val="8AD0D6"/>
              </a:buClr>
              <a:buNone/>
            </a:pPr>
            <a:r>
              <a:rPr lang="tr-TR" dirty="0">
                <a:hlinkClick r:id="rId4"/>
              </a:rPr>
              <a:t>http://hbogm.meb.gov.tr/mtao/1elektroteknik/unite3.pdf</a:t>
            </a:r>
            <a:endParaRPr lang="en-US"/>
          </a:p>
          <a:p>
            <a:pPr marL="0" indent="0" algn="ctr">
              <a:spcBef>
                <a:spcPts val="0"/>
              </a:spcBef>
              <a:buClr>
                <a:srgbClr val="8AD0D6"/>
              </a:buClr>
            </a:pPr>
            <a:endParaRPr lang="tr-TR" dirty="0"/>
          </a:p>
          <a:p>
            <a:pPr marL="0" indent="0" algn="ctr">
              <a:spcBef>
                <a:spcPts val="0"/>
              </a:spcBef>
              <a:buClr>
                <a:srgbClr val="8AD0D6"/>
              </a:buClr>
            </a:pPr>
            <a:endParaRPr lang="tr-TR" dirty="0"/>
          </a:p>
        </p:txBody>
      </p:sp>
      <p:pic>
        <p:nvPicPr>
          <p:cNvPr id="5" name="Resim 4">
            <a:extLst>
              <a:ext uri="{FF2B5EF4-FFF2-40B4-BE49-F238E27FC236}">
                <a16:creationId xmlns:a16="http://schemas.microsoft.com/office/drawing/2014/main" id="{00B68111-64EC-43C1-953D-E9EB6C052EE5}"/>
              </a:ext>
            </a:extLst>
          </p:cNvPr>
          <p:cNvPicPr>
            <a:picLocks noChangeAspect="1"/>
          </p:cNvPicPr>
          <p:nvPr/>
        </p:nvPicPr>
        <p:blipFill>
          <a:blip r:embed="rId5"/>
          <a:stretch>
            <a:fillRect/>
          </a:stretch>
        </p:blipFill>
        <p:spPr>
          <a:xfrm>
            <a:off x="0" y="0"/>
            <a:ext cx="1000125" cy="1000125"/>
          </a:xfrm>
          <a:prstGeom prst="rect">
            <a:avLst/>
          </a:prstGeom>
        </p:spPr>
      </p:pic>
      <p:pic>
        <p:nvPicPr>
          <p:cNvPr id="7" name="Resim 6">
            <a:extLst>
              <a:ext uri="{FF2B5EF4-FFF2-40B4-BE49-F238E27FC236}">
                <a16:creationId xmlns:a16="http://schemas.microsoft.com/office/drawing/2014/main" id="{0C496C89-F2FF-4ECB-98D5-1792D01DE352}"/>
              </a:ext>
            </a:extLst>
          </p:cNvPr>
          <p:cNvPicPr>
            <a:picLocks noChangeAspect="1"/>
          </p:cNvPicPr>
          <p:nvPr/>
        </p:nvPicPr>
        <p:blipFill>
          <a:blip r:embed="rId6"/>
          <a:stretch>
            <a:fillRect/>
          </a:stretch>
        </p:blipFill>
        <p:spPr>
          <a:xfrm>
            <a:off x="8123207" y="0"/>
            <a:ext cx="1000125" cy="1000125"/>
          </a:xfrm>
          <a:prstGeom prst="rect">
            <a:avLst/>
          </a:prstGeom>
        </p:spPr>
      </p:pic>
    </p:spTree>
    <p:extLst>
      <p:ext uri="{BB962C8B-B14F-4D97-AF65-F5344CB8AC3E}">
        <p14:creationId xmlns:p14="http://schemas.microsoft.com/office/powerpoint/2010/main" val="3035461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623A961-6309-4790-B915-244A3D32DBAA}"/>
              </a:ext>
            </a:extLst>
          </p:cNvPr>
          <p:cNvSpPr>
            <a:spLocks noGrp="1"/>
          </p:cNvSpPr>
          <p:nvPr>
            <p:ph type="title"/>
          </p:nvPr>
        </p:nvSpPr>
        <p:spPr>
          <a:xfrm>
            <a:off x="841861" y="800100"/>
            <a:ext cx="6688031" cy="996950"/>
          </a:xfrm>
        </p:spPr>
        <p:txBody>
          <a:bodyPr/>
          <a:lstStyle/>
          <a:p>
            <a:r>
              <a:rPr lang="tr-TR" sz="5400" b="1" u="sng" dirty="0"/>
              <a:t>İÇİNDEKİLER</a:t>
            </a:r>
            <a:r>
              <a:rPr lang="tr-TR" sz="5400" b="1" dirty="0"/>
              <a:t> </a:t>
            </a:r>
            <a:br>
              <a:rPr lang="en-US" dirty="0">
                <a:solidFill>
                  <a:schemeClr val="tx1"/>
                </a:solidFill>
                <a:latin typeface="+mj-ea"/>
                <a:cs typeface="+mj-ea"/>
              </a:rPr>
            </a:br>
            <a:endParaRPr lang="tr-TR" sz="5400"/>
          </a:p>
        </p:txBody>
      </p:sp>
      <p:sp>
        <p:nvSpPr>
          <p:cNvPr id="3" name="İçerik Yer Tutucusu 2">
            <a:extLst>
              <a:ext uri="{FF2B5EF4-FFF2-40B4-BE49-F238E27FC236}">
                <a16:creationId xmlns:a16="http://schemas.microsoft.com/office/drawing/2014/main" id="{4EF0D1CB-E8CB-4369-A668-755D7B766033}"/>
              </a:ext>
            </a:extLst>
          </p:cNvPr>
          <p:cNvSpPr>
            <a:spLocks noGrp="1"/>
          </p:cNvSpPr>
          <p:nvPr>
            <p:ph idx="1"/>
          </p:nvPr>
        </p:nvSpPr>
        <p:spPr/>
        <p:txBody>
          <a:bodyPr vert="horz" lIns="91440" tIns="45720" rIns="91440" bIns="45720" rtlCol="0" anchor="t">
            <a:normAutofit/>
          </a:bodyPr>
          <a:lstStyle/>
          <a:p>
            <a:r>
              <a:rPr lang="tr-TR" sz="3200" b="1" dirty="0"/>
              <a:t>Alternatif akım devrelerinde </a:t>
            </a:r>
          </a:p>
          <a:p>
            <a:pPr>
              <a:buClr>
                <a:srgbClr val="8AD0D6"/>
              </a:buClr>
            </a:pPr>
            <a:r>
              <a:rPr lang="tr-TR" sz="3200" b="1" dirty="0"/>
              <a:t>Aktif güç</a:t>
            </a:r>
          </a:p>
          <a:p>
            <a:pPr>
              <a:buClr>
                <a:srgbClr val="8AD0D6"/>
              </a:buClr>
            </a:pPr>
            <a:r>
              <a:rPr lang="tr-TR" sz="3200" b="1" dirty="0"/>
              <a:t>Reaktif güç </a:t>
            </a:r>
          </a:p>
          <a:p>
            <a:pPr>
              <a:buClr>
                <a:srgbClr val="8AD0D6"/>
              </a:buClr>
            </a:pPr>
            <a:r>
              <a:rPr lang="tr-TR" sz="3200" b="1" dirty="0"/>
              <a:t>Görünür güç</a:t>
            </a:r>
          </a:p>
        </p:txBody>
      </p:sp>
      <p:pic>
        <p:nvPicPr>
          <p:cNvPr id="5" name="Resim 4">
            <a:extLst>
              <a:ext uri="{FF2B5EF4-FFF2-40B4-BE49-F238E27FC236}">
                <a16:creationId xmlns:a16="http://schemas.microsoft.com/office/drawing/2014/main" id="{B8F2E2DB-B429-440A-B16A-0BAA7D18FE34}"/>
              </a:ext>
            </a:extLst>
          </p:cNvPr>
          <p:cNvPicPr>
            <a:picLocks noChangeAspect="1"/>
          </p:cNvPicPr>
          <p:nvPr/>
        </p:nvPicPr>
        <p:blipFill>
          <a:blip r:embed="rId2"/>
          <a:stretch>
            <a:fillRect/>
          </a:stretch>
        </p:blipFill>
        <p:spPr>
          <a:xfrm>
            <a:off x="0" y="0"/>
            <a:ext cx="1000125" cy="1000125"/>
          </a:xfrm>
          <a:prstGeom prst="rect">
            <a:avLst/>
          </a:prstGeom>
        </p:spPr>
      </p:pic>
      <p:pic>
        <p:nvPicPr>
          <p:cNvPr id="7" name="Resim 6">
            <a:extLst>
              <a:ext uri="{FF2B5EF4-FFF2-40B4-BE49-F238E27FC236}">
                <a16:creationId xmlns:a16="http://schemas.microsoft.com/office/drawing/2014/main" id="{9AA85CD4-3559-47F5-98BB-DB7EEB02833A}"/>
              </a:ext>
            </a:extLst>
          </p:cNvPr>
          <p:cNvPicPr>
            <a:picLocks noChangeAspect="1"/>
          </p:cNvPicPr>
          <p:nvPr/>
        </p:nvPicPr>
        <p:blipFill>
          <a:blip r:embed="rId3"/>
          <a:stretch>
            <a:fillRect/>
          </a:stretch>
        </p:blipFill>
        <p:spPr>
          <a:xfrm>
            <a:off x="8123207" y="0"/>
            <a:ext cx="1000125" cy="1000125"/>
          </a:xfrm>
          <a:prstGeom prst="rect">
            <a:avLst/>
          </a:prstGeom>
        </p:spPr>
      </p:pic>
    </p:spTree>
    <p:extLst>
      <p:ext uri="{BB962C8B-B14F-4D97-AF65-F5344CB8AC3E}">
        <p14:creationId xmlns:p14="http://schemas.microsoft.com/office/powerpoint/2010/main" val="3322642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0D5E60C-4B6A-4614-8062-FC28214D69B6}"/>
              </a:ext>
            </a:extLst>
          </p:cNvPr>
          <p:cNvSpPr>
            <a:spLocks noGrp="1"/>
          </p:cNvSpPr>
          <p:nvPr>
            <p:ph type="title"/>
          </p:nvPr>
        </p:nvSpPr>
        <p:spPr>
          <a:xfrm>
            <a:off x="703393" y="937821"/>
            <a:ext cx="8109816" cy="1400175"/>
          </a:xfrm>
        </p:spPr>
        <p:txBody>
          <a:bodyPr/>
          <a:lstStyle/>
          <a:p>
            <a:r>
              <a:rPr lang="tr-TR" sz="4000" b="1" u="sng" dirty="0">
                <a:solidFill>
                  <a:srgbClr val="4FB8C1"/>
                </a:solidFill>
              </a:rPr>
              <a:t>Alternatif Akımda Güç Hesabı</a:t>
            </a:r>
            <a:endParaRPr lang="tr-TR" sz="4000">
              <a:solidFill>
                <a:srgbClr val="4FB8C1"/>
              </a:solidFill>
            </a:endParaRPr>
          </a:p>
        </p:txBody>
      </p:sp>
      <p:sp>
        <p:nvSpPr>
          <p:cNvPr id="3" name="İçerik Yer Tutucusu 2">
            <a:extLst>
              <a:ext uri="{FF2B5EF4-FFF2-40B4-BE49-F238E27FC236}">
                <a16:creationId xmlns:a16="http://schemas.microsoft.com/office/drawing/2014/main" id="{07F7C839-D453-450C-81A1-7530ED7F5DCF}"/>
              </a:ext>
            </a:extLst>
          </p:cNvPr>
          <p:cNvSpPr>
            <a:spLocks noGrp="1"/>
          </p:cNvSpPr>
          <p:nvPr>
            <p:ph idx="1"/>
          </p:nvPr>
        </p:nvSpPr>
        <p:spPr>
          <a:xfrm>
            <a:off x="438150" y="1771650"/>
            <a:ext cx="7621999" cy="4195762"/>
          </a:xfrm>
        </p:spPr>
        <p:txBody>
          <a:bodyPr vert="horz" lIns="91440" tIns="45720" rIns="91440" bIns="45720" rtlCol="0" anchor="t">
            <a:noAutofit/>
          </a:bodyPr>
          <a:lstStyle/>
          <a:p>
            <a:pPr marL="0" indent="0">
              <a:buNone/>
            </a:pPr>
            <a:r>
              <a:rPr lang="tr-TR" sz="2400" b="1" dirty="0"/>
              <a:t>     Alternatif akım devrelerinde güç birim zamanda yapılan elektrik işidir. A.C devrelerde güç devre gerilimine ve devrede dolaşan akıma bağlıdır. Bununla beraber A.C devrelerde güç, </a:t>
            </a:r>
            <a:r>
              <a:rPr lang="tr-TR" sz="2400" b="1" dirty="0" err="1"/>
              <a:t>endüktif</a:t>
            </a:r>
            <a:r>
              <a:rPr lang="tr-TR" sz="2400" b="1" dirty="0"/>
              <a:t> ve </a:t>
            </a:r>
            <a:r>
              <a:rPr lang="tr-TR" sz="2400" b="1" dirty="0" err="1"/>
              <a:t>kapasitif</a:t>
            </a:r>
            <a:r>
              <a:rPr lang="tr-TR" sz="2400" b="1" dirty="0"/>
              <a:t> yüklerin de bulunması, akım ve gerilimin genliğinin devamlı olarak değişmesi ve aralarında faz farkı bulunması nedeniyle birden fazla bileşene sahiptir. A.C devrelerdeki bu güç bileşenleri aktif güç, reaktif güç ve görünür güçtür.</a:t>
            </a:r>
            <a:endParaRPr lang="tr-TR"/>
          </a:p>
        </p:txBody>
      </p:sp>
      <p:pic>
        <p:nvPicPr>
          <p:cNvPr id="4" name="Resim 4">
            <a:extLst>
              <a:ext uri="{FF2B5EF4-FFF2-40B4-BE49-F238E27FC236}">
                <a16:creationId xmlns:a16="http://schemas.microsoft.com/office/drawing/2014/main" id="{A04BD79B-3E66-4042-9656-CD7410F74551}"/>
              </a:ext>
            </a:extLst>
          </p:cNvPr>
          <p:cNvPicPr>
            <a:picLocks noChangeAspect="1"/>
          </p:cNvPicPr>
          <p:nvPr/>
        </p:nvPicPr>
        <p:blipFill>
          <a:blip r:embed="rId2"/>
          <a:stretch>
            <a:fillRect/>
          </a:stretch>
        </p:blipFill>
        <p:spPr>
          <a:xfrm>
            <a:off x="0" y="0"/>
            <a:ext cx="1000125" cy="1000125"/>
          </a:xfrm>
          <a:prstGeom prst="rect">
            <a:avLst/>
          </a:prstGeom>
        </p:spPr>
      </p:pic>
      <p:pic>
        <p:nvPicPr>
          <p:cNvPr id="6" name="Resim 6">
            <a:extLst>
              <a:ext uri="{FF2B5EF4-FFF2-40B4-BE49-F238E27FC236}">
                <a16:creationId xmlns:a16="http://schemas.microsoft.com/office/drawing/2014/main" id="{49BF7CC2-D3CE-447E-8C2B-12E28BB27B35}"/>
              </a:ext>
            </a:extLst>
          </p:cNvPr>
          <p:cNvPicPr>
            <a:picLocks noChangeAspect="1"/>
          </p:cNvPicPr>
          <p:nvPr/>
        </p:nvPicPr>
        <p:blipFill>
          <a:blip r:embed="rId3"/>
          <a:stretch>
            <a:fillRect/>
          </a:stretch>
        </p:blipFill>
        <p:spPr>
          <a:xfrm>
            <a:off x="8121927" y="0"/>
            <a:ext cx="1000125" cy="1000125"/>
          </a:xfrm>
          <a:prstGeom prst="rect">
            <a:avLst/>
          </a:prstGeom>
        </p:spPr>
      </p:pic>
    </p:spTree>
    <p:extLst>
      <p:ext uri="{BB962C8B-B14F-4D97-AF65-F5344CB8AC3E}">
        <p14:creationId xmlns:p14="http://schemas.microsoft.com/office/powerpoint/2010/main" val="34409438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894C2B6-7B7B-4E9E-B3E1-D48E4F197731}"/>
              </a:ext>
            </a:extLst>
          </p:cNvPr>
          <p:cNvSpPr>
            <a:spLocks noGrp="1"/>
          </p:cNvSpPr>
          <p:nvPr>
            <p:ph type="title"/>
          </p:nvPr>
        </p:nvSpPr>
        <p:spPr>
          <a:xfrm>
            <a:off x="133384" y="1024766"/>
            <a:ext cx="9704919" cy="1400175"/>
          </a:xfrm>
        </p:spPr>
        <p:txBody>
          <a:bodyPr/>
          <a:lstStyle/>
          <a:p>
            <a:r>
              <a:rPr lang="tr-TR" sz="4800" b="1" u="sng" dirty="0">
                <a:solidFill>
                  <a:srgbClr val="4FB8C1"/>
                </a:solidFill>
              </a:rPr>
              <a:t>Alternatif Akımda Güç Hesabı</a:t>
            </a:r>
            <a:r>
              <a:rPr lang="tr-TR" sz="4800" b="1" dirty="0">
                <a:solidFill>
                  <a:srgbClr val="4FB8C1"/>
                </a:solidFill>
              </a:rPr>
              <a:t> </a:t>
            </a:r>
          </a:p>
        </p:txBody>
      </p:sp>
      <p:sp>
        <p:nvSpPr>
          <p:cNvPr id="3" name="İçerik Yer Tutucusu 2">
            <a:extLst>
              <a:ext uri="{FF2B5EF4-FFF2-40B4-BE49-F238E27FC236}">
                <a16:creationId xmlns:a16="http://schemas.microsoft.com/office/drawing/2014/main" id="{FEE62D9E-D5E2-45B5-A93D-0BB23A4066F8}"/>
              </a:ext>
            </a:extLst>
          </p:cNvPr>
          <p:cNvSpPr>
            <a:spLocks noGrp="1"/>
          </p:cNvSpPr>
          <p:nvPr>
            <p:ph idx="1"/>
          </p:nvPr>
        </p:nvSpPr>
        <p:spPr>
          <a:xfrm>
            <a:off x="648352" y="1972588"/>
            <a:ext cx="8149664" cy="4695825"/>
          </a:xfrm>
        </p:spPr>
        <p:txBody>
          <a:bodyPr vert="horz" lIns="91440" tIns="45720" rIns="91440" bIns="45720" rtlCol="0" anchor="t">
            <a:normAutofit/>
          </a:bodyPr>
          <a:lstStyle/>
          <a:p>
            <a:r>
              <a:rPr lang="tr-TR" b="1" dirty="0"/>
              <a:t> </a:t>
            </a:r>
            <a:r>
              <a:rPr lang="tr-TR" sz="2400" b="1" dirty="0"/>
              <a:t>Aktif (iş yapan) güç (P) </a:t>
            </a:r>
          </a:p>
          <a:p>
            <a:pPr>
              <a:buNone/>
            </a:pPr>
            <a:r>
              <a:rPr lang="tr-TR" b="1" dirty="0"/>
              <a:t>             </a:t>
            </a:r>
            <a:r>
              <a:rPr lang="tr-TR" sz="2200" b="1" dirty="0"/>
              <a:t>Aktif (gerçek) güç, reaktif bileşenlere (bobin ve </a:t>
            </a:r>
            <a:r>
              <a:rPr lang="tr-TR" sz="2200" b="1" dirty="0" err="1"/>
              <a:t>kapasitör</a:t>
            </a:r>
            <a:r>
              <a:rPr lang="tr-TR" sz="2200" b="1" dirty="0"/>
              <a:t>) sahip bir devrede </a:t>
            </a:r>
            <a:r>
              <a:rPr lang="tr-TR" sz="2200" b="1" dirty="0" err="1"/>
              <a:t>rezistif</a:t>
            </a:r>
            <a:r>
              <a:rPr lang="tr-TR" sz="2200" b="1" dirty="0"/>
              <a:t> eleman (direnç) üzerinde harcanan güçtür. P ile gösterilir. Birimi </a:t>
            </a:r>
            <a:r>
              <a:rPr lang="tr-TR" sz="2200" b="1" dirty="0" err="1"/>
              <a:t>watt</a:t>
            </a:r>
            <a:r>
              <a:rPr lang="tr-TR" sz="2200" b="1" dirty="0"/>
              <a:t> (W)’tır. Aktif güç devrede harcanan enerjinin ölçüsüdür.</a:t>
            </a:r>
          </a:p>
          <a:p>
            <a:pPr>
              <a:buNone/>
            </a:pPr>
            <a:r>
              <a:rPr lang="tr-TR" b="1" dirty="0"/>
              <a:t>                                </a:t>
            </a:r>
            <a:r>
              <a:rPr lang="tr-TR" sz="3200" b="1" dirty="0"/>
              <a:t> </a:t>
            </a:r>
            <a:r>
              <a:rPr lang="tr-TR" sz="3200" b="1" i="1" u="sng" dirty="0"/>
              <a:t>P = </a:t>
            </a:r>
            <a:r>
              <a:rPr lang="tr-TR" sz="3200" b="1" i="1" u="sng" dirty="0" err="1"/>
              <a:t>V.I.cosφ</a:t>
            </a:r>
            <a:endParaRPr lang="tr-TR" sz="3200" b="1" i="1" u="sng" dirty="0"/>
          </a:p>
          <a:p>
            <a:pPr>
              <a:buNone/>
            </a:pPr>
            <a:r>
              <a:rPr lang="tr-TR" sz="2400" b="1" dirty="0"/>
              <a:t>P: Aktif güç </a:t>
            </a:r>
            <a:r>
              <a:rPr lang="tr-TR" sz="2400" b="1" dirty="0" err="1"/>
              <a:t>watt</a:t>
            </a:r>
            <a:r>
              <a:rPr lang="tr-TR" sz="2400" b="1" dirty="0"/>
              <a:t> (W) </a:t>
            </a:r>
            <a:endParaRPr lang="tr-TR" b="1" dirty="0"/>
          </a:p>
          <a:p>
            <a:pPr>
              <a:buNone/>
            </a:pPr>
            <a:r>
              <a:rPr lang="tr-TR" sz="2400" b="1" dirty="0"/>
              <a:t>I : Akım, amper (A) </a:t>
            </a:r>
          </a:p>
          <a:p>
            <a:pPr>
              <a:buNone/>
            </a:pPr>
            <a:r>
              <a:rPr lang="tr-TR" sz="2400" b="1" dirty="0"/>
              <a:t>V : Gerilim, volt (V) </a:t>
            </a:r>
          </a:p>
          <a:p>
            <a:pPr>
              <a:buNone/>
            </a:pPr>
            <a:r>
              <a:rPr lang="tr-TR" sz="2400" b="1" i="1" u="sng" dirty="0" err="1"/>
              <a:t>φ</a:t>
            </a:r>
            <a:r>
              <a:rPr lang="tr-TR" sz="2400" b="1" dirty="0" err="1"/>
              <a:t>:Gerilim</a:t>
            </a:r>
            <a:r>
              <a:rPr lang="tr-TR" sz="2400" b="1" dirty="0"/>
              <a:t> ve akım arasındaki faz farkı</a:t>
            </a:r>
            <a:endParaRPr lang="tr-TR" b="1" dirty="0"/>
          </a:p>
          <a:p>
            <a:pPr>
              <a:buNone/>
            </a:pPr>
            <a:endParaRPr lang="tr-TR" sz="3200" b="1" dirty="0"/>
          </a:p>
        </p:txBody>
      </p:sp>
      <p:pic>
        <p:nvPicPr>
          <p:cNvPr id="5" name="Resim 4">
            <a:extLst>
              <a:ext uri="{FF2B5EF4-FFF2-40B4-BE49-F238E27FC236}">
                <a16:creationId xmlns:a16="http://schemas.microsoft.com/office/drawing/2014/main" id="{6163B7F8-B13D-4A1C-9CD5-BC97612FA176}"/>
              </a:ext>
            </a:extLst>
          </p:cNvPr>
          <p:cNvPicPr>
            <a:picLocks noChangeAspect="1"/>
          </p:cNvPicPr>
          <p:nvPr/>
        </p:nvPicPr>
        <p:blipFill>
          <a:blip r:embed="rId2"/>
          <a:stretch>
            <a:fillRect/>
          </a:stretch>
        </p:blipFill>
        <p:spPr>
          <a:xfrm>
            <a:off x="0" y="0"/>
            <a:ext cx="1000125" cy="1000125"/>
          </a:xfrm>
          <a:prstGeom prst="rect">
            <a:avLst/>
          </a:prstGeom>
        </p:spPr>
      </p:pic>
      <p:pic>
        <p:nvPicPr>
          <p:cNvPr id="7" name="Resim 6">
            <a:extLst>
              <a:ext uri="{FF2B5EF4-FFF2-40B4-BE49-F238E27FC236}">
                <a16:creationId xmlns:a16="http://schemas.microsoft.com/office/drawing/2014/main" id="{21BE39A7-F124-471C-8B9C-DBDA68E2A26B}"/>
              </a:ext>
            </a:extLst>
          </p:cNvPr>
          <p:cNvPicPr>
            <a:picLocks noChangeAspect="1"/>
          </p:cNvPicPr>
          <p:nvPr/>
        </p:nvPicPr>
        <p:blipFill>
          <a:blip r:embed="rId3"/>
          <a:stretch>
            <a:fillRect/>
          </a:stretch>
        </p:blipFill>
        <p:spPr>
          <a:xfrm>
            <a:off x="8123207" y="0"/>
            <a:ext cx="1000125" cy="1000125"/>
          </a:xfrm>
          <a:prstGeom prst="rect">
            <a:avLst/>
          </a:prstGeom>
        </p:spPr>
      </p:pic>
    </p:spTree>
    <p:extLst>
      <p:ext uri="{BB962C8B-B14F-4D97-AF65-F5344CB8AC3E}">
        <p14:creationId xmlns:p14="http://schemas.microsoft.com/office/powerpoint/2010/main" val="4123865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1ABB03A-1A54-4144-8C76-28BC373BCFFA}"/>
              </a:ext>
            </a:extLst>
          </p:cNvPr>
          <p:cNvSpPr>
            <a:spLocks noGrp="1"/>
          </p:cNvSpPr>
          <p:nvPr>
            <p:ph type="title"/>
          </p:nvPr>
        </p:nvSpPr>
        <p:spPr>
          <a:xfrm>
            <a:off x="827484" y="962416"/>
            <a:ext cx="10126875" cy="1400175"/>
          </a:xfrm>
        </p:spPr>
        <p:txBody>
          <a:bodyPr/>
          <a:lstStyle/>
          <a:p>
            <a:r>
              <a:rPr lang="tr-TR" sz="4000" b="1" u="sng" dirty="0">
                <a:solidFill>
                  <a:srgbClr val="4FB8C1"/>
                </a:solidFill>
              </a:rPr>
              <a:t>Alternatif Akımda Güç Hesabı</a:t>
            </a:r>
            <a:r>
              <a:rPr lang="tr-TR" sz="4000" b="1" dirty="0">
                <a:solidFill>
                  <a:srgbClr val="4FB8C1"/>
                </a:solidFill>
              </a:rPr>
              <a:t> </a:t>
            </a:r>
          </a:p>
        </p:txBody>
      </p:sp>
      <p:sp>
        <p:nvSpPr>
          <p:cNvPr id="3" name="İçerik Yer Tutucusu 2">
            <a:extLst>
              <a:ext uri="{FF2B5EF4-FFF2-40B4-BE49-F238E27FC236}">
                <a16:creationId xmlns:a16="http://schemas.microsoft.com/office/drawing/2014/main" id="{D6127149-FE30-4A51-A8BA-57749CD02CE8}"/>
              </a:ext>
            </a:extLst>
          </p:cNvPr>
          <p:cNvSpPr>
            <a:spLocks noGrp="1"/>
          </p:cNvSpPr>
          <p:nvPr>
            <p:ph idx="1"/>
          </p:nvPr>
        </p:nvSpPr>
        <p:spPr/>
        <p:txBody>
          <a:bodyPr vert="horz" lIns="91440" tIns="45720" rIns="91440" bIns="45720" rtlCol="0" anchor="t">
            <a:normAutofit fontScale="92500" lnSpcReduction="10000"/>
          </a:bodyPr>
          <a:lstStyle/>
          <a:p>
            <a:r>
              <a:rPr lang="tr-TR" b="1" dirty="0"/>
              <a:t>Reaktif (Kör) Güç : </a:t>
            </a:r>
          </a:p>
          <a:p>
            <a:pPr marL="0" indent="0">
              <a:buClr>
                <a:srgbClr val="8AD0D6"/>
              </a:buClr>
              <a:buNone/>
            </a:pPr>
            <a:r>
              <a:rPr lang="tr-TR" b="1" dirty="0"/>
              <a:t>     A.C devrelerde kaynak sinyalinin yönü ve şiddeti zamanla değişir. </a:t>
            </a:r>
            <a:r>
              <a:rPr lang="tr-TR" b="1" dirty="0" err="1"/>
              <a:t>Endüktif</a:t>
            </a:r>
            <a:r>
              <a:rPr lang="tr-TR" b="1" dirty="0"/>
              <a:t> ve </a:t>
            </a:r>
            <a:r>
              <a:rPr lang="tr-TR" b="1" dirty="0" err="1"/>
              <a:t>kapasitif</a:t>
            </a:r>
            <a:r>
              <a:rPr lang="tr-TR" b="1" dirty="0"/>
              <a:t> devre elemanları enerji depolayabilme özelliğine sahiptir ve depolanan bu enerji kaynağa tekrar aktarılır. A.C devrelerde enerji kaynağına geri aktarılan güce reaktif güç denir. Q ile gösterilir. Birimi volt-amper-reaktif (VAR)tir. </a:t>
            </a:r>
          </a:p>
          <a:p>
            <a:pPr>
              <a:buNone/>
            </a:pPr>
            <a:r>
              <a:rPr lang="tr-TR" b="1" dirty="0"/>
              <a:t>                     </a:t>
            </a:r>
            <a:r>
              <a:rPr lang="tr-TR" sz="2400" b="1" i="1" u="sng" dirty="0"/>
              <a:t>Q = </a:t>
            </a:r>
            <a:r>
              <a:rPr lang="tr-TR" sz="2400" b="1" i="1" u="sng" dirty="0" err="1"/>
              <a:t>V.I.sinφ</a:t>
            </a:r>
            <a:endParaRPr lang="tr-TR" sz="2400" b="1" i="1" u="sng" dirty="0"/>
          </a:p>
          <a:p>
            <a:pPr>
              <a:buNone/>
            </a:pPr>
            <a:r>
              <a:rPr lang="tr-TR" b="1" dirty="0"/>
              <a:t>Q : Reaktif güç volt-amper-reaktif (VAR) </a:t>
            </a:r>
          </a:p>
          <a:p>
            <a:pPr>
              <a:buNone/>
            </a:pPr>
            <a:r>
              <a:rPr lang="tr-TR" b="1" dirty="0"/>
              <a:t>I : Akım, amper (A)</a:t>
            </a:r>
          </a:p>
          <a:p>
            <a:pPr>
              <a:buNone/>
            </a:pPr>
            <a:r>
              <a:rPr lang="tr-TR" b="1" dirty="0"/>
              <a:t>V: Gerilim, volt (V) </a:t>
            </a:r>
          </a:p>
          <a:p>
            <a:pPr>
              <a:buNone/>
            </a:pPr>
            <a:r>
              <a:rPr lang="tr-TR" b="1" i="1" u="sng" dirty="0"/>
              <a:t>φ</a:t>
            </a:r>
            <a:r>
              <a:rPr lang="tr-TR" b="1" dirty="0"/>
              <a:t>: Gerilim ve akım arasındaki faz farkı</a:t>
            </a:r>
          </a:p>
        </p:txBody>
      </p:sp>
      <p:pic>
        <p:nvPicPr>
          <p:cNvPr id="9" name="Resim 4">
            <a:extLst>
              <a:ext uri="{FF2B5EF4-FFF2-40B4-BE49-F238E27FC236}">
                <a16:creationId xmlns:a16="http://schemas.microsoft.com/office/drawing/2014/main" id="{1E933EA2-6DE9-458B-8D6B-A337028790E5}"/>
              </a:ext>
            </a:extLst>
          </p:cNvPr>
          <p:cNvPicPr>
            <a:picLocks noChangeAspect="1"/>
          </p:cNvPicPr>
          <p:nvPr/>
        </p:nvPicPr>
        <p:blipFill>
          <a:blip r:embed="rId2"/>
          <a:stretch>
            <a:fillRect/>
          </a:stretch>
        </p:blipFill>
        <p:spPr>
          <a:xfrm>
            <a:off x="0" y="0"/>
            <a:ext cx="1000125" cy="1000125"/>
          </a:xfrm>
          <a:prstGeom prst="rect">
            <a:avLst/>
          </a:prstGeom>
        </p:spPr>
      </p:pic>
      <p:pic>
        <p:nvPicPr>
          <p:cNvPr id="11" name="Resim 6">
            <a:extLst>
              <a:ext uri="{FF2B5EF4-FFF2-40B4-BE49-F238E27FC236}">
                <a16:creationId xmlns:a16="http://schemas.microsoft.com/office/drawing/2014/main" id="{BB3E9615-2C62-43DB-A294-3EA1C7C74740}"/>
              </a:ext>
            </a:extLst>
          </p:cNvPr>
          <p:cNvPicPr>
            <a:picLocks noChangeAspect="1"/>
          </p:cNvPicPr>
          <p:nvPr/>
        </p:nvPicPr>
        <p:blipFill>
          <a:blip r:embed="rId3"/>
          <a:stretch>
            <a:fillRect/>
          </a:stretch>
        </p:blipFill>
        <p:spPr>
          <a:xfrm>
            <a:off x="8123207" y="0"/>
            <a:ext cx="1000125" cy="1000125"/>
          </a:xfrm>
          <a:prstGeom prst="rect">
            <a:avLst/>
          </a:prstGeom>
        </p:spPr>
      </p:pic>
    </p:spTree>
    <p:extLst>
      <p:ext uri="{BB962C8B-B14F-4D97-AF65-F5344CB8AC3E}">
        <p14:creationId xmlns:p14="http://schemas.microsoft.com/office/powerpoint/2010/main" val="2567574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DD4311C-64C3-4DD4-8EFA-B7B6773B7F29}"/>
              </a:ext>
            </a:extLst>
          </p:cNvPr>
          <p:cNvSpPr>
            <a:spLocks noGrp="1"/>
          </p:cNvSpPr>
          <p:nvPr>
            <p:ph type="title"/>
          </p:nvPr>
        </p:nvSpPr>
        <p:spPr>
          <a:xfrm>
            <a:off x="546818" y="1078739"/>
            <a:ext cx="8762959" cy="1400175"/>
          </a:xfrm>
        </p:spPr>
        <p:txBody>
          <a:bodyPr/>
          <a:lstStyle/>
          <a:p>
            <a:r>
              <a:rPr lang="tr-TR" b="1" u="sng" dirty="0">
                <a:solidFill>
                  <a:srgbClr val="4FB8C1"/>
                </a:solidFill>
              </a:rPr>
              <a:t>Alternatif Akımda Güç Hesabı</a:t>
            </a:r>
            <a:r>
              <a:rPr lang="tr-TR" b="1" dirty="0">
                <a:solidFill>
                  <a:srgbClr val="4FB8C1"/>
                </a:solidFill>
              </a:rPr>
              <a:t> </a:t>
            </a:r>
          </a:p>
        </p:txBody>
      </p:sp>
      <p:sp>
        <p:nvSpPr>
          <p:cNvPr id="3" name="İçerik Yer Tutucusu 2">
            <a:extLst>
              <a:ext uri="{FF2B5EF4-FFF2-40B4-BE49-F238E27FC236}">
                <a16:creationId xmlns:a16="http://schemas.microsoft.com/office/drawing/2014/main" id="{0D02573F-89B0-4D56-A370-568E32712F7F}"/>
              </a:ext>
            </a:extLst>
          </p:cNvPr>
          <p:cNvSpPr>
            <a:spLocks noGrp="1"/>
          </p:cNvSpPr>
          <p:nvPr>
            <p:ph idx="1"/>
          </p:nvPr>
        </p:nvSpPr>
        <p:spPr>
          <a:xfrm>
            <a:off x="827088" y="2052638"/>
            <a:ext cx="8331742" cy="4195762"/>
          </a:xfrm>
        </p:spPr>
        <p:txBody>
          <a:bodyPr vert="horz" lIns="91440" tIns="45720" rIns="91440" bIns="45720" rtlCol="0" anchor="t">
            <a:normAutofit lnSpcReduction="10000"/>
          </a:bodyPr>
          <a:lstStyle/>
          <a:p>
            <a:r>
              <a:rPr lang="tr-TR" b="1" dirty="0"/>
              <a:t>Pratikte A.C devrelerde </a:t>
            </a:r>
            <a:r>
              <a:rPr lang="tr-TR" b="1" dirty="0" err="1"/>
              <a:t>rezistif</a:t>
            </a:r>
            <a:r>
              <a:rPr lang="tr-TR" b="1" dirty="0"/>
              <a:t> ve reaktif yükler bir arada bulunur. </a:t>
            </a:r>
            <a:r>
              <a:rPr lang="tr-TR" b="1" dirty="0" err="1"/>
              <a:t>Rezistif</a:t>
            </a:r>
            <a:r>
              <a:rPr lang="tr-TR" b="1" dirty="0"/>
              <a:t> yüklerde harcanan aktif güç ile reaktif yüklerde harcanan reaktif gücün </a:t>
            </a:r>
            <a:r>
              <a:rPr lang="tr-TR" b="1" dirty="0" err="1"/>
              <a:t>vektörel</a:t>
            </a:r>
            <a:r>
              <a:rPr lang="tr-TR" b="1" dirty="0"/>
              <a:t> toplamına ya da bileşkesine görünür güç denir. S ile gösterilir. Birimi volt-amper (VA)</a:t>
            </a:r>
            <a:r>
              <a:rPr lang="tr-TR" b="1" dirty="0" err="1"/>
              <a:t>dir</a:t>
            </a:r>
            <a:r>
              <a:rPr lang="tr-TR" b="1" dirty="0"/>
              <a:t>.</a:t>
            </a:r>
          </a:p>
          <a:p>
            <a:pPr marL="0" indent="0">
              <a:buClr>
                <a:srgbClr val="8AD0D6"/>
              </a:buClr>
              <a:buNone/>
            </a:pPr>
            <a:r>
              <a:rPr lang="tr-TR" b="1" dirty="0"/>
              <a:t>                                                S =V.I </a:t>
            </a:r>
          </a:p>
          <a:p>
            <a:pPr>
              <a:buClr>
                <a:srgbClr val="8AD0D6"/>
              </a:buClr>
            </a:pPr>
            <a:r>
              <a:rPr lang="tr-TR" b="1" dirty="0"/>
              <a:t>S : Görünür güç volt-amper (VA) </a:t>
            </a:r>
          </a:p>
          <a:p>
            <a:pPr>
              <a:buClr>
                <a:srgbClr val="8AD0D6"/>
              </a:buClr>
            </a:pPr>
            <a:r>
              <a:rPr lang="tr-TR" b="1" dirty="0"/>
              <a:t>I : Akım, amper (A) </a:t>
            </a:r>
          </a:p>
          <a:p>
            <a:pPr>
              <a:buClr>
                <a:srgbClr val="8AD0D6"/>
              </a:buClr>
            </a:pPr>
            <a:r>
              <a:rPr lang="tr-TR" b="1" dirty="0"/>
              <a:t>V : Gerilim, volt (V) </a:t>
            </a:r>
          </a:p>
          <a:p>
            <a:pPr marL="0" indent="0">
              <a:buClr>
                <a:srgbClr val="8AD0D6"/>
              </a:buClr>
              <a:buNone/>
            </a:pPr>
            <a:r>
              <a:rPr lang="tr-TR" b="1" dirty="0"/>
              <a:t>      Görünür güç, alternatif akım kaynaklarının güçlerinin belirtilmesinde kullanılır. Çünkü kaynakların iç ısıları, akımın gerilimle olan faz ilişkisine bağlı olmayıp kaynaktan çekilen toplam akım ile ilgilidir.</a:t>
            </a:r>
          </a:p>
        </p:txBody>
      </p:sp>
      <p:pic>
        <p:nvPicPr>
          <p:cNvPr id="5" name="Resim 4">
            <a:extLst>
              <a:ext uri="{FF2B5EF4-FFF2-40B4-BE49-F238E27FC236}">
                <a16:creationId xmlns:a16="http://schemas.microsoft.com/office/drawing/2014/main" id="{BAF52619-907C-4B44-ADE6-272EE39566DC}"/>
              </a:ext>
            </a:extLst>
          </p:cNvPr>
          <p:cNvPicPr>
            <a:picLocks noChangeAspect="1"/>
          </p:cNvPicPr>
          <p:nvPr/>
        </p:nvPicPr>
        <p:blipFill>
          <a:blip r:embed="rId2"/>
          <a:stretch>
            <a:fillRect/>
          </a:stretch>
        </p:blipFill>
        <p:spPr>
          <a:xfrm>
            <a:off x="0" y="0"/>
            <a:ext cx="1000125" cy="1000125"/>
          </a:xfrm>
          <a:prstGeom prst="rect">
            <a:avLst/>
          </a:prstGeom>
        </p:spPr>
      </p:pic>
      <p:pic>
        <p:nvPicPr>
          <p:cNvPr id="7" name="Resim 6">
            <a:extLst>
              <a:ext uri="{FF2B5EF4-FFF2-40B4-BE49-F238E27FC236}">
                <a16:creationId xmlns:a16="http://schemas.microsoft.com/office/drawing/2014/main" id="{18310416-1F28-4F18-834F-58DF493C33EB}"/>
              </a:ext>
            </a:extLst>
          </p:cNvPr>
          <p:cNvPicPr>
            <a:picLocks noChangeAspect="1"/>
          </p:cNvPicPr>
          <p:nvPr/>
        </p:nvPicPr>
        <p:blipFill>
          <a:blip r:embed="rId3"/>
          <a:stretch>
            <a:fillRect/>
          </a:stretch>
        </p:blipFill>
        <p:spPr>
          <a:xfrm>
            <a:off x="8123207" y="0"/>
            <a:ext cx="1000125" cy="1000125"/>
          </a:xfrm>
          <a:prstGeom prst="rect">
            <a:avLst/>
          </a:prstGeom>
        </p:spPr>
      </p:pic>
    </p:spTree>
    <p:extLst>
      <p:ext uri="{BB962C8B-B14F-4D97-AF65-F5344CB8AC3E}">
        <p14:creationId xmlns:p14="http://schemas.microsoft.com/office/powerpoint/2010/main" val="522706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B73E180-7AFC-420D-BD9E-691A42444983}"/>
              </a:ext>
            </a:extLst>
          </p:cNvPr>
          <p:cNvSpPr>
            <a:spLocks noGrp="1"/>
          </p:cNvSpPr>
          <p:nvPr>
            <p:ph type="title"/>
          </p:nvPr>
        </p:nvSpPr>
        <p:spPr>
          <a:xfrm>
            <a:off x="533009" y="1061059"/>
            <a:ext cx="9492182" cy="1400175"/>
          </a:xfrm>
        </p:spPr>
        <p:txBody>
          <a:bodyPr/>
          <a:lstStyle/>
          <a:p>
            <a:r>
              <a:rPr lang="tr-TR" b="1" u="sng" dirty="0">
                <a:solidFill>
                  <a:srgbClr val="4FB8C1"/>
                </a:solidFill>
              </a:rPr>
              <a:t>Alternatif Akımda Güç Hesabı</a:t>
            </a:r>
            <a:r>
              <a:rPr lang="tr-TR" b="1" dirty="0">
                <a:solidFill>
                  <a:srgbClr val="4FB8C1"/>
                </a:solidFill>
              </a:rPr>
              <a:t> </a:t>
            </a:r>
          </a:p>
        </p:txBody>
      </p:sp>
      <p:sp>
        <p:nvSpPr>
          <p:cNvPr id="3" name="İçerik Yer Tutucusu 2">
            <a:extLst>
              <a:ext uri="{FF2B5EF4-FFF2-40B4-BE49-F238E27FC236}">
                <a16:creationId xmlns:a16="http://schemas.microsoft.com/office/drawing/2014/main" id="{B38BBBCD-5A6D-4303-94FC-BC672A6946E1}"/>
              </a:ext>
            </a:extLst>
          </p:cNvPr>
          <p:cNvSpPr>
            <a:spLocks noGrp="1"/>
          </p:cNvSpPr>
          <p:nvPr>
            <p:ph idx="1"/>
          </p:nvPr>
        </p:nvSpPr>
        <p:spPr/>
        <p:txBody>
          <a:bodyPr vert="horz" lIns="91440" tIns="45720" rIns="91440" bIns="45720" rtlCol="0" anchor="t">
            <a:normAutofit/>
          </a:bodyPr>
          <a:lstStyle/>
          <a:p>
            <a:r>
              <a:rPr lang="tr-TR" b="1" dirty="0"/>
              <a:t>Örnek : Bir elektrik motoru 220 </a:t>
            </a:r>
            <a:r>
              <a:rPr lang="tr-TR" b="1" dirty="0" err="1"/>
              <a:t>V’luk</a:t>
            </a:r>
            <a:r>
              <a:rPr lang="tr-TR" b="1" dirty="0"/>
              <a:t> alternatif akım kaynağından 10A ve 30° geri fazlı akım çekmektedir. Motorun kaynaktan çektiği aktif, reaktif ve görünür güçleri hesaplanacak olursa (sin 30°= 0,5 , cos30° =0,866 );</a:t>
            </a:r>
          </a:p>
          <a:p>
            <a:pPr>
              <a:buNone/>
            </a:pPr>
            <a:endParaRPr lang="tr-TR" b="1" dirty="0"/>
          </a:p>
        </p:txBody>
      </p:sp>
      <p:pic>
        <p:nvPicPr>
          <p:cNvPr id="4" name="Resim 4">
            <a:extLst>
              <a:ext uri="{FF2B5EF4-FFF2-40B4-BE49-F238E27FC236}">
                <a16:creationId xmlns:a16="http://schemas.microsoft.com/office/drawing/2014/main" id="{4C9F3D18-9419-448E-B997-48AF7656C6D3}"/>
              </a:ext>
            </a:extLst>
          </p:cNvPr>
          <p:cNvPicPr>
            <a:picLocks noChangeAspect="1"/>
          </p:cNvPicPr>
          <p:nvPr/>
        </p:nvPicPr>
        <p:blipFill>
          <a:blip r:embed="rId2"/>
          <a:stretch>
            <a:fillRect/>
          </a:stretch>
        </p:blipFill>
        <p:spPr>
          <a:xfrm>
            <a:off x="876300" y="4410075"/>
            <a:ext cx="7345139" cy="1643063"/>
          </a:xfrm>
          <a:prstGeom prst="rect">
            <a:avLst/>
          </a:prstGeom>
        </p:spPr>
      </p:pic>
      <p:pic>
        <p:nvPicPr>
          <p:cNvPr id="6" name="Resim 4">
            <a:extLst>
              <a:ext uri="{FF2B5EF4-FFF2-40B4-BE49-F238E27FC236}">
                <a16:creationId xmlns:a16="http://schemas.microsoft.com/office/drawing/2014/main" id="{0DC6AEB6-8A65-4D35-83FD-DD4701D2CDB2}"/>
              </a:ext>
            </a:extLst>
          </p:cNvPr>
          <p:cNvPicPr>
            <a:picLocks noChangeAspect="1"/>
          </p:cNvPicPr>
          <p:nvPr/>
        </p:nvPicPr>
        <p:blipFill>
          <a:blip r:embed="rId3"/>
          <a:stretch>
            <a:fillRect/>
          </a:stretch>
        </p:blipFill>
        <p:spPr>
          <a:xfrm>
            <a:off x="0" y="0"/>
            <a:ext cx="1000125" cy="1000125"/>
          </a:xfrm>
          <a:prstGeom prst="rect">
            <a:avLst/>
          </a:prstGeom>
        </p:spPr>
      </p:pic>
      <p:pic>
        <p:nvPicPr>
          <p:cNvPr id="8" name="Resim 6">
            <a:extLst>
              <a:ext uri="{FF2B5EF4-FFF2-40B4-BE49-F238E27FC236}">
                <a16:creationId xmlns:a16="http://schemas.microsoft.com/office/drawing/2014/main" id="{97ECE951-9A22-4056-B9FF-A84F4873FCA4}"/>
              </a:ext>
            </a:extLst>
          </p:cNvPr>
          <p:cNvPicPr>
            <a:picLocks noChangeAspect="1"/>
          </p:cNvPicPr>
          <p:nvPr/>
        </p:nvPicPr>
        <p:blipFill>
          <a:blip r:embed="rId4"/>
          <a:stretch>
            <a:fillRect/>
          </a:stretch>
        </p:blipFill>
        <p:spPr>
          <a:xfrm>
            <a:off x="8123207" y="0"/>
            <a:ext cx="1000125" cy="1000125"/>
          </a:xfrm>
          <a:prstGeom prst="rect">
            <a:avLst/>
          </a:prstGeom>
        </p:spPr>
      </p:pic>
    </p:spTree>
    <p:extLst>
      <p:ext uri="{BB962C8B-B14F-4D97-AF65-F5344CB8AC3E}">
        <p14:creationId xmlns:p14="http://schemas.microsoft.com/office/powerpoint/2010/main" val="3078394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0EF96B7-0AB1-4400-BFDE-3A1C6C857023}"/>
              </a:ext>
            </a:extLst>
          </p:cNvPr>
          <p:cNvSpPr>
            <a:spLocks noGrp="1"/>
          </p:cNvSpPr>
          <p:nvPr>
            <p:ph type="title"/>
          </p:nvPr>
        </p:nvSpPr>
        <p:spPr>
          <a:xfrm>
            <a:off x="581025" y="990600"/>
            <a:ext cx="9742673" cy="1400175"/>
          </a:xfrm>
        </p:spPr>
        <p:txBody>
          <a:bodyPr/>
          <a:lstStyle/>
          <a:p>
            <a:r>
              <a:rPr lang="tr-TR" sz="4000" b="1" u="sng" dirty="0">
                <a:solidFill>
                  <a:srgbClr val="4FB8C1"/>
                </a:solidFill>
              </a:rPr>
              <a:t>Alternatif Akımda Güç Hesabı</a:t>
            </a:r>
            <a:r>
              <a:rPr lang="tr-TR" sz="4000" b="1" dirty="0">
                <a:solidFill>
                  <a:srgbClr val="4FB8C1"/>
                </a:solidFill>
              </a:rPr>
              <a:t> </a:t>
            </a:r>
          </a:p>
        </p:txBody>
      </p:sp>
      <p:sp>
        <p:nvSpPr>
          <p:cNvPr id="3" name="İçerik Yer Tutucusu 2">
            <a:extLst>
              <a:ext uri="{FF2B5EF4-FFF2-40B4-BE49-F238E27FC236}">
                <a16:creationId xmlns:a16="http://schemas.microsoft.com/office/drawing/2014/main" id="{27E103A8-E4F1-490F-BE65-29849BF2F5B7}"/>
              </a:ext>
            </a:extLst>
          </p:cNvPr>
          <p:cNvSpPr>
            <a:spLocks noGrp="1"/>
          </p:cNvSpPr>
          <p:nvPr>
            <p:ph idx="1"/>
          </p:nvPr>
        </p:nvSpPr>
        <p:spPr>
          <a:xfrm>
            <a:off x="714375" y="1924050"/>
            <a:ext cx="6709906" cy="4195481"/>
          </a:xfrm>
        </p:spPr>
        <p:txBody>
          <a:bodyPr vert="horz" lIns="91440" tIns="45720" rIns="91440" bIns="45720" rtlCol="0" anchor="t">
            <a:normAutofit/>
          </a:bodyPr>
          <a:lstStyle/>
          <a:p>
            <a:r>
              <a:rPr lang="tr-TR" b="1" dirty="0"/>
              <a:t>Gücün kullanıldığı devre elemanlarına (</a:t>
            </a:r>
            <a:r>
              <a:rPr lang="tr-TR" b="1" dirty="0" err="1"/>
              <a:t>Direnç,Reaktans</a:t>
            </a:r>
            <a:r>
              <a:rPr lang="tr-TR" b="1" dirty="0"/>
              <a:t> ve Empedans ) bağlı olarak bir çok denklemler oluşturulabilir. </a:t>
            </a:r>
          </a:p>
          <a:p>
            <a:pPr marL="0" indent="0">
              <a:buClr>
                <a:srgbClr val="8AD0D6"/>
              </a:buClr>
              <a:buNone/>
            </a:pPr>
            <a:r>
              <a:rPr lang="tr-TR" b="1" dirty="0"/>
              <a:t>Sadece Direnç varsa (</a:t>
            </a:r>
            <a:r>
              <a:rPr lang="tr-TR" b="1" dirty="0" err="1"/>
              <a:t>Resistif</a:t>
            </a:r>
            <a:r>
              <a:rPr lang="tr-TR" b="1" dirty="0"/>
              <a:t> devre ):</a:t>
            </a:r>
          </a:p>
          <a:p>
            <a:pPr>
              <a:buClr>
                <a:srgbClr val="8AD0D6"/>
              </a:buClr>
            </a:pPr>
            <a:endParaRPr lang="tr-TR" b="1" dirty="0"/>
          </a:p>
        </p:txBody>
      </p:sp>
      <p:pic>
        <p:nvPicPr>
          <p:cNvPr id="6" name="Resim 6">
            <a:extLst>
              <a:ext uri="{FF2B5EF4-FFF2-40B4-BE49-F238E27FC236}">
                <a16:creationId xmlns:a16="http://schemas.microsoft.com/office/drawing/2014/main" id="{F4E56860-ACD6-4565-95AE-A060D8E2342B}"/>
              </a:ext>
            </a:extLst>
          </p:cNvPr>
          <p:cNvPicPr>
            <a:picLocks noChangeAspect="1"/>
          </p:cNvPicPr>
          <p:nvPr/>
        </p:nvPicPr>
        <p:blipFill>
          <a:blip r:embed="rId2"/>
          <a:stretch>
            <a:fillRect/>
          </a:stretch>
        </p:blipFill>
        <p:spPr>
          <a:xfrm>
            <a:off x="2647950" y="3619500"/>
            <a:ext cx="4100513" cy="2987735"/>
          </a:xfrm>
          <a:prstGeom prst="rect">
            <a:avLst/>
          </a:prstGeom>
        </p:spPr>
      </p:pic>
      <p:pic>
        <p:nvPicPr>
          <p:cNvPr id="4" name="Resim 4">
            <a:extLst>
              <a:ext uri="{FF2B5EF4-FFF2-40B4-BE49-F238E27FC236}">
                <a16:creationId xmlns:a16="http://schemas.microsoft.com/office/drawing/2014/main" id="{F953E089-BC09-42AB-8E64-CD09A19DF36A}"/>
              </a:ext>
            </a:extLst>
          </p:cNvPr>
          <p:cNvPicPr>
            <a:picLocks noChangeAspect="1"/>
          </p:cNvPicPr>
          <p:nvPr/>
        </p:nvPicPr>
        <p:blipFill>
          <a:blip r:embed="rId3"/>
          <a:stretch>
            <a:fillRect/>
          </a:stretch>
        </p:blipFill>
        <p:spPr>
          <a:xfrm>
            <a:off x="0" y="0"/>
            <a:ext cx="1000125" cy="1000125"/>
          </a:xfrm>
          <a:prstGeom prst="rect">
            <a:avLst/>
          </a:prstGeom>
        </p:spPr>
      </p:pic>
      <p:pic>
        <p:nvPicPr>
          <p:cNvPr id="8" name="Resim 6">
            <a:extLst>
              <a:ext uri="{FF2B5EF4-FFF2-40B4-BE49-F238E27FC236}">
                <a16:creationId xmlns:a16="http://schemas.microsoft.com/office/drawing/2014/main" id="{449AE413-47A4-4990-B8FF-D51F5B2D1C26}"/>
              </a:ext>
            </a:extLst>
          </p:cNvPr>
          <p:cNvPicPr>
            <a:picLocks noChangeAspect="1"/>
          </p:cNvPicPr>
          <p:nvPr/>
        </p:nvPicPr>
        <p:blipFill>
          <a:blip r:embed="rId4"/>
          <a:stretch>
            <a:fillRect/>
          </a:stretch>
        </p:blipFill>
        <p:spPr>
          <a:xfrm>
            <a:off x="8123207" y="0"/>
            <a:ext cx="1000125" cy="1000125"/>
          </a:xfrm>
          <a:prstGeom prst="rect">
            <a:avLst/>
          </a:prstGeom>
        </p:spPr>
      </p:pic>
    </p:spTree>
    <p:extLst>
      <p:ext uri="{BB962C8B-B14F-4D97-AF65-F5344CB8AC3E}">
        <p14:creationId xmlns:p14="http://schemas.microsoft.com/office/powerpoint/2010/main" val="11649737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3E1BBF3-B9E6-495E-9323-D9E112F31A1A}"/>
              </a:ext>
            </a:extLst>
          </p:cNvPr>
          <p:cNvSpPr>
            <a:spLocks noGrp="1"/>
          </p:cNvSpPr>
          <p:nvPr>
            <p:ph type="title"/>
          </p:nvPr>
        </p:nvSpPr>
        <p:spPr>
          <a:xfrm>
            <a:off x="1047859" y="765589"/>
            <a:ext cx="9529153" cy="1400175"/>
          </a:xfrm>
        </p:spPr>
        <p:txBody>
          <a:bodyPr/>
          <a:lstStyle/>
          <a:p>
            <a:r>
              <a:rPr lang="tr-TR" sz="4000" b="1" u="sng" dirty="0">
                <a:solidFill>
                  <a:srgbClr val="4FB8C1"/>
                </a:solidFill>
              </a:rPr>
              <a:t>Alternatif Akımda Güç Hesabı</a:t>
            </a:r>
            <a:r>
              <a:rPr lang="tr-TR" sz="4000" b="1" dirty="0">
                <a:solidFill>
                  <a:srgbClr val="4FB8C1"/>
                </a:solidFill>
              </a:rPr>
              <a:t> </a:t>
            </a:r>
          </a:p>
        </p:txBody>
      </p:sp>
      <p:sp>
        <p:nvSpPr>
          <p:cNvPr id="3" name="İçerik Yer Tutucusu 2">
            <a:extLst>
              <a:ext uri="{FF2B5EF4-FFF2-40B4-BE49-F238E27FC236}">
                <a16:creationId xmlns:a16="http://schemas.microsoft.com/office/drawing/2014/main" id="{2E98C951-7A6A-4DE1-B171-855030A6D6C8}"/>
              </a:ext>
            </a:extLst>
          </p:cNvPr>
          <p:cNvSpPr>
            <a:spLocks noGrp="1"/>
          </p:cNvSpPr>
          <p:nvPr>
            <p:ph idx="1"/>
          </p:nvPr>
        </p:nvSpPr>
        <p:spPr>
          <a:xfrm>
            <a:off x="641698" y="1786786"/>
            <a:ext cx="8200278" cy="4195762"/>
          </a:xfrm>
        </p:spPr>
        <p:txBody>
          <a:bodyPr vert="horz" lIns="91440" tIns="45720" rIns="91440" bIns="45720" rtlCol="0" anchor="t">
            <a:normAutofit/>
          </a:bodyPr>
          <a:lstStyle/>
          <a:p>
            <a:pPr marL="0" indent="0">
              <a:buNone/>
            </a:pPr>
            <a:r>
              <a:rPr lang="tr-TR" b="1" dirty="0"/>
              <a:t>Sadece Reaktif Yük varsa (Bobin ve / Veya Kondansatör ) için :</a:t>
            </a:r>
          </a:p>
          <a:p>
            <a:pPr marL="0" indent="0">
              <a:buNone/>
            </a:pPr>
            <a:endParaRPr lang="tr-TR" b="1" dirty="0"/>
          </a:p>
          <a:p>
            <a:pPr marL="0" indent="0">
              <a:buNone/>
            </a:pPr>
            <a:endParaRPr lang="tr-TR" b="1" dirty="0"/>
          </a:p>
          <a:p>
            <a:pPr marL="0" indent="0">
              <a:buNone/>
            </a:pPr>
            <a:endParaRPr lang="tr-TR" b="1" dirty="0"/>
          </a:p>
          <a:p>
            <a:pPr marL="0" indent="0">
              <a:buNone/>
            </a:pPr>
            <a:endParaRPr lang="tr-TR" b="1" dirty="0"/>
          </a:p>
          <a:p>
            <a:pPr marL="0" indent="0">
              <a:buNone/>
            </a:pPr>
            <a:endParaRPr lang="tr-TR" b="1" dirty="0"/>
          </a:p>
          <a:p>
            <a:pPr marL="0" indent="0">
              <a:buNone/>
            </a:pPr>
            <a:endParaRPr lang="tr-TR" b="1" dirty="0"/>
          </a:p>
          <a:p>
            <a:pPr marL="0" indent="0">
              <a:buNone/>
            </a:pPr>
            <a:endParaRPr lang="tr-TR" b="1" dirty="0"/>
          </a:p>
          <a:p>
            <a:pPr marL="0" indent="0">
              <a:buNone/>
            </a:pPr>
            <a:endParaRPr lang="tr-TR" b="1" dirty="0"/>
          </a:p>
          <a:p>
            <a:pPr marL="0" indent="0">
              <a:buNone/>
            </a:pPr>
            <a:endParaRPr lang="tr-TR" b="1" dirty="0"/>
          </a:p>
        </p:txBody>
      </p:sp>
      <p:pic>
        <p:nvPicPr>
          <p:cNvPr id="6" name="Resim 6">
            <a:extLst>
              <a:ext uri="{FF2B5EF4-FFF2-40B4-BE49-F238E27FC236}">
                <a16:creationId xmlns:a16="http://schemas.microsoft.com/office/drawing/2014/main" id="{48DCCA74-16FD-448A-8D8A-DE38F92E0DDB}"/>
              </a:ext>
            </a:extLst>
          </p:cNvPr>
          <p:cNvPicPr>
            <a:picLocks noChangeAspect="1"/>
          </p:cNvPicPr>
          <p:nvPr/>
        </p:nvPicPr>
        <p:blipFill>
          <a:blip r:embed="rId2"/>
          <a:stretch>
            <a:fillRect/>
          </a:stretch>
        </p:blipFill>
        <p:spPr>
          <a:xfrm>
            <a:off x="1457325" y="2390775"/>
            <a:ext cx="6226175" cy="3155635"/>
          </a:xfrm>
          <a:prstGeom prst="rect">
            <a:avLst/>
          </a:prstGeom>
        </p:spPr>
      </p:pic>
      <p:pic>
        <p:nvPicPr>
          <p:cNvPr id="4" name="Resim 4">
            <a:extLst>
              <a:ext uri="{FF2B5EF4-FFF2-40B4-BE49-F238E27FC236}">
                <a16:creationId xmlns:a16="http://schemas.microsoft.com/office/drawing/2014/main" id="{790F2369-5915-4BE2-894C-A2E19A45E5D3}"/>
              </a:ext>
            </a:extLst>
          </p:cNvPr>
          <p:cNvPicPr>
            <a:picLocks noChangeAspect="1"/>
          </p:cNvPicPr>
          <p:nvPr/>
        </p:nvPicPr>
        <p:blipFill>
          <a:blip r:embed="rId3"/>
          <a:stretch>
            <a:fillRect/>
          </a:stretch>
        </p:blipFill>
        <p:spPr>
          <a:xfrm>
            <a:off x="0" y="0"/>
            <a:ext cx="1000125" cy="1000125"/>
          </a:xfrm>
          <a:prstGeom prst="rect">
            <a:avLst/>
          </a:prstGeom>
        </p:spPr>
      </p:pic>
      <p:pic>
        <p:nvPicPr>
          <p:cNvPr id="8" name="Resim 6">
            <a:extLst>
              <a:ext uri="{FF2B5EF4-FFF2-40B4-BE49-F238E27FC236}">
                <a16:creationId xmlns:a16="http://schemas.microsoft.com/office/drawing/2014/main" id="{FAF1F935-2B0C-4B25-9038-D2080178D385}"/>
              </a:ext>
            </a:extLst>
          </p:cNvPr>
          <p:cNvPicPr>
            <a:picLocks noChangeAspect="1"/>
          </p:cNvPicPr>
          <p:nvPr/>
        </p:nvPicPr>
        <p:blipFill>
          <a:blip r:embed="rId4"/>
          <a:stretch>
            <a:fillRect/>
          </a:stretch>
        </p:blipFill>
        <p:spPr>
          <a:xfrm>
            <a:off x="8123207" y="0"/>
            <a:ext cx="1000125" cy="1000125"/>
          </a:xfrm>
          <a:prstGeom prst="rect">
            <a:avLst/>
          </a:prstGeom>
        </p:spPr>
      </p:pic>
    </p:spTree>
    <p:extLst>
      <p:ext uri="{BB962C8B-B14F-4D97-AF65-F5344CB8AC3E}">
        <p14:creationId xmlns:p14="http://schemas.microsoft.com/office/powerpoint/2010/main" val="20018005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0</TotalTime>
  <Words>0</Words>
  <Application>Microsoft Office PowerPoint</Application>
  <PresentationFormat>Ekran Gösterisi (4:3)</PresentationFormat>
  <Paragraphs>0</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İyon</vt:lpstr>
      <vt:lpstr>PowerPoint Sunusu</vt:lpstr>
      <vt:lpstr>İÇİNDEKİLER  </vt:lpstr>
      <vt:lpstr>Alternatif Akımda Güç Hesabı</vt:lpstr>
      <vt:lpstr>Alternatif Akımda Güç Hesabı </vt:lpstr>
      <vt:lpstr>Alternatif Akımda Güç Hesabı </vt:lpstr>
      <vt:lpstr>Alternatif Akımda Güç Hesabı </vt:lpstr>
      <vt:lpstr>Alternatif Akımda Güç Hesabı </vt:lpstr>
      <vt:lpstr>Alternatif Akımda Güç Hesabı </vt:lpstr>
      <vt:lpstr>Alternatif Akımda Güç Hesabı </vt:lpstr>
      <vt:lpstr>Alternatif Akımda Güç Hesabı </vt:lpstr>
      <vt:lpstr>KAYNAKÇA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
  <cp:lastModifiedBy/>
  <cp:revision>6</cp:revision>
  <dcterms:created xsi:type="dcterms:W3CDTF">2012-08-15T22:53:30Z</dcterms:created>
  <dcterms:modified xsi:type="dcterms:W3CDTF">2018-03-23T20:47:51Z</dcterms:modified>
</cp:coreProperties>
</file>