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5" r:id="rId3"/>
    <p:sldId id="257" r:id="rId4"/>
    <p:sldId id="258" r:id="rId5"/>
    <p:sldId id="259" r:id="rId6"/>
    <p:sldId id="260" r:id="rId7"/>
    <p:sldId id="261" r:id="rId8"/>
    <p:sldId id="310" r:id="rId9"/>
    <p:sldId id="311" r:id="rId10"/>
    <p:sldId id="312" r:id="rId11"/>
    <p:sldId id="262"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2C4BA1D8-CD39-4C84-B717-DF4E492E4D7A}" type="datetimeFigureOut">
              <a:rPr lang="tr-TR" smtClean="0"/>
              <a:t>15.03.2018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5407066-5AC9-49E0-9FB6-5578D1D66947}" type="slidenum">
              <a:rPr lang="tr-TR" smtClean="0"/>
              <a:t>‹#›</a:t>
            </a:fld>
            <a:endParaRPr lang="tr-TR"/>
          </a:p>
        </p:txBody>
      </p:sp>
    </p:spTree>
    <p:extLst>
      <p:ext uri="{BB962C8B-B14F-4D97-AF65-F5344CB8AC3E}">
        <p14:creationId xmlns:p14="http://schemas.microsoft.com/office/powerpoint/2010/main" val="18052975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C4BA1D8-CD39-4C84-B717-DF4E492E4D7A}" type="datetimeFigureOut">
              <a:rPr lang="tr-TR" smtClean="0"/>
              <a:t>15.03.2018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5407066-5AC9-49E0-9FB6-5578D1D66947}" type="slidenum">
              <a:rPr lang="tr-TR" smtClean="0"/>
              <a:t>‹#›</a:t>
            </a:fld>
            <a:endParaRPr lang="tr-TR"/>
          </a:p>
        </p:txBody>
      </p:sp>
    </p:spTree>
    <p:extLst>
      <p:ext uri="{BB962C8B-B14F-4D97-AF65-F5344CB8AC3E}">
        <p14:creationId xmlns:p14="http://schemas.microsoft.com/office/powerpoint/2010/main" val="6906611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C4BA1D8-CD39-4C84-B717-DF4E492E4D7A}" type="datetimeFigureOut">
              <a:rPr lang="tr-TR" smtClean="0"/>
              <a:t>15.03.2018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5407066-5AC9-49E0-9FB6-5578D1D66947}" type="slidenum">
              <a:rPr lang="tr-TR" smtClean="0"/>
              <a:t>‹#›</a:t>
            </a:fld>
            <a:endParaRPr lang="tr-TR"/>
          </a:p>
        </p:txBody>
      </p:sp>
    </p:spTree>
    <p:extLst>
      <p:ext uri="{BB962C8B-B14F-4D97-AF65-F5344CB8AC3E}">
        <p14:creationId xmlns:p14="http://schemas.microsoft.com/office/powerpoint/2010/main" val="38318306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C4BA1D8-CD39-4C84-B717-DF4E492E4D7A}" type="datetimeFigureOut">
              <a:rPr lang="tr-TR" smtClean="0"/>
              <a:t>15.03.2018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5407066-5AC9-49E0-9FB6-5578D1D66947}" type="slidenum">
              <a:rPr lang="tr-TR" smtClean="0"/>
              <a:t>‹#›</a:t>
            </a:fld>
            <a:endParaRPr lang="tr-TR"/>
          </a:p>
        </p:txBody>
      </p:sp>
    </p:spTree>
    <p:extLst>
      <p:ext uri="{BB962C8B-B14F-4D97-AF65-F5344CB8AC3E}">
        <p14:creationId xmlns:p14="http://schemas.microsoft.com/office/powerpoint/2010/main" val="8032464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2C4BA1D8-CD39-4C84-B717-DF4E492E4D7A}" type="datetimeFigureOut">
              <a:rPr lang="tr-TR" smtClean="0"/>
              <a:t>15.03.2018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5407066-5AC9-49E0-9FB6-5578D1D66947}" type="slidenum">
              <a:rPr lang="tr-TR" smtClean="0"/>
              <a:t>‹#›</a:t>
            </a:fld>
            <a:endParaRPr lang="tr-TR"/>
          </a:p>
        </p:txBody>
      </p:sp>
    </p:spTree>
    <p:extLst>
      <p:ext uri="{BB962C8B-B14F-4D97-AF65-F5344CB8AC3E}">
        <p14:creationId xmlns:p14="http://schemas.microsoft.com/office/powerpoint/2010/main" val="12938659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2C4BA1D8-CD39-4C84-B717-DF4E492E4D7A}" type="datetimeFigureOut">
              <a:rPr lang="tr-TR" smtClean="0"/>
              <a:t>15.03.2018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5407066-5AC9-49E0-9FB6-5578D1D66947}" type="slidenum">
              <a:rPr lang="tr-TR" smtClean="0"/>
              <a:t>‹#›</a:t>
            </a:fld>
            <a:endParaRPr lang="tr-TR"/>
          </a:p>
        </p:txBody>
      </p:sp>
    </p:spTree>
    <p:extLst>
      <p:ext uri="{BB962C8B-B14F-4D97-AF65-F5344CB8AC3E}">
        <p14:creationId xmlns:p14="http://schemas.microsoft.com/office/powerpoint/2010/main" val="20986173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2C4BA1D8-CD39-4C84-B717-DF4E492E4D7A}" type="datetimeFigureOut">
              <a:rPr lang="tr-TR" smtClean="0"/>
              <a:t>15.03.2018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45407066-5AC9-49E0-9FB6-5578D1D66947}" type="slidenum">
              <a:rPr lang="tr-TR" smtClean="0"/>
              <a:t>‹#›</a:t>
            </a:fld>
            <a:endParaRPr lang="tr-TR"/>
          </a:p>
        </p:txBody>
      </p:sp>
    </p:spTree>
    <p:extLst>
      <p:ext uri="{BB962C8B-B14F-4D97-AF65-F5344CB8AC3E}">
        <p14:creationId xmlns:p14="http://schemas.microsoft.com/office/powerpoint/2010/main" val="16939483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2C4BA1D8-CD39-4C84-B717-DF4E492E4D7A}" type="datetimeFigureOut">
              <a:rPr lang="tr-TR" smtClean="0"/>
              <a:t>15.03.2018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45407066-5AC9-49E0-9FB6-5578D1D66947}" type="slidenum">
              <a:rPr lang="tr-TR" smtClean="0"/>
              <a:t>‹#›</a:t>
            </a:fld>
            <a:endParaRPr lang="tr-TR"/>
          </a:p>
        </p:txBody>
      </p:sp>
    </p:spTree>
    <p:extLst>
      <p:ext uri="{BB962C8B-B14F-4D97-AF65-F5344CB8AC3E}">
        <p14:creationId xmlns:p14="http://schemas.microsoft.com/office/powerpoint/2010/main" val="15856086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C4BA1D8-CD39-4C84-B717-DF4E492E4D7A}" type="datetimeFigureOut">
              <a:rPr lang="tr-TR" smtClean="0"/>
              <a:t>15.03.2018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45407066-5AC9-49E0-9FB6-5578D1D66947}" type="slidenum">
              <a:rPr lang="tr-TR" smtClean="0"/>
              <a:t>‹#›</a:t>
            </a:fld>
            <a:endParaRPr lang="tr-TR"/>
          </a:p>
        </p:txBody>
      </p:sp>
    </p:spTree>
    <p:extLst>
      <p:ext uri="{BB962C8B-B14F-4D97-AF65-F5344CB8AC3E}">
        <p14:creationId xmlns:p14="http://schemas.microsoft.com/office/powerpoint/2010/main" val="38914721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2C4BA1D8-CD39-4C84-B717-DF4E492E4D7A}" type="datetimeFigureOut">
              <a:rPr lang="tr-TR" smtClean="0"/>
              <a:t>15.03.2018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5407066-5AC9-49E0-9FB6-5578D1D66947}" type="slidenum">
              <a:rPr lang="tr-TR" smtClean="0"/>
              <a:t>‹#›</a:t>
            </a:fld>
            <a:endParaRPr lang="tr-TR"/>
          </a:p>
        </p:txBody>
      </p:sp>
    </p:spTree>
    <p:extLst>
      <p:ext uri="{BB962C8B-B14F-4D97-AF65-F5344CB8AC3E}">
        <p14:creationId xmlns:p14="http://schemas.microsoft.com/office/powerpoint/2010/main" val="11002387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2C4BA1D8-CD39-4C84-B717-DF4E492E4D7A}" type="datetimeFigureOut">
              <a:rPr lang="tr-TR" smtClean="0"/>
              <a:t>15.03.2018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5407066-5AC9-49E0-9FB6-5578D1D66947}" type="slidenum">
              <a:rPr lang="tr-TR" smtClean="0"/>
              <a:t>‹#›</a:t>
            </a:fld>
            <a:endParaRPr lang="tr-TR"/>
          </a:p>
        </p:txBody>
      </p:sp>
    </p:spTree>
    <p:extLst>
      <p:ext uri="{BB962C8B-B14F-4D97-AF65-F5344CB8AC3E}">
        <p14:creationId xmlns:p14="http://schemas.microsoft.com/office/powerpoint/2010/main" val="27091655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4BA1D8-CD39-4C84-B717-DF4E492E4D7A}" type="datetimeFigureOut">
              <a:rPr lang="tr-TR" smtClean="0"/>
              <a:t>15.03.2018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407066-5AC9-49E0-9FB6-5578D1D66947}" type="slidenum">
              <a:rPr lang="tr-TR" smtClean="0"/>
              <a:t>‹#›</a:t>
            </a:fld>
            <a:endParaRPr lang="tr-TR"/>
          </a:p>
        </p:txBody>
      </p:sp>
    </p:spTree>
    <p:extLst>
      <p:ext uri="{BB962C8B-B14F-4D97-AF65-F5344CB8AC3E}">
        <p14:creationId xmlns:p14="http://schemas.microsoft.com/office/powerpoint/2010/main" val="15583206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KATILIMCI GÖZLEM</a:t>
            </a:r>
            <a:endParaRPr lang="tr-TR" dirty="0"/>
          </a:p>
        </p:txBody>
      </p:sp>
      <p:sp>
        <p:nvSpPr>
          <p:cNvPr id="3" name="Alt Başlık 2"/>
          <p:cNvSpPr>
            <a:spLocks noGrp="1"/>
          </p:cNvSpPr>
          <p:nvPr>
            <p:ph type="subTitle" idx="1"/>
          </p:nvPr>
        </p:nvSpPr>
        <p:spPr/>
        <p:txBody>
          <a:bodyPr/>
          <a:lstStyle/>
          <a:p>
            <a:r>
              <a:rPr lang="tr-TR" dirty="0" smtClean="0"/>
              <a:t>Orada olmak: Katılımcı gözlem yoluyla anlayış geliştirmek</a:t>
            </a:r>
            <a:endParaRPr lang="tr-TR" dirty="0"/>
          </a:p>
        </p:txBody>
      </p:sp>
    </p:spTree>
    <p:extLst>
      <p:ext uri="{BB962C8B-B14F-4D97-AF65-F5344CB8AC3E}">
        <p14:creationId xmlns:p14="http://schemas.microsoft.com/office/powerpoint/2010/main" val="4669265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Hangi jestlerin hemen dikkatinizi çektiğini, hangilerini olağan karşıladığınızı ve hangilerini yanlış yorumluyor olabileceğinizi gözlemleyin. </a:t>
            </a:r>
            <a:endParaRPr lang="tr-TR" dirty="0" smtClean="0"/>
          </a:p>
          <a:p>
            <a:endParaRPr lang="tr-TR" dirty="0"/>
          </a:p>
          <a:p>
            <a:r>
              <a:rPr lang="tr-TR" i="1" dirty="0" smtClean="0"/>
              <a:t>Örneğin;</a:t>
            </a:r>
            <a:r>
              <a:rPr lang="tr-TR" dirty="0" smtClean="0"/>
              <a:t> eğer </a:t>
            </a:r>
            <a:r>
              <a:rPr lang="tr-TR" dirty="0"/>
              <a:t>öğretmen konuşurken bir çocuk başını sıranın üzerine koyuyorsa, bu çocuğun uykusu mu var, sıkılmış mı, yoksa dikkatini mi toplayamıyor?</a:t>
            </a:r>
          </a:p>
          <a:p>
            <a:endParaRPr lang="tr-TR" dirty="0"/>
          </a:p>
        </p:txBody>
      </p:sp>
    </p:spTree>
    <p:extLst>
      <p:ext uri="{BB962C8B-B14F-4D97-AF65-F5344CB8AC3E}">
        <p14:creationId xmlns:p14="http://schemas.microsoft.com/office/powerpoint/2010/main" val="35970035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0"/>
            <a:ext cx="10515600" cy="6176963"/>
          </a:xfrm>
        </p:spPr>
        <p:txBody>
          <a:bodyPr/>
          <a:lstStyle/>
          <a:p>
            <a:endParaRPr lang="tr-TR" dirty="0" smtClean="0"/>
          </a:p>
          <a:p>
            <a:endParaRPr lang="tr-TR" dirty="0"/>
          </a:p>
          <a:p>
            <a:r>
              <a:rPr lang="tr-TR" dirty="0" smtClean="0"/>
              <a:t>Bir katılımcı gözlemci olarak:</a:t>
            </a:r>
          </a:p>
          <a:p>
            <a:endParaRPr lang="tr-TR" dirty="0" smtClean="0"/>
          </a:p>
          <a:p>
            <a:r>
              <a:rPr lang="tr-TR" dirty="0" smtClean="0"/>
              <a:t>Araştırma ortamını; katılımcıları, olayları, eylemleri ve bunların içinde yer alan jestleri bilinçli bir biçimde gözlemleyin.</a:t>
            </a:r>
          </a:p>
          <a:p>
            <a:endParaRPr lang="tr-TR" dirty="0" smtClean="0"/>
          </a:p>
          <a:p>
            <a:r>
              <a:rPr lang="tr-TR" dirty="0" smtClean="0"/>
              <a:t>Bu süreçte, ne gördüğünüzü, duyduğunuzu, hissettiğinizi ve düşündüğünüzü not alın. Örüntüler aramaya ve bireyler ile olaylar arasındaki benzerlikleri ve farklılıkları bulmaya çalışın.</a:t>
            </a:r>
          </a:p>
          <a:p>
            <a:endParaRPr lang="tr-TR" dirty="0"/>
          </a:p>
        </p:txBody>
      </p:sp>
    </p:spTree>
    <p:extLst>
      <p:ext uri="{BB962C8B-B14F-4D97-AF65-F5344CB8AC3E}">
        <p14:creationId xmlns:p14="http://schemas.microsoft.com/office/powerpoint/2010/main" val="13888903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ctr"/>
            <a:endParaRPr lang="tr-TR" i="1" dirty="0" smtClean="0"/>
          </a:p>
          <a:p>
            <a:pPr marL="0" indent="0" algn="ctr">
              <a:buNone/>
            </a:pPr>
            <a:r>
              <a:rPr lang="tr-TR" i="1" dirty="0" smtClean="0"/>
              <a:t>Görmek, her zaman gördüğümüz şeye dikkat ettiğimiz anlamına gelmez. İmgeleri araştırma için önemli kılan şeye dikkat kesilmek, gördüğümüz şeye bakmak ve not almaktır.</a:t>
            </a:r>
            <a:endParaRPr lang="tr-TR" i="1" dirty="0"/>
          </a:p>
        </p:txBody>
      </p:sp>
    </p:spTree>
    <p:extLst>
      <p:ext uri="{BB962C8B-B14F-4D97-AF65-F5344CB8AC3E}">
        <p14:creationId xmlns:p14="http://schemas.microsoft.com/office/powerpoint/2010/main" val="18784536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396607"/>
            <a:ext cx="10515600" cy="5780356"/>
          </a:xfrm>
        </p:spPr>
        <p:txBody>
          <a:bodyPr/>
          <a:lstStyle/>
          <a:p>
            <a:r>
              <a:rPr lang="tr-TR" dirty="0" smtClean="0"/>
              <a:t>İster başka bir ülkede, ister bir köyde isterse kendi memleketinizde bir okulda olsun, katılımcı gözlem «güvenilir kişi» statüsünü kazanmanızı sağlar.</a:t>
            </a:r>
          </a:p>
          <a:p>
            <a:endParaRPr lang="tr-TR" dirty="0" smtClean="0"/>
          </a:p>
          <a:p>
            <a:endParaRPr lang="tr-TR" dirty="0"/>
          </a:p>
          <a:p>
            <a:pPr marL="0" indent="0">
              <a:buNone/>
            </a:pPr>
            <a:endParaRPr lang="tr-TR" dirty="0"/>
          </a:p>
          <a:p>
            <a:r>
              <a:rPr lang="tr-TR" dirty="0" smtClean="0"/>
              <a:t>Sosyal ortamın bir parçası olarak, katılımcıların sözleriyle eylemlerinin ne ölçüde uyuştuğunu ilk elden öğrenirsiniz, davranış örüntülerini görürsünüz; beklendik şeylerin yanı sıra beklenmedik şeyleri de deneyimlersiniz ve ortamdaki diğer bireylerle aranızda güven, ilişki ve sorumluluk geliştirirsiniz</a:t>
            </a:r>
          </a:p>
        </p:txBody>
      </p:sp>
    </p:spTree>
    <p:extLst>
      <p:ext uri="{BB962C8B-B14F-4D97-AF65-F5344CB8AC3E}">
        <p14:creationId xmlns:p14="http://schemas.microsoft.com/office/powerpoint/2010/main" val="33740352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352540"/>
            <a:ext cx="10515600" cy="5824423"/>
          </a:xfrm>
        </p:spPr>
        <p:txBody>
          <a:bodyPr/>
          <a:lstStyle/>
          <a:p>
            <a:r>
              <a:rPr lang="tr-TR" dirty="0" smtClean="0"/>
              <a:t>Katılımcı gözlemin en önemli getirisi araştırma ortamının, katılımcıların ve davranışların daha iyi anlaşılmasıdır.</a:t>
            </a:r>
          </a:p>
          <a:p>
            <a:endParaRPr lang="tr-TR" dirty="0"/>
          </a:p>
          <a:p>
            <a:r>
              <a:rPr lang="tr-TR" dirty="0" smtClean="0"/>
              <a:t>Katılımcı gözlem insanları incelemekten çok insanlardan bir şeyler öğrenmeyi gerektirir.</a:t>
            </a:r>
          </a:p>
          <a:p>
            <a:endParaRPr lang="tr-TR" dirty="0"/>
          </a:p>
          <a:p>
            <a:r>
              <a:rPr lang="tr-TR" dirty="0" smtClean="0"/>
              <a:t>Bir öğrenen olarak, araştırma ortamında bulunmanızın nedeni ne öğüt vermek ne değerlendirmek ne de saygınlık ve statü için rekabete girmektir.</a:t>
            </a:r>
            <a:endParaRPr lang="tr-TR" dirty="0"/>
          </a:p>
          <a:p>
            <a:endParaRPr lang="tr-TR" dirty="0" smtClean="0"/>
          </a:p>
          <a:p>
            <a:r>
              <a:rPr lang="tr-TR" dirty="0" smtClean="0"/>
              <a:t>Odaklanmanız gereken şey katılımcıların, bakış açıları ve davranışlarıdır.</a:t>
            </a:r>
            <a:endParaRPr lang="tr-TR" dirty="0"/>
          </a:p>
        </p:txBody>
      </p:sp>
    </p:spTree>
    <p:extLst>
      <p:ext uri="{BB962C8B-B14F-4D97-AF65-F5344CB8AC3E}">
        <p14:creationId xmlns:p14="http://schemas.microsoft.com/office/powerpoint/2010/main" val="6230765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2103" y="396606"/>
            <a:ext cx="11698995" cy="6136395"/>
          </a:xfrm>
        </p:spPr>
        <p:txBody>
          <a:bodyPr>
            <a:normAutofit/>
          </a:bodyPr>
          <a:lstStyle/>
          <a:p>
            <a:r>
              <a:rPr lang="tr-TR" dirty="0" smtClean="0"/>
              <a:t>Katılımcı gözlemciler olarak, daha önce peşin yargılarla kabul ettiğiniz bir şeyi yeniden keşfetmeye ve düşünmeye açık olmalısınız. Ancak o zaman görebildikleriniz ve anlayabildikleriniz üzerine bir şeyler eklemeye başlayabilirsiniz.</a:t>
            </a:r>
          </a:p>
          <a:p>
            <a:endParaRPr lang="tr-TR" dirty="0"/>
          </a:p>
          <a:p>
            <a:r>
              <a:rPr lang="tr-TR" dirty="0" smtClean="0"/>
              <a:t>Katılımcı gözlemci, sürekli olarak bir anlam elde edebilmek (Burada neler oluyor?) ve bireysel önyargılarına karşı dikkatli olmak ister. Bunu yaparken, görmeyi umduğum şeyi mi görüyorum ve başka hiçbir şey görmüyor muyum? Yargılayıcı ve karara varıcı mı davranıyorum? Gibi sorularla gözlemlerini sürekli analiz eder.</a:t>
            </a:r>
          </a:p>
          <a:p>
            <a:endParaRPr lang="tr-TR" dirty="0"/>
          </a:p>
          <a:p>
            <a:r>
              <a:rPr lang="tr-TR" dirty="0" smtClean="0"/>
              <a:t>Gözlemleriniz önyargılarınızı karıştırmamaya gayret edin.</a:t>
            </a:r>
            <a:endParaRPr lang="tr-TR" dirty="0"/>
          </a:p>
        </p:txBody>
      </p:sp>
    </p:spTree>
    <p:extLst>
      <p:ext uri="{BB962C8B-B14F-4D97-AF65-F5344CB8AC3E}">
        <p14:creationId xmlns:p14="http://schemas.microsoft.com/office/powerpoint/2010/main" val="34738263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297455"/>
            <a:ext cx="10515600" cy="5879508"/>
          </a:xfrm>
        </p:spPr>
        <p:txBody>
          <a:bodyPr>
            <a:normAutofit fontScale="92500" lnSpcReduction="10000"/>
          </a:bodyPr>
          <a:lstStyle/>
          <a:p>
            <a:r>
              <a:rPr lang="tr-TR" dirty="0" smtClean="0"/>
              <a:t>Katılımcı gözlemci rolünüze başladığınızda, olup biten her şeyi gözlemlemeye çalışın. </a:t>
            </a:r>
          </a:p>
          <a:p>
            <a:endParaRPr lang="tr-TR" dirty="0" smtClean="0"/>
          </a:p>
          <a:p>
            <a:r>
              <a:rPr lang="tr-TR" dirty="0" smtClean="0"/>
              <a:t>Notlar alın ve düşüncelerinizi araştırma konunuzla sınırlandırmadan kaydedin.</a:t>
            </a:r>
          </a:p>
          <a:p>
            <a:endParaRPr lang="tr-TR" dirty="0" smtClean="0"/>
          </a:p>
          <a:p>
            <a:r>
              <a:rPr lang="tr-TR" i="1" dirty="0" smtClean="0"/>
              <a:t>Ortamı </a:t>
            </a:r>
            <a:r>
              <a:rPr lang="tr-TR" dirty="0" smtClean="0"/>
              <a:t>inceleyerek, kelimelerle ve çizimlerle, tüm duyularınızı kullanarak betimleyin.</a:t>
            </a:r>
          </a:p>
          <a:p>
            <a:endParaRPr lang="tr-TR" dirty="0" smtClean="0"/>
          </a:p>
          <a:p>
            <a:r>
              <a:rPr lang="tr-TR" dirty="0" smtClean="0"/>
              <a:t>Ortamdaki sesler ve kokular nelerdir? </a:t>
            </a:r>
          </a:p>
          <a:p>
            <a:endParaRPr lang="tr-TR" dirty="0" smtClean="0"/>
          </a:p>
          <a:p>
            <a:r>
              <a:rPr lang="tr-TR" dirty="0" smtClean="0"/>
              <a:t>Tanıdık olanı alışılmadık yapmaya çalışın. Örneğin, sınıf kapılarının açık ya da kapalı olduğunu fark ederseniz kendinize bunun ne anlama geldiğini sorun.</a:t>
            </a:r>
          </a:p>
        </p:txBody>
      </p:sp>
    </p:spTree>
    <p:extLst>
      <p:ext uri="{BB962C8B-B14F-4D97-AF65-F5344CB8AC3E}">
        <p14:creationId xmlns:p14="http://schemas.microsoft.com/office/powerpoint/2010/main" val="21112248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99152"/>
            <a:ext cx="10515600" cy="6077811"/>
          </a:xfrm>
        </p:spPr>
        <p:txBody>
          <a:bodyPr/>
          <a:lstStyle/>
          <a:p>
            <a:endParaRPr lang="tr-TR" dirty="0" smtClean="0"/>
          </a:p>
          <a:p>
            <a:endParaRPr lang="tr-TR" dirty="0"/>
          </a:p>
          <a:p>
            <a:endParaRPr lang="tr-TR" dirty="0" smtClean="0"/>
          </a:p>
          <a:p>
            <a:r>
              <a:rPr lang="tr-TR" dirty="0" smtClean="0"/>
              <a:t>Ortamdaki </a:t>
            </a:r>
            <a:r>
              <a:rPr lang="tr-TR" i="1" dirty="0" smtClean="0"/>
              <a:t>katılımcılar</a:t>
            </a:r>
            <a:r>
              <a:rPr lang="tr-TR" dirty="0" smtClean="0"/>
              <a:t> hakkında notlar alın. Bu kişiler yaş, cinsiyet, sosyal sınıf, etnik köken açısından kimlerdir? Ne yapıyor ve söylüyorlar? Kim kimle etkileşim halinde?</a:t>
            </a:r>
          </a:p>
        </p:txBody>
      </p:sp>
    </p:spTree>
    <p:extLst>
      <p:ext uri="{BB962C8B-B14F-4D97-AF65-F5344CB8AC3E}">
        <p14:creationId xmlns:p14="http://schemas.microsoft.com/office/powerpoint/2010/main" val="39361422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endParaRPr lang="tr-TR" dirty="0" smtClean="0"/>
          </a:p>
          <a:p>
            <a:r>
              <a:rPr lang="tr-TR" dirty="0" smtClean="0"/>
              <a:t>Özel </a:t>
            </a:r>
            <a:r>
              <a:rPr lang="tr-TR" dirty="0"/>
              <a:t>ve günlük olayları birbirinden ayırarak, </a:t>
            </a:r>
            <a:r>
              <a:rPr lang="tr-TR" i="1" dirty="0"/>
              <a:t>olaylar</a:t>
            </a:r>
            <a:r>
              <a:rPr lang="tr-TR" dirty="0"/>
              <a:t> hakkında notlar alın. Sonra da bu olayların içindeki </a:t>
            </a:r>
            <a:r>
              <a:rPr lang="tr-TR" i="1" dirty="0"/>
              <a:t>eylemlere</a:t>
            </a:r>
            <a:r>
              <a:rPr lang="tr-TR" dirty="0"/>
              <a:t> bakın.</a:t>
            </a:r>
          </a:p>
          <a:p>
            <a:endParaRPr lang="tr-TR" dirty="0"/>
          </a:p>
        </p:txBody>
      </p:sp>
    </p:spTree>
    <p:extLst>
      <p:ext uri="{BB962C8B-B14F-4D97-AF65-F5344CB8AC3E}">
        <p14:creationId xmlns:p14="http://schemas.microsoft.com/office/powerpoint/2010/main" val="37220033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Gözlemlenecek diğer bir kategori ise insanların </a:t>
            </a:r>
            <a:r>
              <a:rPr lang="tr-TR" i="1" dirty="0"/>
              <a:t>jestleridir </a:t>
            </a:r>
            <a:r>
              <a:rPr lang="tr-TR" dirty="0"/>
              <a:t>–duruşları, konumları ve </a:t>
            </a:r>
            <a:r>
              <a:rPr lang="tr-TR" i="1" dirty="0"/>
              <a:t>devinim</a:t>
            </a:r>
            <a:r>
              <a:rPr lang="tr-TR" dirty="0"/>
              <a:t> denilen hareketleridir. Öğrenciler heyecanlarını ve </a:t>
            </a:r>
            <a:r>
              <a:rPr lang="tr-TR" dirty="0" err="1"/>
              <a:t>sıkılmışlıklarını</a:t>
            </a:r>
            <a:r>
              <a:rPr lang="tr-TR" dirty="0"/>
              <a:t> nasıl gösteriyorlar? Peki ya öğretmen? Hangi jestlerle müdüre/öğrencilere anlatmak istediklerini anlatıyor?</a:t>
            </a:r>
          </a:p>
          <a:p>
            <a:endParaRPr lang="tr-TR" dirty="0"/>
          </a:p>
        </p:txBody>
      </p:sp>
    </p:spTree>
    <p:extLst>
      <p:ext uri="{BB962C8B-B14F-4D97-AF65-F5344CB8AC3E}">
        <p14:creationId xmlns:p14="http://schemas.microsoft.com/office/powerpoint/2010/main" val="47188890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1568</TotalTime>
  <Words>487</Words>
  <Application>Microsoft Office PowerPoint</Application>
  <PresentationFormat>Geniş ekran</PresentationFormat>
  <Paragraphs>47</Paragraphs>
  <Slides>11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Arial</vt:lpstr>
      <vt:lpstr>Calibri</vt:lpstr>
      <vt:lpstr>Calibri Light</vt:lpstr>
      <vt:lpstr>Office Teması</vt:lpstr>
      <vt:lpstr>KATILIMCI GÖZLEM</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KATILIMCI GÖZLEM</dc:title>
  <dc:creator>Ebf_Dekan_Yardımcısı</dc:creator>
  <cp:lastModifiedBy>Windows Kullanıcısı</cp:lastModifiedBy>
  <cp:revision>142</cp:revision>
  <dcterms:created xsi:type="dcterms:W3CDTF">2015-10-02T06:37:27Z</dcterms:created>
  <dcterms:modified xsi:type="dcterms:W3CDTF">2018-03-15T10:52:17Z</dcterms:modified>
</cp:coreProperties>
</file>