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80" r:id="rId4"/>
    <p:sldId id="282" r:id="rId5"/>
    <p:sldId id="281" r:id="rId6"/>
    <p:sldId id="272" r:id="rId7"/>
    <p:sldId id="278" r:id="rId8"/>
    <p:sldId id="288" r:id="rId9"/>
    <p:sldId id="279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/>
    <p:restoredTop sz="83828"/>
  </p:normalViewPr>
  <p:slideViewPr>
    <p:cSldViewPr snapToGrid="0" snapToObjects="1">
      <p:cViewPr varScale="1">
        <p:scale>
          <a:sx n="97" d="100"/>
          <a:sy n="97" d="100"/>
        </p:scale>
        <p:origin x="21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0A074-0BAD-D948-ABFB-9AFA73FBC68C}" type="datetimeFigureOut">
              <a:rPr lang="tr-TR" smtClean="0"/>
              <a:t>18.01.2020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E531B-07CF-D845-B1DE-8DFBF0ECCF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3631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Canlılarda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dişlenme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homodont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aynı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morfolojiye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sahip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heterodont (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insanlarda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olduğu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gibi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farklı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farklı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morfolojiye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sahip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dişlenme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gruba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ayrılır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Küçükazı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(premolar)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tanımı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insanlar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süt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(molar)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yerine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gelen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gruplandırılan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herhangi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daimi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tanımlamak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için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kullanılır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tr-TR" dirty="0">
                <a:effectLst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Birinci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küçükazılar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daha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çok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besinlerin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koparılmasında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yardımcı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olurken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ikinci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küçükazı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besinlerin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öğütülmesinde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dişlerine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yardımcı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olurlar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Küçükazılar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ayrıca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yanak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köşesinde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yumuşak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dokulara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destek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sağlarlar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E531B-07CF-D845-B1DE-8DFBF0ECCF33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352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Anterior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önemli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farklılıkları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anterior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dişlerde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singulum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olarak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edilen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lobun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tam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teşekküllü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tüberküle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dönüşmüş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olmasıdır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E531B-07CF-D845-B1DE-8DFBF0ECCF33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861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Kök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uzunlukları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neredeyse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molar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dişler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kadar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olup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kanin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köklerinden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daha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kısadır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9E531B-07CF-D845-B1DE-8DFBF0ECCF33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8315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2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35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38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9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46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814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3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4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93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055A6-38B7-6541-BEFC-3C25DE582CDF}" type="datetimeFigureOut">
              <a:rPr lang="en-US" smtClean="0"/>
              <a:t>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E00F0-58C9-B941-9B69-173CA88A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415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3250"/>
            <a:ext cx="7772400" cy="4032249"/>
          </a:xfrm>
        </p:spPr>
        <p:txBody>
          <a:bodyPr>
            <a:no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Dersin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Adı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Üst </a:t>
            </a:r>
            <a:r>
              <a:rPr lang="en-US" b="1" dirty="0" err="1">
                <a:solidFill>
                  <a:srgbClr val="FFFF00"/>
                </a:solidFill>
              </a:rPr>
              <a:t>Küçükazı</a:t>
            </a:r>
            <a:r>
              <a:rPr lang="en-US" b="1" dirty="0">
                <a:solidFill>
                  <a:srgbClr val="FFFF00"/>
                </a:solidFill>
              </a:rPr>
              <a:t> </a:t>
            </a:r>
            <a:r>
              <a:rPr lang="en-US" b="1" dirty="0" err="1">
                <a:solidFill>
                  <a:srgbClr val="FFFF00"/>
                </a:solidFill>
              </a:rPr>
              <a:t>Dişleri</a:t>
            </a:r>
            <a:br>
              <a:rPr lang="en-US" b="1" dirty="0">
                <a:solidFill>
                  <a:srgbClr val="FFFF00"/>
                </a:solidFill>
              </a:rPr>
            </a:br>
            <a:r>
              <a:rPr lang="en-US" b="1" dirty="0">
                <a:solidFill>
                  <a:srgbClr val="FFFF00"/>
                </a:solidFill>
              </a:rPr>
              <a:t> (</a:t>
            </a:r>
            <a:r>
              <a:rPr lang="en-US" b="1" dirty="0" err="1">
                <a:solidFill>
                  <a:srgbClr val="FFFF00"/>
                </a:solidFill>
              </a:rPr>
              <a:t>Maksiller</a:t>
            </a:r>
            <a:r>
              <a:rPr lang="en-US" b="1" dirty="0">
                <a:solidFill>
                  <a:srgbClr val="FFFF00"/>
                </a:solidFill>
              </a:rPr>
              <a:t> Premolar </a:t>
            </a:r>
            <a:r>
              <a:rPr lang="en-US" b="1" dirty="0" err="1">
                <a:solidFill>
                  <a:srgbClr val="FFFF00"/>
                </a:solidFill>
              </a:rPr>
              <a:t>Dişler</a:t>
            </a:r>
            <a:r>
              <a:rPr lang="en-US" b="1" dirty="0">
                <a:solidFill>
                  <a:srgbClr val="FFFF00"/>
                </a:solidFill>
              </a:rPr>
              <a:t>)</a:t>
            </a:r>
            <a:br>
              <a:rPr lang="en-US" dirty="0"/>
            </a:br>
            <a:br>
              <a:rPr lang="en-US" dirty="0"/>
            </a:br>
            <a:r>
              <a:rPr lang="en-US" b="1" dirty="0" err="1">
                <a:solidFill>
                  <a:srgbClr val="FF0000"/>
                </a:solidFill>
              </a:rPr>
              <a:t>Dersin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Sınıf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ve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Dönemi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/>
              <a:t>1. </a:t>
            </a:r>
            <a:r>
              <a:rPr lang="en-US" dirty="0" err="1"/>
              <a:t>Sınıf</a:t>
            </a:r>
            <a:r>
              <a:rPr lang="en-US" dirty="0"/>
              <a:t>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Yarıyılı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35499"/>
            <a:ext cx="6400800" cy="1571625"/>
          </a:xfrm>
        </p:spPr>
        <p:txBody>
          <a:bodyPr>
            <a:normAutofit/>
          </a:bodyPr>
          <a:lstStyle/>
          <a:p>
            <a:r>
              <a:rPr lang="en-US" sz="4400" b="1" dirty="0"/>
              <a:t>Prof. Dr.</a:t>
            </a:r>
          </a:p>
          <a:p>
            <a:r>
              <a:rPr lang="en-US" sz="4400" b="1" dirty="0"/>
              <a:t>Mehmet Ali </a:t>
            </a:r>
            <a:r>
              <a:rPr lang="en-US" sz="4400" b="1" dirty="0" err="1"/>
              <a:t>Kılıçarslan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16062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KAYNAKLAR</a:t>
            </a:r>
            <a:r>
              <a:rPr lang="tr-TR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522" y="1600200"/>
            <a:ext cx="8892208" cy="5025887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</a:rPr>
              <a:t>Bird DL, Robinson DS. </a:t>
            </a:r>
            <a:r>
              <a:rPr lang="en-US" dirty="0"/>
              <a:t>Torres and Ehrlich modern dental assisting. 9</a:t>
            </a:r>
            <a:r>
              <a:rPr lang="en-US" baseline="30000" dirty="0"/>
              <a:t>th</a:t>
            </a:r>
            <a:r>
              <a:rPr lang="en-US" dirty="0"/>
              <a:t> Ed. China: Saunders Elsevier; 2009.</a:t>
            </a:r>
            <a:endParaRPr lang="tr-TR" dirty="0"/>
          </a:p>
          <a:p>
            <a:pPr lvl="0"/>
            <a:r>
              <a:rPr lang="en-US" dirty="0" err="1">
                <a:solidFill>
                  <a:srgbClr val="FFFF00"/>
                </a:solidFill>
              </a:rPr>
              <a:t>Doğan</a:t>
            </a:r>
            <a:r>
              <a:rPr lang="en-US" dirty="0">
                <a:solidFill>
                  <a:srgbClr val="FFFF00"/>
                </a:solidFill>
              </a:rPr>
              <a:t> A, </a:t>
            </a:r>
            <a:r>
              <a:rPr lang="en-US" dirty="0" err="1">
                <a:solidFill>
                  <a:srgbClr val="FFFF00"/>
                </a:solidFill>
              </a:rPr>
              <a:t>Doğan</a:t>
            </a:r>
            <a:r>
              <a:rPr lang="en-US" dirty="0">
                <a:solidFill>
                  <a:srgbClr val="FFFF00"/>
                </a:solidFill>
              </a:rPr>
              <a:t> OM. </a:t>
            </a:r>
            <a:r>
              <a:rPr lang="en-US" dirty="0"/>
              <a:t>Dental </a:t>
            </a:r>
            <a:r>
              <a:rPr lang="en-US" dirty="0" err="1"/>
              <a:t>morfoloji</a:t>
            </a:r>
            <a:r>
              <a:rPr lang="en-US" dirty="0"/>
              <a:t>. 3. </a:t>
            </a:r>
            <a:r>
              <a:rPr lang="en-US" dirty="0" err="1"/>
              <a:t>Baskı</a:t>
            </a:r>
            <a:r>
              <a:rPr lang="en-US" dirty="0"/>
              <a:t>. Ankara: Tuna </a:t>
            </a:r>
            <a:r>
              <a:rPr lang="en-US" dirty="0" err="1"/>
              <a:t>Matbaacılık</a:t>
            </a:r>
            <a:r>
              <a:rPr lang="en-US" dirty="0"/>
              <a:t> San. </a:t>
            </a:r>
            <a:r>
              <a:rPr lang="en-US" dirty="0" err="1"/>
              <a:t>ve</a:t>
            </a:r>
            <a:r>
              <a:rPr lang="en-US" dirty="0"/>
              <a:t> Tic. A.Ş.; 2008.</a:t>
            </a:r>
            <a:endParaRPr lang="tr-TR" dirty="0"/>
          </a:p>
          <a:p>
            <a:pPr lvl="0"/>
            <a:r>
              <a:rPr lang="en-US" dirty="0" err="1">
                <a:solidFill>
                  <a:srgbClr val="FFFF00"/>
                </a:solidFill>
              </a:rPr>
              <a:t>Kılıçarslan</a:t>
            </a:r>
            <a:r>
              <a:rPr lang="en-US" dirty="0">
                <a:solidFill>
                  <a:srgbClr val="FFFF00"/>
                </a:solidFill>
              </a:rPr>
              <a:t> MA. </a:t>
            </a:r>
            <a:r>
              <a:rPr lang="en-US" dirty="0" err="1"/>
              <a:t>Dört</a:t>
            </a:r>
            <a:r>
              <a:rPr lang="en-US" dirty="0"/>
              <a:t> </a:t>
            </a:r>
            <a:r>
              <a:rPr lang="en-US" dirty="0" err="1"/>
              <a:t>elli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hekimliğinde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klinik</a:t>
            </a:r>
            <a:r>
              <a:rPr lang="en-US" dirty="0"/>
              <a:t> </a:t>
            </a:r>
            <a:r>
              <a:rPr lang="en-US" dirty="0" err="1"/>
              <a:t>yönetimi</a:t>
            </a:r>
            <a:r>
              <a:rPr lang="en-US" dirty="0"/>
              <a:t>. Ankara: Palme </a:t>
            </a:r>
            <a:r>
              <a:rPr lang="en-US" dirty="0" err="1"/>
              <a:t>Yayıncılık</a:t>
            </a:r>
            <a:r>
              <a:rPr lang="en-US" dirty="0"/>
              <a:t>; 2013.</a:t>
            </a:r>
            <a:endParaRPr lang="tr-TR" dirty="0"/>
          </a:p>
          <a:p>
            <a:pPr lvl="0"/>
            <a:r>
              <a:rPr lang="en-US" dirty="0" err="1">
                <a:solidFill>
                  <a:srgbClr val="FFFF00"/>
                </a:solidFill>
              </a:rPr>
              <a:t>Phinney</a:t>
            </a:r>
            <a:r>
              <a:rPr lang="en-US" dirty="0">
                <a:solidFill>
                  <a:srgbClr val="FFFF00"/>
                </a:solidFill>
              </a:rPr>
              <a:t> DJ, Halstead JH. </a:t>
            </a:r>
            <a:r>
              <a:rPr lang="en-US" dirty="0"/>
              <a:t>Dental assisting. A comprehensive approach. 3</a:t>
            </a:r>
            <a:r>
              <a:rPr lang="en-US" baseline="30000" dirty="0"/>
              <a:t>rd</a:t>
            </a:r>
            <a:r>
              <a:rPr lang="en-US" dirty="0"/>
              <a:t> Ed. New York: Delmar </a:t>
            </a:r>
            <a:r>
              <a:rPr lang="en-US" dirty="0" err="1"/>
              <a:t>Cengage</a:t>
            </a:r>
            <a:r>
              <a:rPr lang="en-US" dirty="0"/>
              <a:t> Learning; 2008. </a:t>
            </a:r>
            <a:endParaRPr lang="tr-TR" dirty="0"/>
          </a:p>
          <a:p>
            <a:pPr lvl="0"/>
            <a:r>
              <a:rPr lang="en-US" dirty="0" err="1">
                <a:solidFill>
                  <a:srgbClr val="FFFF00"/>
                </a:solidFill>
              </a:rPr>
              <a:t>Scheid</a:t>
            </a:r>
            <a:r>
              <a:rPr lang="en-US" dirty="0">
                <a:solidFill>
                  <a:srgbClr val="FFFF00"/>
                </a:solidFill>
              </a:rPr>
              <a:t> RC. </a:t>
            </a:r>
            <a:r>
              <a:rPr lang="en-US" dirty="0" err="1">
                <a:solidFill>
                  <a:srgbClr val="FFFF00"/>
                </a:solidFill>
              </a:rPr>
              <a:t>Çeviri</a:t>
            </a:r>
            <a:r>
              <a:rPr lang="en-US" dirty="0">
                <a:solidFill>
                  <a:srgbClr val="FFFF00"/>
                </a:solidFill>
              </a:rPr>
              <a:t>: </a:t>
            </a:r>
            <a:r>
              <a:rPr lang="en-US" dirty="0" err="1">
                <a:solidFill>
                  <a:srgbClr val="FFFF00"/>
                </a:solidFill>
              </a:rPr>
              <a:t>İlgi</a:t>
            </a:r>
            <a:r>
              <a:rPr lang="en-US" dirty="0">
                <a:solidFill>
                  <a:srgbClr val="FFFF00"/>
                </a:solidFill>
              </a:rPr>
              <a:t> S. </a:t>
            </a:r>
            <a:r>
              <a:rPr lang="en-US" dirty="0" err="1"/>
              <a:t>Woelfel’in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Anatomisi</a:t>
            </a:r>
            <a:r>
              <a:rPr lang="en-US" dirty="0"/>
              <a:t> /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hekimliği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İlişkisi</a:t>
            </a:r>
            <a:r>
              <a:rPr lang="en-US" dirty="0"/>
              <a:t>. 7. </a:t>
            </a:r>
            <a:r>
              <a:rPr lang="en-US" dirty="0" err="1"/>
              <a:t>Baskı</a:t>
            </a:r>
            <a:r>
              <a:rPr lang="en-US" dirty="0"/>
              <a:t>. Ankara; </a:t>
            </a:r>
            <a:r>
              <a:rPr lang="en-US" dirty="0" err="1"/>
              <a:t>Güneş</a:t>
            </a:r>
            <a:r>
              <a:rPr lang="en-US" dirty="0"/>
              <a:t> Tıp </a:t>
            </a:r>
            <a:r>
              <a:rPr lang="en-US" dirty="0" err="1"/>
              <a:t>Kitapevleri</a:t>
            </a:r>
            <a:r>
              <a:rPr lang="en-US" dirty="0"/>
              <a:t>: 2010.</a:t>
            </a:r>
            <a:endParaRPr lang="tr-TR" dirty="0"/>
          </a:p>
          <a:p>
            <a:pPr lvl="0"/>
            <a:r>
              <a:rPr lang="en-US" dirty="0">
                <a:solidFill>
                  <a:srgbClr val="FFFF00"/>
                </a:solidFill>
              </a:rPr>
              <a:t>Stanley JN. </a:t>
            </a:r>
            <a:r>
              <a:rPr lang="en-US" dirty="0"/>
              <a:t>Wheeler’s Dental Anatomy, Physiology, and Occlusion. 10</a:t>
            </a:r>
            <a:r>
              <a:rPr lang="en-US" baseline="30000" dirty="0"/>
              <a:t>th</a:t>
            </a:r>
            <a:r>
              <a:rPr lang="en-US" dirty="0"/>
              <a:t> Ed. China: Elsevier Saunders; 2015.</a:t>
            </a:r>
            <a:endParaRPr lang="tr-TR" dirty="0"/>
          </a:p>
          <a:p>
            <a:pPr lvl="0"/>
            <a:r>
              <a:rPr lang="en-US" dirty="0">
                <a:solidFill>
                  <a:srgbClr val="FFFF00"/>
                </a:solidFill>
              </a:rPr>
              <a:t>Yavuzyılmaz H.</a:t>
            </a:r>
            <a:r>
              <a:rPr lang="en-US" dirty="0"/>
              <a:t> </a:t>
            </a:r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Morfolojisi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Anatomisi</a:t>
            </a:r>
            <a:r>
              <a:rPr lang="en-US" dirty="0"/>
              <a:t>. 6. </a:t>
            </a:r>
            <a:r>
              <a:rPr lang="en-US" dirty="0" err="1"/>
              <a:t>BaskıAnkara</a:t>
            </a:r>
            <a:r>
              <a:rPr lang="en-US" dirty="0"/>
              <a:t>; </a:t>
            </a:r>
            <a:r>
              <a:rPr lang="en-US" dirty="0" err="1"/>
              <a:t>Gazi</a:t>
            </a:r>
            <a:r>
              <a:rPr lang="en-US" dirty="0"/>
              <a:t> </a:t>
            </a:r>
            <a:r>
              <a:rPr lang="en-US" dirty="0" err="1"/>
              <a:t>Kitabevi</a:t>
            </a:r>
            <a:r>
              <a:rPr lang="en-US" dirty="0"/>
              <a:t> </a:t>
            </a:r>
            <a:r>
              <a:rPr lang="en-US" dirty="0" err="1"/>
              <a:t>Tic.Ltd.Şti</a:t>
            </a:r>
            <a:r>
              <a:rPr lang="en-US" dirty="0"/>
              <a:t>: 2013.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4950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7086" b="7086"/>
          <a:stretch>
            <a:fillRect/>
          </a:stretch>
        </p:blipFill>
        <p:spPr>
          <a:xfrm>
            <a:off x="457200" y="0"/>
            <a:ext cx="8229600" cy="4525963"/>
          </a:xfr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1ECF98E8-D35D-F141-9D39-3C997CBECF2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-62157" b="-62157"/>
          <a:stretch>
            <a:fillRect/>
          </a:stretch>
        </p:blipFill>
        <p:spPr>
          <a:xfrm>
            <a:off x="0" y="3028209"/>
            <a:ext cx="9152701" cy="530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80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6876"/>
            <a:ext cx="8229600" cy="882058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solidFill>
                  <a:srgbClr val="FF0000"/>
                </a:solidFill>
              </a:rPr>
              <a:t>Üst </a:t>
            </a:r>
            <a:r>
              <a:rPr lang="en-US" sz="4900" b="1" dirty="0" err="1">
                <a:solidFill>
                  <a:srgbClr val="FF0000"/>
                </a:solidFill>
              </a:rPr>
              <a:t>Küçükazı</a:t>
            </a:r>
            <a:r>
              <a:rPr lang="en-US" sz="4900" b="1" dirty="0">
                <a:solidFill>
                  <a:srgbClr val="FF0000"/>
                </a:solidFill>
              </a:rPr>
              <a:t> </a:t>
            </a:r>
            <a:r>
              <a:rPr lang="en-US" sz="4900" b="1" dirty="0" err="1">
                <a:solidFill>
                  <a:srgbClr val="FF0000"/>
                </a:solidFill>
              </a:rPr>
              <a:t>Dişleri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815" y="1315194"/>
            <a:ext cx="8900556" cy="5542806"/>
          </a:xfrm>
        </p:spPr>
        <p:txBody>
          <a:bodyPr>
            <a:noAutofit/>
          </a:bodyPr>
          <a:lstStyle/>
          <a:p>
            <a:r>
              <a:rPr lang="en-US" sz="2800" dirty="0" err="1"/>
              <a:t>Sağlıklı</a:t>
            </a:r>
            <a:r>
              <a:rPr lang="en-US" sz="2800" dirty="0"/>
              <a:t> </a:t>
            </a:r>
            <a:r>
              <a:rPr lang="en-US" sz="2800" dirty="0" err="1"/>
              <a:t>yetişkin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insanda</a:t>
            </a:r>
            <a:r>
              <a:rPr lang="en-US" sz="2800" dirty="0"/>
              <a:t>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tanesi</a:t>
            </a:r>
            <a:r>
              <a:rPr lang="en-US" sz="2800" dirty="0"/>
              <a:t> </a:t>
            </a:r>
            <a:r>
              <a:rPr lang="en-US" sz="2800" dirty="0" err="1"/>
              <a:t>üst</a:t>
            </a:r>
            <a:r>
              <a:rPr lang="en-US" sz="2800" dirty="0"/>
              <a:t>,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tanesi</a:t>
            </a:r>
            <a:r>
              <a:rPr lang="en-US" sz="2800" dirty="0"/>
              <a:t> alt </a:t>
            </a:r>
            <a:r>
              <a:rPr lang="en-US" sz="2800" dirty="0" err="1"/>
              <a:t>çenede</a:t>
            </a:r>
            <a:r>
              <a:rPr lang="en-US" sz="2800" dirty="0"/>
              <a:t> </a:t>
            </a:r>
            <a:r>
              <a:rPr lang="en-US" sz="2800" dirty="0" err="1"/>
              <a:t>olmak</a:t>
            </a:r>
            <a:r>
              <a:rPr lang="en-US" sz="2800" dirty="0"/>
              <a:t> </a:t>
            </a:r>
            <a:r>
              <a:rPr lang="en-US" sz="2800" dirty="0" err="1"/>
              <a:t>üzere</a:t>
            </a:r>
            <a:r>
              <a:rPr lang="en-US" sz="2800" dirty="0"/>
              <a:t> </a:t>
            </a:r>
            <a:r>
              <a:rPr lang="en-US" sz="2800" dirty="0" err="1"/>
              <a:t>toplam</a:t>
            </a:r>
            <a:r>
              <a:rPr lang="en-US" sz="2800" dirty="0"/>
              <a:t> </a:t>
            </a:r>
            <a:r>
              <a:rPr lang="en-US" sz="2800" dirty="0" err="1"/>
              <a:t>sekiz</a:t>
            </a:r>
            <a:r>
              <a:rPr lang="en-US" sz="2800" dirty="0"/>
              <a:t> </a:t>
            </a:r>
            <a:r>
              <a:rPr lang="en-US" sz="2800" dirty="0" err="1"/>
              <a:t>adet</a:t>
            </a:r>
            <a:r>
              <a:rPr lang="en-US" sz="2800" dirty="0"/>
              <a:t> </a:t>
            </a:r>
            <a:r>
              <a:rPr lang="en-US" sz="2800" dirty="0" err="1"/>
              <a:t>küçükazı</a:t>
            </a:r>
            <a:r>
              <a:rPr lang="en-US" sz="2800" dirty="0"/>
              <a:t> </a:t>
            </a:r>
            <a:r>
              <a:rPr lang="en-US" sz="2800" dirty="0" err="1"/>
              <a:t>dişi</a:t>
            </a:r>
            <a:r>
              <a:rPr lang="en-US" sz="2800" dirty="0"/>
              <a:t> </a:t>
            </a:r>
            <a:r>
              <a:rPr lang="en-US" sz="2800" dirty="0" err="1"/>
              <a:t>vardır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Küçükazı</a:t>
            </a:r>
            <a:r>
              <a:rPr lang="en-US" sz="2800" dirty="0"/>
              <a:t> </a:t>
            </a:r>
            <a:r>
              <a:rPr lang="en-US" sz="2800" dirty="0" err="1"/>
              <a:t>dişleri</a:t>
            </a:r>
            <a:r>
              <a:rPr lang="en-US" sz="2800" dirty="0"/>
              <a:t>; </a:t>
            </a:r>
            <a:r>
              <a:rPr lang="en-US" sz="2800" dirty="0" err="1"/>
              <a:t>besinlerin</a:t>
            </a:r>
            <a:r>
              <a:rPr lang="en-US" sz="2800" dirty="0"/>
              <a:t> </a:t>
            </a:r>
            <a:r>
              <a:rPr lang="en-US" sz="2800" dirty="0" err="1"/>
              <a:t>koparılması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çiğnenmesinde</a:t>
            </a:r>
            <a:r>
              <a:rPr lang="en-US" sz="2800" dirty="0"/>
              <a:t>, </a:t>
            </a:r>
            <a:r>
              <a:rPr lang="en-US" sz="2800" dirty="0" err="1"/>
              <a:t>ayrıca</a:t>
            </a:r>
            <a:r>
              <a:rPr lang="en-US" sz="2800" dirty="0"/>
              <a:t> </a:t>
            </a:r>
            <a:r>
              <a:rPr lang="en-US" sz="2800" dirty="0" err="1"/>
              <a:t>yüzün</a:t>
            </a:r>
            <a:r>
              <a:rPr lang="en-US" sz="2800" dirty="0"/>
              <a:t> </a:t>
            </a:r>
            <a:r>
              <a:rPr lang="en-US" sz="2800" dirty="0" err="1"/>
              <a:t>dikey</a:t>
            </a:r>
            <a:r>
              <a:rPr lang="en-US" sz="2800" dirty="0"/>
              <a:t> </a:t>
            </a:r>
            <a:r>
              <a:rPr lang="en-US" sz="2800" dirty="0" err="1"/>
              <a:t>boyutunun</a:t>
            </a:r>
            <a:r>
              <a:rPr lang="en-US" sz="2800" dirty="0"/>
              <a:t> </a:t>
            </a:r>
            <a:r>
              <a:rPr lang="en-US" sz="2800" dirty="0" err="1"/>
              <a:t>korunmasında</a:t>
            </a:r>
            <a:r>
              <a:rPr lang="en-US" sz="2800" dirty="0"/>
              <a:t> </a:t>
            </a:r>
            <a:r>
              <a:rPr lang="en-US" sz="2800" dirty="0" err="1"/>
              <a:t>işlev</a:t>
            </a:r>
            <a:r>
              <a:rPr lang="en-US" sz="2800" dirty="0"/>
              <a:t> </a:t>
            </a:r>
            <a:r>
              <a:rPr lang="en-US" sz="2800" dirty="0" err="1"/>
              <a:t>görürler</a:t>
            </a:r>
            <a:r>
              <a:rPr lang="en-US" sz="2800" dirty="0"/>
              <a:t>.</a:t>
            </a:r>
          </a:p>
          <a:p>
            <a:r>
              <a:rPr lang="en-US" sz="2800" dirty="0"/>
              <a:t>Bu </a:t>
            </a:r>
            <a:r>
              <a:rPr lang="en-US" sz="2800" dirty="0" err="1"/>
              <a:t>dişler</a:t>
            </a:r>
            <a:r>
              <a:rPr lang="en-US" sz="2800" dirty="0"/>
              <a:t>; </a:t>
            </a:r>
            <a:r>
              <a:rPr lang="en-US" sz="2800" b="1" i="1" dirty="0">
                <a:solidFill>
                  <a:srgbClr val="FFFF00"/>
                </a:solidFill>
              </a:rPr>
              <a:t>N. </a:t>
            </a:r>
            <a:r>
              <a:rPr lang="en-US" sz="2800" b="1" i="1" dirty="0" err="1">
                <a:solidFill>
                  <a:srgbClr val="FFFF00"/>
                </a:solidFill>
              </a:rPr>
              <a:t>Maksillaris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innerve </a:t>
            </a:r>
            <a:r>
              <a:rPr lang="en-US" sz="2800" dirty="0" err="1"/>
              <a:t>edilirken</a:t>
            </a:r>
            <a:r>
              <a:rPr lang="en-US" sz="2800" dirty="0"/>
              <a:t>, </a:t>
            </a:r>
            <a:r>
              <a:rPr lang="en-US" sz="2800" dirty="0" err="1"/>
              <a:t>kanlanması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arter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b="1" i="1" dirty="0">
                <a:solidFill>
                  <a:srgbClr val="FFFF00"/>
                </a:solidFill>
              </a:rPr>
              <a:t>a. </a:t>
            </a:r>
            <a:r>
              <a:rPr lang="en-US" sz="2800" b="1" i="1" dirty="0" err="1">
                <a:solidFill>
                  <a:srgbClr val="FFFF00"/>
                </a:solidFill>
              </a:rPr>
              <a:t>Maksillaris</a:t>
            </a:r>
            <a:r>
              <a:rPr lang="en-US" sz="2800" dirty="0"/>
              <a:t>, </a:t>
            </a:r>
            <a:r>
              <a:rPr lang="en-US" sz="2800" dirty="0" err="1"/>
              <a:t>venöz</a:t>
            </a:r>
            <a:r>
              <a:rPr lang="en-US" sz="2800" dirty="0"/>
              <a:t> </a:t>
            </a:r>
            <a:r>
              <a:rPr lang="en-US" sz="2800" dirty="0" err="1"/>
              <a:t>dönüş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da </a:t>
            </a:r>
            <a:r>
              <a:rPr lang="en-US" sz="2800" b="1" i="1" dirty="0" err="1">
                <a:solidFill>
                  <a:srgbClr val="FFFF00"/>
                </a:solidFill>
              </a:rPr>
              <a:t>pleksus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venosus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b="1" i="1" dirty="0" err="1">
                <a:solidFill>
                  <a:srgbClr val="FFFF00"/>
                </a:solidFill>
              </a:rPr>
              <a:t>pterygoideus</a:t>
            </a:r>
            <a:r>
              <a:rPr lang="en-US" sz="2800" b="1" i="1" dirty="0">
                <a:solidFill>
                  <a:srgbClr val="FFFF00"/>
                </a:solidFill>
              </a:rPr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/>
              <a:t>sağlanır</a:t>
            </a:r>
            <a:r>
              <a:rPr lang="en-US" sz="2800" dirty="0"/>
              <a:t>.</a:t>
            </a:r>
          </a:p>
          <a:p>
            <a:r>
              <a:rPr lang="en-US" sz="2800" dirty="0"/>
              <a:t> </a:t>
            </a:r>
            <a:r>
              <a:rPr lang="en-US" sz="2800" dirty="0" err="1"/>
              <a:t>Üç</a:t>
            </a:r>
            <a:r>
              <a:rPr lang="en-US" sz="2800" dirty="0"/>
              <a:t> </a:t>
            </a:r>
            <a:r>
              <a:rPr lang="en-US" sz="2800" dirty="0" err="1"/>
              <a:t>tanesi</a:t>
            </a:r>
            <a:r>
              <a:rPr lang="en-US" sz="2800" dirty="0"/>
              <a:t> bukkal </a:t>
            </a:r>
            <a:r>
              <a:rPr lang="en-US" sz="2800" dirty="0" err="1"/>
              <a:t>yüzde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tanesi</a:t>
            </a:r>
            <a:r>
              <a:rPr lang="en-US" sz="2800" dirty="0"/>
              <a:t> de </a:t>
            </a:r>
            <a:r>
              <a:rPr lang="en-US" sz="2800" dirty="0" err="1"/>
              <a:t>palatinal</a:t>
            </a:r>
            <a:r>
              <a:rPr lang="en-US" sz="2800" dirty="0"/>
              <a:t> </a:t>
            </a:r>
            <a:r>
              <a:rPr lang="en-US" sz="2800" dirty="0" err="1"/>
              <a:t>yüzde</a:t>
            </a:r>
            <a:r>
              <a:rPr lang="en-US" sz="2800" dirty="0"/>
              <a:t> </a:t>
            </a:r>
            <a:r>
              <a:rPr lang="en-US" sz="2800" dirty="0" err="1"/>
              <a:t>olmak</a:t>
            </a:r>
            <a:r>
              <a:rPr lang="en-US" sz="2800" dirty="0"/>
              <a:t> </a:t>
            </a:r>
            <a:r>
              <a:rPr lang="en-US" sz="2800" dirty="0" err="1"/>
              <a:t>üzere</a:t>
            </a:r>
            <a:r>
              <a:rPr lang="en-US" sz="2800" dirty="0"/>
              <a:t> </a:t>
            </a:r>
            <a:r>
              <a:rPr lang="en-US" sz="2800" dirty="0" err="1"/>
              <a:t>toplam</a:t>
            </a:r>
            <a:r>
              <a:rPr lang="en-US" sz="2800" dirty="0"/>
              <a:t> </a:t>
            </a:r>
            <a:r>
              <a:rPr lang="en-US" sz="2800" dirty="0" err="1"/>
              <a:t>dört</a:t>
            </a:r>
            <a:r>
              <a:rPr lang="en-US" sz="2800" dirty="0"/>
              <a:t> </a:t>
            </a:r>
            <a:r>
              <a:rPr lang="en-US" sz="2800" dirty="0" err="1"/>
              <a:t>gelişim</a:t>
            </a:r>
            <a:r>
              <a:rPr lang="en-US" sz="2800" dirty="0"/>
              <a:t> </a:t>
            </a:r>
            <a:r>
              <a:rPr lang="en-US" sz="2800" dirty="0" err="1"/>
              <a:t>lobundan</a:t>
            </a:r>
            <a:r>
              <a:rPr lang="en-US" sz="2800" dirty="0"/>
              <a:t> </a:t>
            </a:r>
            <a:r>
              <a:rPr lang="en-US" sz="2800" dirty="0" err="1"/>
              <a:t>oluşurlar</a:t>
            </a:r>
            <a:r>
              <a:rPr lang="en-US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21070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87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8004"/>
            <a:ext cx="8229600" cy="58039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Üst premolar </a:t>
            </a:r>
            <a:r>
              <a:rPr lang="en-US" dirty="0" err="1"/>
              <a:t>dişlerin</a:t>
            </a:r>
            <a:r>
              <a:rPr lang="en-US" dirty="0"/>
              <a:t> </a:t>
            </a:r>
            <a:r>
              <a:rPr lang="en-US" dirty="0" err="1"/>
              <a:t>kronları</a:t>
            </a:r>
            <a:r>
              <a:rPr lang="en-US" dirty="0"/>
              <a:t> </a:t>
            </a:r>
            <a:r>
              <a:rPr lang="en-US" dirty="0" err="1"/>
              <a:t>kanin</a:t>
            </a:r>
            <a:r>
              <a:rPr lang="en-US" dirty="0"/>
              <a:t> </a:t>
            </a:r>
            <a:r>
              <a:rPr lang="en-US" dirty="0" err="1"/>
              <a:t>dişlerinden</a:t>
            </a:r>
            <a:r>
              <a:rPr lang="en-US" dirty="0"/>
              <a:t> </a:t>
            </a:r>
            <a:r>
              <a:rPr lang="en-US" dirty="0" err="1"/>
              <a:t>yaklaşık</a:t>
            </a:r>
            <a:r>
              <a:rPr lang="en-US" dirty="0"/>
              <a:t> 1,5-2mm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, </a:t>
            </a:r>
            <a:r>
              <a:rPr lang="en-US" dirty="0" err="1"/>
              <a:t>kök</a:t>
            </a:r>
            <a:r>
              <a:rPr lang="en-US" dirty="0"/>
              <a:t> </a:t>
            </a:r>
            <a:r>
              <a:rPr lang="en-US" dirty="0" err="1"/>
              <a:t>boyları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molar </a:t>
            </a:r>
            <a:r>
              <a:rPr lang="en-US" dirty="0" err="1"/>
              <a:t>dişlerin</a:t>
            </a:r>
            <a:r>
              <a:rPr lang="en-US" dirty="0"/>
              <a:t> </a:t>
            </a:r>
            <a:r>
              <a:rPr lang="en-US" dirty="0" err="1"/>
              <a:t>kök</a:t>
            </a:r>
            <a:r>
              <a:rPr lang="en-US" dirty="0"/>
              <a:t> </a:t>
            </a:r>
            <a:r>
              <a:rPr lang="en-US" dirty="0" err="1"/>
              <a:t>boyuna</a:t>
            </a:r>
            <a:r>
              <a:rPr lang="en-US" dirty="0"/>
              <a:t> </a:t>
            </a:r>
            <a:r>
              <a:rPr lang="en-US" dirty="0" err="1"/>
              <a:t>yakındır</a:t>
            </a:r>
            <a:r>
              <a:rPr lang="en-US" dirty="0"/>
              <a:t>. </a:t>
            </a:r>
          </a:p>
          <a:p>
            <a:r>
              <a:rPr lang="en-US" dirty="0" err="1"/>
              <a:t>Keser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kanin</a:t>
            </a:r>
            <a:r>
              <a:rPr lang="en-US" dirty="0"/>
              <a:t> </a:t>
            </a:r>
            <a:r>
              <a:rPr lang="en-US" dirty="0" err="1"/>
              <a:t>dişlerinden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dişlerin</a:t>
            </a:r>
            <a:r>
              <a:rPr lang="en-US" dirty="0"/>
              <a:t> de </a:t>
            </a:r>
            <a:r>
              <a:rPr lang="en-US" dirty="0" err="1"/>
              <a:t>marjinal</a:t>
            </a:r>
            <a:r>
              <a:rPr lang="en-US" dirty="0"/>
              <a:t> </a:t>
            </a:r>
            <a:r>
              <a:rPr lang="en-US" dirty="0" err="1"/>
              <a:t>sırtları</a:t>
            </a:r>
            <a:r>
              <a:rPr lang="en-US" dirty="0"/>
              <a:t> horizontal </a:t>
            </a:r>
            <a:r>
              <a:rPr lang="en-US" dirty="0" err="1"/>
              <a:t>düzlemde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bunlar</a:t>
            </a:r>
            <a:r>
              <a:rPr lang="en-US" dirty="0"/>
              <a:t> </a:t>
            </a:r>
            <a:r>
              <a:rPr lang="en-US" dirty="0" err="1"/>
              <a:t>dişin</a:t>
            </a:r>
            <a:r>
              <a:rPr lang="en-US" dirty="0"/>
              <a:t> mesial </a:t>
            </a:r>
            <a:r>
              <a:rPr lang="en-US" dirty="0" err="1"/>
              <a:t>ve</a:t>
            </a:r>
            <a:r>
              <a:rPr lang="en-US" dirty="0"/>
              <a:t> distal </a:t>
            </a:r>
            <a:r>
              <a:rPr lang="en-US" dirty="0" err="1"/>
              <a:t>kenarlarını</a:t>
            </a:r>
            <a:r>
              <a:rPr lang="en-US" dirty="0"/>
              <a:t> </a:t>
            </a:r>
            <a:r>
              <a:rPr lang="en-US" dirty="0" err="1"/>
              <a:t>oluştururlar</a:t>
            </a:r>
            <a:r>
              <a:rPr lang="en-US" dirty="0"/>
              <a:t>. </a:t>
            </a:r>
          </a:p>
          <a:p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premolar </a:t>
            </a:r>
            <a:r>
              <a:rPr lang="en-US" dirty="0" err="1"/>
              <a:t>dişlerin</a:t>
            </a:r>
            <a:r>
              <a:rPr lang="en-US" dirty="0"/>
              <a:t> </a:t>
            </a:r>
            <a:r>
              <a:rPr lang="en-US" dirty="0" err="1"/>
              <a:t>bukkalden</a:t>
            </a:r>
            <a:r>
              <a:rPr lang="en-US" dirty="0"/>
              <a:t> </a:t>
            </a:r>
            <a:r>
              <a:rPr lang="en-US" dirty="0" err="1"/>
              <a:t>linguale</a:t>
            </a:r>
            <a:r>
              <a:rPr lang="en-US" dirty="0"/>
              <a:t> </a:t>
            </a:r>
            <a:r>
              <a:rPr lang="en-US" dirty="0" err="1"/>
              <a:t>doğru</a:t>
            </a:r>
            <a:r>
              <a:rPr lang="en-US" dirty="0"/>
              <a:t> </a:t>
            </a:r>
            <a:r>
              <a:rPr lang="en-US" dirty="0" err="1"/>
              <a:t>daraldığını</a:t>
            </a:r>
            <a:r>
              <a:rPr lang="en-US" dirty="0"/>
              <a:t> </a:t>
            </a:r>
            <a:r>
              <a:rPr lang="en-US" dirty="0" err="1"/>
              <a:t>görürüz</a:t>
            </a:r>
            <a:r>
              <a:rPr lang="en-US" dirty="0"/>
              <a:t>. </a:t>
            </a:r>
          </a:p>
          <a:p>
            <a:r>
              <a:rPr lang="en-US" dirty="0"/>
              <a:t>En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morfolojik</a:t>
            </a:r>
            <a:r>
              <a:rPr lang="en-US" dirty="0"/>
              <a:t> </a:t>
            </a:r>
            <a:r>
              <a:rPr lang="en-US" dirty="0" err="1"/>
              <a:t>özelliklerinden</a:t>
            </a:r>
            <a:r>
              <a:rPr lang="en-US" dirty="0"/>
              <a:t> </a:t>
            </a:r>
            <a:r>
              <a:rPr lang="en-US" dirty="0" err="1"/>
              <a:t>biri</a:t>
            </a:r>
            <a:r>
              <a:rPr lang="en-US" dirty="0"/>
              <a:t> de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premolarların</a:t>
            </a:r>
            <a:r>
              <a:rPr lang="en-US" dirty="0"/>
              <a:t> </a:t>
            </a:r>
            <a:r>
              <a:rPr lang="en-US" dirty="0" err="1"/>
              <a:t>bukkalingual</a:t>
            </a:r>
            <a:r>
              <a:rPr lang="en-US" dirty="0"/>
              <a:t> </a:t>
            </a:r>
            <a:r>
              <a:rPr lang="en-US" dirty="0" err="1"/>
              <a:t>boyutunun</a:t>
            </a:r>
            <a:r>
              <a:rPr lang="en-US" dirty="0"/>
              <a:t>, mesiodistal </a:t>
            </a:r>
            <a:r>
              <a:rPr lang="en-US" dirty="0" err="1"/>
              <a:t>boyutundan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olmasıdır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6997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ÜST BİRİNCİ KÜÇÜKAZI DİŞİ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/>
              <a:t>(Maksiller Birinci Premolar </a:t>
            </a:r>
            <a:r>
              <a:rPr lang="en-US" sz="3200" b="1" dirty="0" err="1"/>
              <a:t>Diş</a:t>
            </a:r>
            <a:r>
              <a:rPr lang="en-US" sz="3200" b="1" dirty="0"/>
              <a:t>)</a:t>
            </a:r>
            <a:br>
              <a:rPr lang="en-US" sz="3200" b="1" dirty="0"/>
            </a:br>
            <a:r>
              <a:rPr lang="en-US" sz="3200" b="1" dirty="0">
                <a:solidFill>
                  <a:srgbClr val="008000"/>
                </a:solidFill>
              </a:rPr>
              <a:t>(DENS PREMOLARIS PERMANENS 1. SUPERIOR)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34680"/>
            <a:ext cx="9144000" cy="50233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Üst 1. </a:t>
            </a:r>
            <a:r>
              <a:rPr lang="en-US" dirty="0" err="1"/>
              <a:t>küçükazı</a:t>
            </a:r>
            <a:r>
              <a:rPr lang="en-US" dirty="0"/>
              <a:t> </a:t>
            </a:r>
            <a:r>
              <a:rPr lang="en-US" dirty="0" err="1"/>
              <a:t>dişi</a:t>
            </a:r>
            <a:r>
              <a:rPr lang="en-US" dirty="0"/>
              <a:t>; </a:t>
            </a:r>
            <a:r>
              <a:rPr lang="en-US" dirty="0" err="1"/>
              <a:t>üst</a:t>
            </a:r>
            <a:r>
              <a:rPr lang="en-US" dirty="0"/>
              <a:t> </a:t>
            </a:r>
            <a:r>
              <a:rPr lang="en-US" dirty="0" err="1"/>
              <a:t>çenede</a:t>
            </a:r>
            <a:r>
              <a:rPr lang="en-US" dirty="0"/>
              <a:t> 2. </a:t>
            </a:r>
            <a:r>
              <a:rPr lang="en-US" dirty="0" err="1"/>
              <a:t>küçükazı</a:t>
            </a:r>
            <a:r>
              <a:rPr lang="en-US" dirty="0"/>
              <a:t> </a:t>
            </a:r>
            <a:r>
              <a:rPr lang="en-US" dirty="0" err="1"/>
              <a:t>dişinin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r>
              <a:rPr lang="en-US" dirty="0" err="1"/>
              <a:t>FDI’ın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kodlamasına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b="1" i="1" dirty="0" err="1"/>
              <a:t>sağ</a:t>
            </a:r>
            <a:r>
              <a:rPr lang="en-US" b="1" i="1" dirty="0"/>
              <a:t> </a:t>
            </a:r>
            <a:r>
              <a:rPr lang="en-US" b="1" i="1" dirty="0" err="1"/>
              <a:t>üst</a:t>
            </a:r>
            <a:r>
              <a:rPr lang="en-US" b="1" i="1" dirty="0"/>
              <a:t> 1. </a:t>
            </a:r>
            <a:r>
              <a:rPr lang="en-US" b="1" i="1" dirty="0" err="1"/>
              <a:t>küçükazı</a:t>
            </a:r>
            <a:r>
              <a:rPr lang="en-US" b="1" i="1" dirty="0"/>
              <a:t> </a:t>
            </a:r>
            <a:r>
              <a:rPr lang="en-US" b="1" i="1" dirty="0" err="1"/>
              <a:t>dişi</a:t>
            </a:r>
            <a:r>
              <a:rPr lang="en-US" b="1" i="1" dirty="0"/>
              <a:t>; 14, sol </a:t>
            </a:r>
            <a:r>
              <a:rPr lang="en-US" b="1" i="1" dirty="0" err="1"/>
              <a:t>üst</a:t>
            </a:r>
            <a:r>
              <a:rPr lang="en-US" b="1" i="1" dirty="0"/>
              <a:t> 1. </a:t>
            </a:r>
            <a:r>
              <a:rPr lang="en-US" b="1" i="1" dirty="0" err="1"/>
              <a:t>küçükazı</a:t>
            </a:r>
            <a:r>
              <a:rPr lang="en-US" b="1" i="1" dirty="0"/>
              <a:t> </a:t>
            </a:r>
            <a:r>
              <a:rPr lang="en-US" b="1" i="1" dirty="0" err="1"/>
              <a:t>dişi</a:t>
            </a:r>
            <a:r>
              <a:rPr lang="en-US" b="1" i="1" dirty="0"/>
              <a:t> </a:t>
            </a:r>
            <a:r>
              <a:rPr lang="en-US" b="1" i="1" dirty="0" err="1"/>
              <a:t>ise</a:t>
            </a:r>
            <a:r>
              <a:rPr lang="en-US" b="1" i="1" dirty="0"/>
              <a:t> 24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numaralandırılır</a:t>
            </a:r>
            <a:r>
              <a:rPr lang="en-US" dirty="0"/>
              <a:t>. </a:t>
            </a:r>
          </a:p>
          <a:p>
            <a:r>
              <a:rPr lang="en-US" dirty="0" err="1"/>
              <a:t>Kalsifikasyonu</a:t>
            </a:r>
            <a:r>
              <a:rPr lang="en-US" dirty="0"/>
              <a:t>,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kemik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b="1" i="1" dirty="0"/>
              <a:t>1,5-2 </a:t>
            </a:r>
            <a:r>
              <a:rPr lang="en-US" b="1" i="1" dirty="0" err="1"/>
              <a:t>yaşlarında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1. </a:t>
            </a:r>
            <a:r>
              <a:rPr lang="en-US" dirty="0" err="1"/>
              <a:t>küçükazı</a:t>
            </a:r>
            <a:r>
              <a:rPr lang="en-US" dirty="0"/>
              <a:t> </a:t>
            </a:r>
            <a:r>
              <a:rPr lang="en-US" dirty="0" err="1"/>
              <a:t>dişinin</a:t>
            </a:r>
            <a:r>
              <a:rPr lang="en-US" dirty="0"/>
              <a:t> </a:t>
            </a:r>
            <a:r>
              <a:rPr lang="en-US" dirty="0" err="1"/>
              <a:t>sürme</a:t>
            </a:r>
            <a:r>
              <a:rPr lang="en-US" dirty="0"/>
              <a:t> </a:t>
            </a:r>
            <a:r>
              <a:rPr lang="en-US" dirty="0" err="1"/>
              <a:t>yaşı</a:t>
            </a:r>
            <a:r>
              <a:rPr lang="en-US" dirty="0"/>
              <a:t> </a:t>
            </a:r>
            <a:r>
              <a:rPr lang="en-US" b="1" i="1" dirty="0"/>
              <a:t>10 </a:t>
            </a:r>
            <a:r>
              <a:rPr lang="en-US" b="1" i="1" dirty="0" err="1"/>
              <a:t>ilâ</a:t>
            </a:r>
            <a:r>
              <a:rPr lang="en-US" b="1" i="1" dirty="0"/>
              <a:t> 11 </a:t>
            </a:r>
            <a:r>
              <a:rPr lang="en-US" b="1" i="1" dirty="0" err="1"/>
              <a:t>yaşları</a:t>
            </a:r>
            <a:r>
              <a:rPr lang="en-US" b="1" i="1" dirty="0"/>
              <a:t> </a:t>
            </a:r>
            <a:r>
              <a:rPr lang="en-US" dirty="0" err="1"/>
              <a:t>arasıdır</a:t>
            </a:r>
            <a:r>
              <a:rPr lang="en-US" dirty="0"/>
              <a:t>. </a:t>
            </a:r>
          </a:p>
          <a:p>
            <a:r>
              <a:rPr lang="en-US" b="1" i="1" dirty="0" err="1">
                <a:solidFill>
                  <a:srgbClr val="FFFF00"/>
                </a:solidFill>
              </a:rPr>
              <a:t>Toplam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uzunluğu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ortalama</a:t>
            </a:r>
            <a:r>
              <a:rPr lang="en-US" b="1" i="1" dirty="0">
                <a:solidFill>
                  <a:srgbClr val="FFFF00"/>
                </a:solidFill>
              </a:rPr>
              <a:t> 22,5 mm,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uzunluğu</a:t>
            </a:r>
            <a:r>
              <a:rPr lang="en-US" b="1" i="1" dirty="0">
                <a:solidFill>
                  <a:srgbClr val="FFFF00"/>
                </a:solidFill>
              </a:rPr>
              <a:t> 8,5 mm,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genişliği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oklüzalde</a:t>
            </a:r>
            <a:r>
              <a:rPr lang="en-US" b="1" i="1" dirty="0">
                <a:solidFill>
                  <a:srgbClr val="FFFF00"/>
                </a:solidFill>
              </a:rPr>
              <a:t> 7 mm – </a:t>
            </a:r>
            <a:r>
              <a:rPr lang="en-US" b="1" i="1" dirty="0" err="1">
                <a:solidFill>
                  <a:srgbClr val="FFFF00"/>
                </a:solidFill>
              </a:rPr>
              <a:t>kole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bölgesinde</a:t>
            </a:r>
            <a:r>
              <a:rPr lang="en-US" b="1" i="1" dirty="0">
                <a:solidFill>
                  <a:srgbClr val="FFFF00"/>
                </a:solidFill>
              </a:rPr>
              <a:t> 5 mm </a:t>
            </a:r>
            <a:r>
              <a:rPr lang="en-US" b="1" i="1" dirty="0" err="1">
                <a:solidFill>
                  <a:srgbClr val="FFFF00"/>
                </a:solidFill>
              </a:rPr>
              <a:t>ve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kalınlığı</a:t>
            </a:r>
            <a:r>
              <a:rPr lang="en-US" b="1" i="1" dirty="0">
                <a:solidFill>
                  <a:srgbClr val="FFFF00"/>
                </a:solidFill>
              </a:rPr>
              <a:t> (</a:t>
            </a:r>
            <a:r>
              <a:rPr lang="en-US" b="1" i="1" dirty="0" err="1">
                <a:solidFill>
                  <a:srgbClr val="FFFF00"/>
                </a:solidFill>
              </a:rPr>
              <a:t>fasiyal</a:t>
            </a:r>
            <a:r>
              <a:rPr lang="en-US" b="1" i="1" dirty="0">
                <a:solidFill>
                  <a:srgbClr val="FFFF00"/>
                </a:solidFill>
              </a:rPr>
              <a:t>-lingual) da  9 mm </a:t>
            </a:r>
            <a:r>
              <a:rPr lang="en-US" b="1" i="1" dirty="0" err="1">
                <a:solidFill>
                  <a:srgbClr val="FFFF00"/>
                </a:solidFill>
              </a:rPr>
              <a:t>kadardır</a:t>
            </a:r>
            <a:r>
              <a:rPr lang="en-US" b="1" i="1" dirty="0">
                <a:solidFill>
                  <a:srgbClr val="FFFF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20605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ÜST İKİNCİ KÜÇÜKAZI DİŞİ</a:t>
            </a:r>
            <a:br>
              <a:rPr lang="en-US" sz="3200" b="1" dirty="0">
                <a:solidFill>
                  <a:srgbClr val="FF0000"/>
                </a:solidFill>
              </a:rPr>
            </a:br>
            <a:r>
              <a:rPr lang="en-US" sz="3200" b="1" dirty="0"/>
              <a:t>(Maksiller </a:t>
            </a:r>
            <a:r>
              <a:rPr lang="en-US" sz="3200" b="1" dirty="0" err="1"/>
              <a:t>İkinci</a:t>
            </a:r>
            <a:r>
              <a:rPr lang="en-US" sz="3200" b="1" dirty="0"/>
              <a:t> Premolar </a:t>
            </a:r>
            <a:r>
              <a:rPr lang="en-US" sz="3200" b="1" dirty="0" err="1"/>
              <a:t>Diş</a:t>
            </a:r>
            <a:r>
              <a:rPr lang="en-US" sz="3200" b="1" dirty="0"/>
              <a:t>)</a:t>
            </a:r>
            <a:br>
              <a:rPr lang="en-US" sz="3200" b="1" dirty="0"/>
            </a:br>
            <a:r>
              <a:rPr lang="en-US" sz="3200" b="1" dirty="0">
                <a:solidFill>
                  <a:srgbClr val="008000"/>
                </a:solidFill>
              </a:rPr>
              <a:t>(DENS PREMOLARIS PERMANENS 2. SUPERIOR)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2322"/>
            <a:ext cx="9144000" cy="500567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Üst </a:t>
            </a:r>
            <a:r>
              <a:rPr lang="en-US" dirty="0" err="1"/>
              <a:t>çenede</a:t>
            </a:r>
            <a:r>
              <a:rPr lang="en-US" dirty="0"/>
              <a:t> 1. molar </a:t>
            </a:r>
            <a:r>
              <a:rPr lang="en-US" dirty="0" err="1"/>
              <a:t>dişin</a:t>
            </a:r>
            <a:r>
              <a:rPr lang="en-US" dirty="0"/>
              <a:t> </a:t>
            </a:r>
            <a:r>
              <a:rPr lang="en-US" dirty="0" err="1"/>
              <a:t>hemen</a:t>
            </a:r>
            <a:r>
              <a:rPr lang="en-US" dirty="0"/>
              <a:t> </a:t>
            </a:r>
            <a:r>
              <a:rPr lang="en-US" dirty="0" err="1"/>
              <a:t>önünde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</a:p>
          <a:p>
            <a:r>
              <a:rPr lang="en-US" dirty="0" err="1"/>
              <a:t>FDI’ın</a:t>
            </a:r>
            <a:r>
              <a:rPr lang="en-US" dirty="0"/>
              <a:t> </a:t>
            </a:r>
            <a:r>
              <a:rPr lang="en-US" dirty="0" err="1"/>
              <a:t>uluslararası</a:t>
            </a:r>
            <a:r>
              <a:rPr lang="en-US" dirty="0"/>
              <a:t> </a:t>
            </a:r>
            <a:r>
              <a:rPr lang="en-US" dirty="0" err="1"/>
              <a:t>kodlamasına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b="1" i="1" dirty="0" err="1"/>
              <a:t>sağ</a:t>
            </a:r>
            <a:r>
              <a:rPr lang="en-US" b="1" i="1" dirty="0"/>
              <a:t> </a:t>
            </a:r>
            <a:r>
              <a:rPr lang="en-US" b="1" i="1" dirty="0" err="1"/>
              <a:t>üst</a:t>
            </a:r>
            <a:r>
              <a:rPr lang="en-US" b="1" i="1" dirty="0"/>
              <a:t> 2. </a:t>
            </a:r>
            <a:r>
              <a:rPr lang="en-US" b="1" i="1" dirty="0" err="1"/>
              <a:t>küçükazı</a:t>
            </a:r>
            <a:r>
              <a:rPr lang="en-US" b="1" i="1" dirty="0"/>
              <a:t> </a:t>
            </a:r>
            <a:r>
              <a:rPr lang="en-US" b="1" i="1" dirty="0" err="1"/>
              <a:t>dişi</a:t>
            </a:r>
            <a:r>
              <a:rPr lang="en-US" b="1" i="1" dirty="0"/>
              <a:t>; 15, sol </a:t>
            </a:r>
            <a:r>
              <a:rPr lang="en-US" b="1" i="1" dirty="0" err="1"/>
              <a:t>üst</a:t>
            </a:r>
            <a:r>
              <a:rPr lang="en-US" b="1" i="1" dirty="0"/>
              <a:t> 2. </a:t>
            </a:r>
            <a:r>
              <a:rPr lang="en-US" b="1" i="1" dirty="0" err="1"/>
              <a:t>küçükazı</a:t>
            </a:r>
            <a:r>
              <a:rPr lang="en-US" b="1" i="1" dirty="0"/>
              <a:t> </a:t>
            </a:r>
            <a:r>
              <a:rPr lang="en-US" b="1" i="1" dirty="0" err="1"/>
              <a:t>dişi</a:t>
            </a:r>
            <a:r>
              <a:rPr lang="en-US" b="1" i="1" dirty="0"/>
              <a:t> </a:t>
            </a:r>
            <a:r>
              <a:rPr lang="en-US" b="1" i="1" dirty="0" err="1"/>
              <a:t>ise</a:t>
            </a:r>
            <a:r>
              <a:rPr lang="en-US" b="1" i="1" dirty="0"/>
              <a:t> 25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numaralandırılır</a:t>
            </a:r>
            <a:r>
              <a:rPr lang="en-US" dirty="0"/>
              <a:t>. </a:t>
            </a:r>
          </a:p>
          <a:p>
            <a:r>
              <a:rPr lang="en-US" dirty="0" err="1"/>
              <a:t>Kalsifikasyonu</a:t>
            </a:r>
            <a:r>
              <a:rPr lang="en-US" dirty="0"/>
              <a:t>, </a:t>
            </a:r>
            <a:r>
              <a:rPr lang="en-US" dirty="0" err="1"/>
              <a:t>yani</a:t>
            </a:r>
            <a:r>
              <a:rPr lang="en-US" dirty="0"/>
              <a:t> </a:t>
            </a:r>
            <a:r>
              <a:rPr lang="en-US" dirty="0" err="1"/>
              <a:t>kemik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gelişimi</a:t>
            </a:r>
            <a:r>
              <a:rPr lang="en-US" dirty="0"/>
              <a:t> </a:t>
            </a:r>
            <a:r>
              <a:rPr lang="en-US" b="1" i="1" dirty="0"/>
              <a:t>2 - 2,5 </a:t>
            </a:r>
            <a:r>
              <a:rPr lang="en-US" b="1" i="1" dirty="0" err="1"/>
              <a:t>yaşlarında</a:t>
            </a:r>
            <a:r>
              <a:rPr lang="en-US" dirty="0"/>
              <a:t> </a:t>
            </a:r>
            <a:r>
              <a:rPr lang="en-US" dirty="0" err="1"/>
              <a:t>başlayan</a:t>
            </a:r>
            <a:r>
              <a:rPr lang="en-US" dirty="0"/>
              <a:t> </a:t>
            </a:r>
            <a:r>
              <a:rPr lang="en-US" dirty="0" err="1"/>
              <a:t>üst</a:t>
            </a:r>
            <a:r>
              <a:rPr lang="en-US" dirty="0"/>
              <a:t> 2. </a:t>
            </a:r>
            <a:r>
              <a:rPr lang="en-US" dirty="0" err="1"/>
              <a:t>küçükazı</a:t>
            </a:r>
            <a:r>
              <a:rPr lang="en-US" dirty="0"/>
              <a:t> </a:t>
            </a:r>
            <a:r>
              <a:rPr lang="en-US" dirty="0" err="1"/>
              <a:t>dişinin</a:t>
            </a:r>
            <a:r>
              <a:rPr lang="en-US" dirty="0"/>
              <a:t> </a:t>
            </a:r>
            <a:r>
              <a:rPr lang="en-US" dirty="0" err="1"/>
              <a:t>sürme</a:t>
            </a:r>
            <a:r>
              <a:rPr lang="en-US" dirty="0"/>
              <a:t> </a:t>
            </a:r>
            <a:r>
              <a:rPr lang="en-US" dirty="0" err="1"/>
              <a:t>yaşı</a:t>
            </a:r>
            <a:r>
              <a:rPr lang="en-US" dirty="0"/>
              <a:t> </a:t>
            </a:r>
            <a:r>
              <a:rPr lang="en-US" b="1" i="1" dirty="0"/>
              <a:t>10 </a:t>
            </a:r>
            <a:r>
              <a:rPr lang="en-US" b="1" i="1" dirty="0" err="1"/>
              <a:t>ilâ</a:t>
            </a:r>
            <a:r>
              <a:rPr lang="en-US" b="1" i="1" dirty="0"/>
              <a:t> 12 </a:t>
            </a:r>
            <a:r>
              <a:rPr lang="en-US" dirty="0" err="1"/>
              <a:t>yaşları</a:t>
            </a:r>
            <a:r>
              <a:rPr lang="en-US" dirty="0"/>
              <a:t> </a:t>
            </a:r>
            <a:r>
              <a:rPr lang="en-US" dirty="0" err="1"/>
              <a:t>arasıdır</a:t>
            </a:r>
            <a:r>
              <a:rPr lang="en-US" dirty="0"/>
              <a:t>. </a:t>
            </a:r>
          </a:p>
          <a:p>
            <a:r>
              <a:rPr lang="en-US" b="1" i="1" dirty="0" err="1">
                <a:solidFill>
                  <a:srgbClr val="FFFF00"/>
                </a:solidFill>
              </a:rPr>
              <a:t>Toplam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uzunluğu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ortalama</a:t>
            </a:r>
            <a:r>
              <a:rPr lang="en-US" b="1" i="1" dirty="0">
                <a:solidFill>
                  <a:srgbClr val="FFFF00"/>
                </a:solidFill>
              </a:rPr>
              <a:t> 22 mm,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uzunluğu</a:t>
            </a:r>
            <a:r>
              <a:rPr lang="en-US" b="1" i="1" dirty="0">
                <a:solidFill>
                  <a:srgbClr val="FFFF00"/>
                </a:solidFill>
              </a:rPr>
              <a:t> 8 mm,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genişliği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oklüzalde</a:t>
            </a:r>
            <a:r>
              <a:rPr lang="en-US" b="1" i="1" dirty="0">
                <a:solidFill>
                  <a:srgbClr val="FFFF00"/>
                </a:solidFill>
              </a:rPr>
              <a:t> 7 mm – </a:t>
            </a:r>
            <a:r>
              <a:rPr lang="en-US" b="1" i="1" dirty="0" err="1">
                <a:solidFill>
                  <a:srgbClr val="FFFF00"/>
                </a:solidFill>
              </a:rPr>
              <a:t>kole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bölgesinde</a:t>
            </a:r>
            <a:r>
              <a:rPr lang="en-US" b="1" i="1" dirty="0">
                <a:solidFill>
                  <a:srgbClr val="FFFF00"/>
                </a:solidFill>
              </a:rPr>
              <a:t> 5 mm </a:t>
            </a:r>
            <a:r>
              <a:rPr lang="en-US" b="1" i="1" dirty="0" err="1">
                <a:solidFill>
                  <a:srgbClr val="FFFF00"/>
                </a:solidFill>
              </a:rPr>
              <a:t>ve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kron</a:t>
            </a:r>
            <a:r>
              <a:rPr lang="en-US" b="1" i="1" dirty="0">
                <a:solidFill>
                  <a:srgbClr val="FFFF00"/>
                </a:solidFill>
              </a:rPr>
              <a:t> </a:t>
            </a:r>
            <a:r>
              <a:rPr lang="en-US" b="1" i="1" dirty="0" err="1">
                <a:solidFill>
                  <a:srgbClr val="FFFF00"/>
                </a:solidFill>
              </a:rPr>
              <a:t>kalınlığı</a:t>
            </a:r>
            <a:r>
              <a:rPr lang="en-US" b="1" i="1" dirty="0">
                <a:solidFill>
                  <a:srgbClr val="FFFF00"/>
                </a:solidFill>
              </a:rPr>
              <a:t> (</a:t>
            </a:r>
            <a:r>
              <a:rPr lang="en-US" b="1" i="1" dirty="0" err="1">
                <a:solidFill>
                  <a:srgbClr val="FFFF00"/>
                </a:solidFill>
              </a:rPr>
              <a:t>fasiyal</a:t>
            </a:r>
            <a:r>
              <a:rPr lang="en-US" b="1" i="1" dirty="0">
                <a:solidFill>
                  <a:srgbClr val="FFFF00"/>
                </a:solidFill>
              </a:rPr>
              <a:t>-lingual) da  9 mm </a:t>
            </a:r>
            <a:r>
              <a:rPr lang="en-US" b="1" i="1" dirty="0" err="1">
                <a:solidFill>
                  <a:srgbClr val="FFFF00"/>
                </a:solidFill>
              </a:rPr>
              <a:t>kadardır</a:t>
            </a:r>
            <a:r>
              <a:rPr lang="en-US" b="1" i="1" dirty="0">
                <a:solidFill>
                  <a:srgbClr val="FFFF00"/>
                </a:solidFill>
              </a:rPr>
              <a:t>.</a:t>
            </a:r>
            <a:endParaRPr lang="tr-TR" b="1" i="1" dirty="0">
              <a:solidFill>
                <a:srgbClr val="FFFF00"/>
              </a:solidFill>
            </a:endParaRPr>
          </a:p>
          <a:p>
            <a:r>
              <a:rPr lang="en-US" dirty="0"/>
              <a:t>Birinci </a:t>
            </a:r>
            <a:r>
              <a:rPr lang="en-US" dirty="0" err="1"/>
              <a:t>küçükazı</a:t>
            </a:r>
            <a:r>
              <a:rPr lang="en-US" dirty="0"/>
              <a:t> </a:t>
            </a:r>
            <a:r>
              <a:rPr lang="en-US" dirty="0" err="1"/>
              <a:t>dişine</a:t>
            </a:r>
            <a:r>
              <a:rPr lang="en-US" dirty="0"/>
              <a:t> </a:t>
            </a:r>
            <a:r>
              <a:rPr lang="en-US" dirty="0" err="1"/>
              <a:t>oranla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yuvarlak</a:t>
            </a:r>
            <a:r>
              <a:rPr lang="en-US" dirty="0"/>
              <a:t> </a:t>
            </a:r>
            <a:r>
              <a:rPr lang="en-US" dirty="0" err="1"/>
              <a:t>görünüme</a:t>
            </a:r>
            <a:r>
              <a:rPr lang="en-US" dirty="0"/>
              <a:t>,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kron</a:t>
            </a:r>
            <a:r>
              <a:rPr lang="en-US" dirty="0"/>
              <a:t> </a:t>
            </a:r>
            <a:r>
              <a:rPr lang="en-US" dirty="0" err="1"/>
              <a:t>yapısına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köke</a:t>
            </a:r>
            <a:r>
              <a:rPr lang="en-US" dirty="0"/>
              <a:t> </a:t>
            </a:r>
            <a:r>
              <a:rPr lang="en-US" dirty="0" err="1"/>
              <a:t>sahiptir</a:t>
            </a:r>
            <a:r>
              <a:rPr lang="en-US" dirty="0"/>
              <a:t>.</a:t>
            </a:r>
            <a:r>
              <a:rPr lang="tr-T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293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Kök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8508" cy="5257800"/>
          </a:xfrm>
        </p:spPr>
        <p:txBody>
          <a:bodyPr/>
          <a:lstStyle/>
          <a:p>
            <a:r>
              <a:rPr lang="en-US" sz="3600" dirty="0"/>
              <a:t>Üst 1. </a:t>
            </a:r>
            <a:r>
              <a:rPr lang="en-US" sz="3600" dirty="0" err="1"/>
              <a:t>küçükazı</a:t>
            </a:r>
            <a:r>
              <a:rPr lang="en-US" sz="3600" dirty="0"/>
              <a:t> </a:t>
            </a:r>
            <a:r>
              <a:rPr lang="en-US" sz="3600" dirty="0" err="1"/>
              <a:t>dişi</a:t>
            </a:r>
            <a:r>
              <a:rPr lang="en-US" sz="3600" dirty="0"/>
              <a:t> </a:t>
            </a:r>
            <a:r>
              <a:rPr lang="en-US" sz="3600" dirty="0" err="1"/>
              <a:t>iki</a:t>
            </a:r>
            <a:r>
              <a:rPr lang="en-US" sz="3600" dirty="0"/>
              <a:t> </a:t>
            </a:r>
            <a:r>
              <a:rPr lang="en-US" sz="3600" dirty="0" err="1"/>
              <a:t>köklüdür</a:t>
            </a:r>
            <a:r>
              <a:rPr lang="en-US" sz="3600" dirty="0"/>
              <a:t>. </a:t>
            </a:r>
            <a:r>
              <a:rPr lang="en-US" sz="3600" dirty="0" err="1"/>
              <a:t>Bazen</a:t>
            </a:r>
            <a:r>
              <a:rPr lang="en-US" sz="3600" dirty="0"/>
              <a:t> </a:t>
            </a:r>
            <a:r>
              <a:rPr lang="en-US" sz="3600" dirty="0" err="1"/>
              <a:t>tek</a:t>
            </a:r>
            <a:r>
              <a:rPr lang="en-US" sz="3600" dirty="0"/>
              <a:t> </a:t>
            </a:r>
            <a:r>
              <a:rPr lang="en-US" sz="3600" dirty="0" err="1"/>
              <a:t>köklü</a:t>
            </a:r>
            <a:r>
              <a:rPr lang="en-US" sz="3600" dirty="0"/>
              <a:t> bile </a:t>
            </a:r>
            <a:r>
              <a:rPr lang="en-US" sz="3600" dirty="0" err="1"/>
              <a:t>olsalar</a:t>
            </a:r>
            <a:r>
              <a:rPr lang="en-US" sz="3600" dirty="0"/>
              <a:t>; </a:t>
            </a:r>
            <a:r>
              <a:rPr lang="en-US" sz="3600" dirty="0" err="1"/>
              <a:t>iki</a:t>
            </a:r>
            <a:r>
              <a:rPr lang="en-US" sz="3600" dirty="0"/>
              <a:t> </a:t>
            </a:r>
            <a:r>
              <a:rPr lang="en-US" sz="3600" dirty="0" err="1"/>
              <a:t>pulpa</a:t>
            </a:r>
            <a:r>
              <a:rPr lang="en-US" sz="3600" dirty="0"/>
              <a:t> </a:t>
            </a:r>
            <a:r>
              <a:rPr lang="en-US" sz="3600" dirty="0" err="1"/>
              <a:t>kanalına</a:t>
            </a:r>
            <a:r>
              <a:rPr lang="en-US" sz="3600" dirty="0"/>
              <a:t> </a:t>
            </a:r>
            <a:r>
              <a:rPr lang="en-US" sz="3600" dirty="0" err="1"/>
              <a:t>sahiptirler</a:t>
            </a:r>
            <a:r>
              <a:rPr lang="en-US" sz="3600" dirty="0"/>
              <a:t>. </a:t>
            </a:r>
          </a:p>
          <a:p>
            <a:r>
              <a:rPr lang="en-US" sz="3600" dirty="0"/>
              <a:t>2. </a:t>
            </a:r>
            <a:r>
              <a:rPr lang="en-US" sz="3600" dirty="0" err="1"/>
              <a:t>Küçükazı</a:t>
            </a:r>
            <a:r>
              <a:rPr lang="en-US" sz="3600" dirty="0"/>
              <a:t> </a:t>
            </a:r>
            <a:r>
              <a:rPr lang="en-US" sz="3600" dirty="0" err="1"/>
              <a:t>dişinin</a:t>
            </a:r>
            <a:r>
              <a:rPr lang="en-US" sz="3600" dirty="0"/>
              <a:t> </a:t>
            </a:r>
            <a:r>
              <a:rPr lang="en-US" sz="3600" dirty="0" err="1"/>
              <a:t>ise</a:t>
            </a:r>
            <a:r>
              <a:rPr lang="en-US" sz="3600" dirty="0"/>
              <a:t>; </a:t>
            </a:r>
            <a:r>
              <a:rPr lang="en-US" sz="3600" dirty="0" err="1"/>
              <a:t>tek</a:t>
            </a:r>
            <a:r>
              <a:rPr lang="en-US" sz="3600" dirty="0"/>
              <a:t> </a:t>
            </a:r>
            <a:r>
              <a:rPr lang="en-US" sz="3600" dirty="0" err="1"/>
              <a:t>kökü</a:t>
            </a:r>
            <a:r>
              <a:rPr lang="en-US" sz="3600" dirty="0"/>
              <a:t> </a:t>
            </a:r>
            <a:r>
              <a:rPr lang="en-US" sz="3600" dirty="0" err="1"/>
              <a:t>vardır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genellikle</a:t>
            </a:r>
            <a:r>
              <a:rPr lang="en-US" sz="3600" dirty="0"/>
              <a:t> de </a:t>
            </a:r>
            <a:r>
              <a:rPr lang="en-US" sz="3600" dirty="0" err="1"/>
              <a:t>kök</a:t>
            </a:r>
            <a:r>
              <a:rPr lang="en-US" sz="3600" dirty="0"/>
              <a:t> </a:t>
            </a:r>
            <a:r>
              <a:rPr lang="en-US" sz="3600" dirty="0" err="1"/>
              <a:t>kanalı</a:t>
            </a:r>
            <a:r>
              <a:rPr lang="en-US" sz="3600" dirty="0"/>
              <a:t> </a:t>
            </a:r>
            <a:r>
              <a:rPr lang="en-US" sz="3600" dirty="0" err="1"/>
              <a:t>tektir</a:t>
            </a:r>
            <a:r>
              <a:rPr lang="en-US" sz="3600" dirty="0"/>
              <a:t>.</a:t>
            </a:r>
          </a:p>
          <a:p>
            <a:r>
              <a:rPr lang="en-US" sz="3600" dirty="0"/>
              <a:t> </a:t>
            </a:r>
            <a:r>
              <a:rPr lang="en-US" sz="3600" dirty="0" err="1"/>
              <a:t>Kök</a:t>
            </a:r>
            <a:r>
              <a:rPr lang="en-US" sz="3600" dirty="0"/>
              <a:t> </a:t>
            </a:r>
            <a:r>
              <a:rPr lang="en-US" sz="3600" dirty="0" err="1"/>
              <a:t>ucu</a:t>
            </a:r>
            <a:r>
              <a:rPr lang="en-US" sz="3600" dirty="0"/>
              <a:t> </a:t>
            </a:r>
            <a:r>
              <a:rPr lang="en-US" sz="3600" dirty="0" err="1"/>
              <a:t>premolarlarda</a:t>
            </a:r>
            <a:r>
              <a:rPr lang="en-US" sz="3600" dirty="0"/>
              <a:t> da </a:t>
            </a:r>
            <a:r>
              <a:rPr lang="en-US" sz="3600" dirty="0" err="1"/>
              <a:t>distale</a:t>
            </a:r>
            <a:r>
              <a:rPr lang="en-US" sz="3600" dirty="0"/>
              <a:t> </a:t>
            </a:r>
            <a:r>
              <a:rPr lang="en-US" sz="3600" dirty="0" err="1"/>
              <a:t>eğimli</a:t>
            </a:r>
            <a:r>
              <a:rPr lang="en-US" sz="3600" dirty="0"/>
              <a:t> </a:t>
            </a:r>
            <a:r>
              <a:rPr lang="en-US" sz="3600" dirty="0" err="1"/>
              <a:t>olup</a:t>
            </a:r>
            <a:r>
              <a:rPr lang="en-US" sz="3600" dirty="0"/>
              <a:t>; mesial </a:t>
            </a:r>
            <a:r>
              <a:rPr lang="en-US" sz="3600" dirty="0" err="1"/>
              <a:t>ve</a:t>
            </a:r>
            <a:r>
              <a:rPr lang="en-US" sz="3600" dirty="0"/>
              <a:t> </a:t>
            </a:r>
            <a:r>
              <a:rPr lang="en-US" sz="3600" dirty="0" err="1"/>
              <a:t>distalinde</a:t>
            </a:r>
            <a:r>
              <a:rPr lang="en-US" sz="3600" dirty="0"/>
              <a:t> </a:t>
            </a:r>
            <a:r>
              <a:rPr lang="en-US" sz="3600" dirty="0" err="1"/>
              <a:t>vertikal</a:t>
            </a:r>
            <a:r>
              <a:rPr lang="en-US" sz="3600" dirty="0"/>
              <a:t> </a:t>
            </a:r>
            <a:r>
              <a:rPr lang="en-US" sz="3600" dirty="0" err="1"/>
              <a:t>oluklar</a:t>
            </a:r>
            <a:r>
              <a:rPr lang="en-US" sz="3600" dirty="0"/>
              <a:t> </a:t>
            </a:r>
            <a:r>
              <a:rPr lang="en-US" sz="3600" dirty="0" err="1"/>
              <a:t>yer</a:t>
            </a:r>
            <a:r>
              <a:rPr lang="en-US" sz="3600" dirty="0"/>
              <a:t> </a:t>
            </a:r>
            <a:r>
              <a:rPr lang="en-US" sz="3600" dirty="0" err="1"/>
              <a:t>alır</a:t>
            </a:r>
            <a:r>
              <a:rPr lang="en-US" sz="3600" dirty="0"/>
              <a:t>.</a:t>
            </a:r>
            <a:endParaRPr lang="tr-TR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040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5943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err="1">
                <a:solidFill>
                  <a:srgbClr val="FFFF00"/>
                </a:solidFill>
              </a:rPr>
              <a:t>Kapanış</a:t>
            </a:r>
            <a:r>
              <a:rPr lang="en-US" sz="6000" b="1" dirty="0">
                <a:solidFill>
                  <a:srgbClr val="FFFF00"/>
                </a:solidFill>
              </a:rPr>
              <a:t> </a:t>
            </a:r>
            <a:r>
              <a:rPr lang="en-US" sz="6000" b="1" dirty="0" err="1">
                <a:solidFill>
                  <a:srgbClr val="FFFF00"/>
                </a:solidFill>
              </a:rPr>
              <a:t>Teması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6852"/>
            <a:ext cx="8229600" cy="3979311"/>
          </a:xfrm>
        </p:spPr>
        <p:txBody>
          <a:bodyPr>
            <a:normAutofit/>
          </a:bodyPr>
          <a:lstStyle/>
          <a:p>
            <a:r>
              <a:rPr lang="en-US" sz="3600" dirty="0" err="1"/>
              <a:t>Sentrik</a:t>
            </a:r>
            <a:r>
              <a:rPr lang="en-US" sz="3600" dirty="0"/>
              <a:t> </a:t>
            </a:r>
            <a:r>
              <a:rPr lang="en-US" sz="3600" dirty="0" err="1"/>
              <a:t>kapanışta</a:t>
            </a:r>
            <a:r>
              <a:rPr lang="en-US" sz="3600" dirty="0"/>
              <a:t> </a:t>
            </a:r>
            <a:r>
              <a:rPr lang="en-US" sz="3600" dirty="0" err="1"/>
              <a:t>üst</a:t>
            </a:r>
            <a:r>
              <a:rPr lang="en-US" sz="3600" dirty="0"/>
              <a:t> 1. premolar </a:t>
            </a:r>
            <a:r>
              <a:rPr lang="en-US" sz="3600" dirty="0" err="1"/>
              <a:t>dişler</a:t>
            </a:r>
            <a:r>
              <a:rPr lang="en-US" sz="3600" dirty="0"/>
              <a:t> alt </a:t>
            </a:r>
            <a:r>
              <a:rPr lang="en-US" sz="3600" dirty="0" err="1"/>
              <a:t>çenede</a:t>
            </a:r>
            <a:r>
              <a:rPr lang="en-US" sz="3600" dirty="0"/>
              <a:t> 1. </a:t>
            </a:r>
            <a:r>
              <a:rPr lang="en-US" sz="3600" dirty="0" err="1"/>
              <a:t>ve</a:t>
            </a:r>
            <a:r>
              <a:rPr lang="en-US" sz="3600" dirty="0"/>
              <a:t> 2. premolar </a:t>
            </a:r>
            <a:r>
              <a:rPr lang="en-US" sz="3600" dirty="0" err="1"/>
              <a:t>dişlere</a:t>
            </a:r>
            <a:r>
              <a:rPr lang="en-US" sz="3600" dirty="0"/>
              <a:t>.</a:t>
            </a:r>
          </a:p>
          <a:p>
            <a:endParaRPr lang="en-US" sz="3600" dirty="0"/>
          </a:p>
          <a:p>
            <a:r>
              <a:rPr lang="en-US" sz="3600" dirty="0" err="1"/>
              <a:t>üst</a:t>
            </a:r>
            <a:r>
              <a:rPr lang="en-US" sz="3600" dirty="0"/>
              <a:t> 2. premolar </a:t>
            </a:r>
            <a:r>
              <a:rPr lang="en-US" sz="3600" dirty="0" err="1"/>
              <a:t>dişler</a:t>
            </a:r>
            <a:r>
              <a:rPr lang="en-US" sz="3600" dirty="0"/>
              <a:t> </a:t>
            </a:r>
            <a:r>
              <a:rPr lang="en-US" sz="3600" dirty="0" err="1"/>
              <a:t>ise</a:t>
            </a:r>
            <a:r>
              <a:rPr lang="en-US" sz="3600" dirty="0"/>
              <a:t>; alt 2. premolar </a:t>
            </a:r>
            <a:r>
              <a:rPr lang="en-US" sz="3600" dirty="0" err="1"/>
              <a:t>ve</a:t>
            </a:r>
            <a:r>
              <a:rPr lang="en-US" sz="3600" dirty="0"/>
              <a:t> 1. molar </a:t>
            </a:r>
            <a:r>
              <a:rPr lang="en-US" sz="3600" dirty="0" err="1"/>
              <a:t>dişlere</a:t>
            </a:r>
            <a:r>
              <a:rPr lang="en-US" sz="3600" dirty="0"/>
              <a:t> </a:t>
            </a:r>
            <a:r>
              <a:rPr lang="en-US" sz="3600" dirty="0" err="1"/>
              <a:t>temas</a:t>
            </a:r>
            <a:r>
              <a:rPr lang="en-US" sz="3600" dirty="0"/>
              <a:t> </a:t>
            </a:r>
            <a:r>
              <a:rPr lang="en-US" sz="3600" dirty="0" err="1"/>
              <a:t>eder</a:t>
            </a:r>
            <a:r>
              <a:rPr lang="en-US" sz="3600" dirty="0"/>
              <a:t>.</a:t>
            </a:r>
            <a:endParaRPr lang="tr-TR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923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err="1">
                <a:solidFill>
                  <a:srgbClr val="FFFF00"/>
                </a:solidFill>
              </a:rPr>
              <a:t>Yön</a:t>
            </a:r>
            <a:r>
              <a:rPr lang="en-US" sz="6000" b="1" dirty="0">
                <a:solidFill>
                  <a:srgbClr val="FFFF00"/>
                </a:solidFill>
              </a:rPr>
              <a:t> </a:t>
            </a:r>
            <a:r>
              <a:rPr lang="en-US" sz="6000" b="1" dirty="0" err="1">
                <a:solidFill>
                  <a:srgbClr val="FFFF00"/>
                </a:solidFill>
              </a:rPr>
              <a:t>Ayırımı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4105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Orantısal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palatinal</a:t>
            </a:r>
            <a:r>
              <a:rPr lang="en-US" dirty="0"/>
              <a:t> </a:t>
            </a:r>
            <a:r>
              <a:rPr lang="en-US" dirty="0" err="1"/>
              <a:t>tüberküller</a:t>
            </a:r>
            <a:r>
              <a:rPr lang="en-US" dirty="0"/>
              <a:t>, bukkal </a:t>
            </a:r>
            <a:r>
              <a:rPr lang="en-US" dirty="0" err="1"/>
              <a:t>tüberküllerden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küçüktür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Bukkal</a:t>
            </a:r>
            <a:r>
              <a:rPr lang="en-US" dirty="0"/>
              <a:t> </a:t>
            </a:r>
            <a:r>
              <a:rPr lang="en-US" dirty="0" err="1"/>
              <a:t>tüberkül</a:t>
            </a:r>
            <a:r>
              <a:rPr lang="en-US" dirty="0"/>
              <a:t> </a:t>
            </a:r>
            <a:r>
              <a:rPr lang="en-US" dirty="0" err="1"/>
              <a:t>tepesi</a:t>
            </a:r>
            <a:r>
              <a:rPr lang="en-US" dirty="0"/>
              <a:t> 1. premolar </a:t>
            </a:r>
            <a:r>
              <a:rPr lang="en-US" dirty="0" err="1"/>
              <a:t>dişte</a:t>
            </a:r>
            <a:r>
              <a:rPr lang="en-US" dirty="0"/>
              <a:t> </a:t>
            </a:r>
            <a:r>
              <a:rPr lang="en-US" dirty="0" err="1"/>
              <a:t>kron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ekseninin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distalinde</a:t>
            </a:r>
            <a:r>
              <a:rPr lang="en-US" dirty="0"/>
              <a:t>, 2. premolar </a:t>
            </a:r>
            <a:r>
              <a:rPr lang="en-US" dirty="0" err="1"/>
              <a:t>dişte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mesialinde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 </a:t>
            </a:r>
            <a:endParaRPr lang="tr-TR" dirty="0"/>
          </a:p>
          <a:p>
            <a:pPr lvl="0"/>
            <a:r>
              <a:rPr lang="en-US" dirty="0"/>
              <a:t>Mesial </a:t>
            </a:r>
            <a:r>
              <a:rPr lang="en-US" dirty="0" err="1"/>
              <a:t>trianguler</a:t>
            </a:r>
            <a:r>
              <a:rPr lang="en-US" dirty="0"/>
              <a:t> fossa, </a:t>
            </a:r>
            <a:r>
              <a:rPr lang="en-US" dirty="0" err="1"/>
              <a:t>distaldekinden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derindir</a:t>
            </a:r>
            <a:r>
              <a:rPr lang="en-US" dirty="0"/>
              <a:t>.</a:t>
            </a:r>
            <a:endParaRPr lang="tr-TR" dirty="0"/>
          </a:p>
          <a:p>
            <a:pPr lvl="0"/>
            <a:r>
              <a:rPr lang="en-US" dirty="0" err="1"/>
              <a:t>Kök</a:t>
            </a:r>
            <a:r>
              <a:rPr lang="en-US" dirty="0"/>
              <a:t> </a:t>
            </a:r>
            <a:r>
              <a:rPr lang="en-US" dirty="0" err="1"/>
              <a:t>ucları</a:t>
            </a:r>
            <a:r>
              <a:rPr lang="en-US" dirty="0"/>
              <a:t> </a:t>
            </a:r>
            <a:r>
              <a:rPr lang="en-US" dirty="0" err="1"/>
              <a:t>distale</a:t>
            </a:r>
            <a:r>
              <a:rPr lang="en-US" dirty="0"/>
              <a:t> </a:t>
            </a:r>
            <a:r>
              <a:rPr lang="en-US" dirty="0" err="1"/>
              <a:t>eğimlidir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1. premolar </a:t>
            </a:r>
            <a:r>
              <a:rPr lang="en-US" dirty="0" err="1"/>
              <a:t>dişte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kök</a:t>
            </a:r>
            <a:r>
              <a:rPr lang="en-US" dirty="0"/>
              <a:t> </a:t>
            </a:r>
            <a:r>
              <a:rPr lang="en-US" dirty="0" err="1"/>
              <a:t>bukkalde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.</a:t>
            </a:r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158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894</Words>
  <Application>Microsoft Macintosh PowerPoint</Application>
  <PresentationFormat>Ekran Gösterisi (4:3)</PresentationFormat>
  <Paragraphs>53</Paragraphs>
  <Slides>10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Dersin Adı: Üst Küçükazı Dişleri  (Maksiller Premolar Dişler)  Dersin Sınıf ve Dönemi: 1. Sınıf Güz Yarıyılı </vt:lpstr>
      <vt:lpstr>PowerPoint Sunusu</vt:lpstr>
      <vt:lpstr>Üst Küçükazı Dişleri </vt:lpstr>
      <vt:lpstr>PowerPoint Sunusu</vt:lpstr>
      <vt:lpstr>ÜST BİRİNCİ KÜÇÜKAZI DİŞİ (Maksiller Birinci Premolar Diş) (DENS PREMOLARIS PERMANENS 1. SUPERIOR)</vt:lpstr>
      <vt:lpstr>ÜST İKİNCİ KÜÇÜKAZI DİŞİ (Maksiller İkinci Premolar Diş) (DENS PREMOLARIS PERMANENS 2. SUPERIOR)</vt:lpstr>
      <vt:lpstr>Kök</vt:lpstr>
      <vt:lpstr>Kapanış Teması</vt:lpstr>
      <vt:lpstr>Yön Ayırımı</vt:lpstr>
      <vt:lpstr>KAYNAKLAR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Dersin Adı: Dersin Sınıf ve Dönemi:</dc:title>
  <dc:creator>mehmet KILIÇARSLAN</dc:creator>
  <cp:lastModifiedBy>Microsoft Office User</cp:lastModifiedBy>
  <cp:revision>65</cp:revision>
  <dcterms:created xsi:type="dcterms:W3CDTF">2014-08-16T17:57:37Z</dcterms:created>
  <dcterms:modified xsi:type="dcterms:W3CDTF">2020-01-18T11:37:09Z</dcterms:modified>
</cp:coreProperties>
</file>