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804" r:id="rId2"/>
    <p:sldMasterId id="2147483838"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9"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7E56EC-201B-4DB3-A8DD-87226CADF4D2}">
          <p14:sldIdLst>
            <p14:sldId id="256"/>
            <p14:sldId id="257"/>
            <p14:sldId id="258"/>
            <p14:sldId id="259"/>
            <p14:sldId id="260"/>
            <p14:sldId id="261"/>
            <p14:sldId id="262"/>
            <p14:sldId id="263"/>
            <p14:sldId id="264"/>
            <p14:sldId id="265"/>
            <p14:sldId id="266"/>
            <p14:sldId id="267"/>
            <p14:sldId id="269"/>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37" autoAdjust="0"/>
  </p:normalViewPr>
  <p:slideViewPr>
    <p:cSldViewPr snapToGrid="0">
      <p:cViewPr varScale="1">
        <p:scale>
          <a:sx n="41" d="100"/>
          <a:sy n="41" d="100"/>
        </p:scale>
        <p:origin x="-92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4BD32-76EF-445C-95AB-16838C2BFCF3}" type="datetimeFigureOut">
              <a:rPr lang="tr-TR" smtClean="0"/>
              <a:t>12.04.2020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18E2F-3270-4BB8-BDB5-0500B3AAFF76}" type="slidenum">
              <a:rPr lang="tr-TR" smtClean="0"/>
              <a:t>‹#›</a:t>
            </a:fld>
            <a:endParaRPr lang="tr-TR"/>
          </a:p>
        </p:txBody>
      </p:sp>
    </p:spTree>
    <p:extLst>
      <p:ext uri="{BB962C8B-B14F-4D97-AF65-F5344CB8AC3E}">
        <p14:creationId xmlns:p14="http://schemas.microsoft.com/office/powerpoint/2010/main" val="64426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8D18E2F-3270-4BB8-BDB5-0500B3AAFF76}" type="slidenum">
              <a:rPr lang="tr-TR" smtClean="0"/>
              <a:t>3</a:t>
            </a:fld>
            <a:endParaRPr lang="tr-TR"/>
          </a:p>
        </p:txBody>
      </p:sp>
    </p:spTree>
    <p:extLst>
      <p:ext uri="{BB962C8B-B14F-4D97-AF65-F5344CB8AC3E}">
        <p14:creationId xmlns:p14="http://schemas.microsoft.com/office/powerpoint/2010/main" val="51966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8D18E2F-3270-4BB8-BDB5-0500B3AAFF76}" type="slidenum">
              <a:rPr lang="tr-TR" smtClean="0"/>
              <a:t>5</a:t>
            </a:fld>
            <a:endParaRPr lang="tr-TR"/>
          </a:p>
        </p:txBody>
      </p:sp>
    </p:spTree>
    <p:extLst>
      <p:ext uri="{BB962C8B-B14F-4D97-AF65-F5344CB8AC3E}">
        <p14:creationId xmlns:p14="http://schemas.microsoft.com/office/powerpoint/2010/main" val="94771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8D18E2F-3270-4BB8-BDB5-0500B3AAFF76}" type="slidenum">
              <a:rPr lang="tr-TR" smtClean="0"/>
              <a:t>11</a:t>
            </a:fld>
            <a:endParaRPr lang="tr-TR"/>
          </a:p>
        </p:txBody>
      </p:sp>
    </p:spTree>
    <p:extLst>
      <p:ext uri="{BB962C8B-B14F-4D97-AF65-F5344CB8AC3E}">
        <p14:creationId xmlns:p14="http://schemas.microsoft.com/office/powerpoint/2010/main" val="415216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8D18E2F-3270-4BB8-BDB5-0500B3AAFF76}" type="slidenum">
              <a:rPr lang="tr-TR" smtClean="0"/>
              <a:t>12</a:t>
            </a:fld>
            <a:endParaRPr lang="tr-TR"/>
          </a:p>
        </p:txBody>
      </p:sp>
    </p:spTree>
    <p:extLst>
      <p:ext uri="{BB962C8B-B14F-4D97-AF65-F5344CB8AC3E}">
        <p14:creationId xmlns:p14="http://schemas.microsoft.com/office/powerpoint/2010/main" val="234691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05292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37782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7710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47136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660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61982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921237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53728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4153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643009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66534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56754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733919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E5398F-1913-45CA-8C4B-4D20AA380ED9}" type="datetimeFigureOut">
              <a:rPr lang="tr-TR" smtClean="0"/>
              <a:t>12.04.2020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114439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E5398F-1913-45CA-8C4B-4D20AA380ED9}"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887343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398F-1913-45CA-8C4B-4D20AA380ED9}" type="datetimeFigureOut">
              <a:rPr lang="tr-TR" smtClean="0"/>
              <a:t>12.04.2020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4043366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188896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190591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774417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1603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136029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475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592185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918464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4102439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375949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542128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280102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1103670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239580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E5398F-1913-45CA-8C4B-4D20AA380ED9}" type="datetimeFigureOut">
              <a:rPr lang="tr-TR" smtClean="0"/>
              <a:t>12.04.2020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479010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E5398F-1913-45CA-8C4B-4D20AA380ED9}"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580500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398F-1913-45CA-8C4B-4D20AA380ED9}" type="datetimeFigureOut">
              <a:rPr lang="tr-TR" smtClean="0"/>
              <a:t>12.04.2020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142122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21384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542450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432576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111752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31662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90605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980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3333235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555002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155841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E5398F-1913-45CA-8C4B-4D20AA380ED9}" type="datetimeFigureOut">
              <a:rPr lang="tr-TR" smtClean="0"/>
              <a:t>12.04.2020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48849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E5398F-1913-45CA-8C4B-4D20AA380ED9}"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35812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398F-1913-45CA-8C4B-4D20AA380ED9}" type="datetimeFigureOut">
              <a:rPr lang="tr-TR" smtClean="0"/>
              <a:t>12.04.2020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403836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183675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t>‹#›</a:t>
            </a:fld>
            <a:endParaRPr lang="tr-TR"/>
          </a:p>
        </p:txBody>
      </p:sp>
    </p:spTree>
    <p:extLst>
      <p:ext uri="{BB962C8B-B14F-4D97-AF65-F5344CB8AC3E}">
        <p14:creationId xmlns:p14="http://schemas.microsoft.com/office/powerpoint/2010/main" val="268471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E5398F-1913-45CA-8C4B-4D20AA380ED9}" type="datetimeFigureOut">
              <a:rPr lang="tr-TR" smtClean="0"/>
              <a:t>12.04.2020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45F620-3B73-4EA6-8761-DD2284E9BA46}" type="slidenum">
              <a:rPr lang="tr-TR" smtClean="0"/>
              <a:t>‹#›</a:t>
            </a:fld>
            <a:endParaRPr lang="tr-TR"/>
          </a:p>
        </p:txBody>
      </p:sp>
    </p:spTree>
    <p:extLst>
      <p:ext uri="{BB962C8B-B14F-4D97-AF65-F5344CB8AC3E}">
        <p14:creationId xmlns:p14="http://schemas.microsoft.com/office/powerpoint/2010/main" val="256090199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E5398F-1913-45CA-8C4B-4D20AA380ED9}" type="datetimeFigureOut">
              <a:rPr lang="tr-TR" smtClean="0"/>
              <a:t>12.04.2020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45F620-3B73-4EA6-8761-DD2284E9BA46}" type="slidenum">
              <a:rPr lang="tr-TR" smtClean="0"/>
              <a:t>‹#›</a:t>
            </a:fld>
            <a:endParaRPr lang="tr-TR"/>
          </a:p>
        </p:txBody>
      </p:sp>
    </p:spTree>
    <p:extLst>
      <p:ext uri="{BB962C8B-B14F-4D97-AF65-F5344CB8AC3E}">
        <p14:creationId xmlns:p14="http://schemas.microsoft.com/office/powerpoint/2010/main" val="153528512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E5398F-1913-45CA-8C4B-4D20AA380ED9}" type="datetimeFigureOut">
              <a:rPr lang="tr-TR" smtClean="0"/>
              <a:t>12.04.2020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45F620-3B73-4EA6-8761-DD2284E9BA46}" type="slidenum">
              <a:rPr lang="tr-TR" smtClean="0"/>
              <a:t>‹#›</a:t>
            </a:fld>
            <a:endParaRPr lang="tr-TR"/>
          </a:p>
        </p:txBody>
      </p:sp>
    </p:spTree>
    <p:extLst>
      <p:ext uri="{BB962C8B-B14F-4D97-AF65-F5344CB8AC3E}">
        <p14:creationId xmlns:p14="http://schemas.microsoft.com/office/powerpoint/2010/main" val="383314885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hyperlink" Target="https://www.ipekyoluasya.org/pakistan-hakkinda-genel-bilgiler/" TargetMode="External"/><Relationship Id="rId2" Type="http://schemas.openxmlformats.org/officeDocument/2006/relationships/hyperlink" Target="https://islamansiklopedisi.org.tr/pakistan" TargetMode="External"/><Relationship Id="rId1" Type="http://schemas.openxmlformats.org/officeDocument/2006/relationships/slideLayout" Target="../slideLayouts/slideLayout34.xml"/><Relationship Id="rId4" Type="http://schemas.openxmlformats.org/officeDocument/2006/relationships/hyperlink" Target="https://www.youtube.com/watch?v=CgSQe64SP6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34.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r="14246" b="4805"/>
          <a:stretch/>
        </p:blipFill>
        <p:spPr>
          <a:xfrm>
            <a:off x="3211870" y="688387"/>
            <a:ext cx="4946610" cy="4118430"/>
          </a:xfrm>
          <a:prstGeom prst="rect">
            <a:avLst/>
          </a:prstGeom>
          <a:effectLst>
            <a:outerShdw blurRad="368300" dir="4860000" sx="108000" sy="108000" algn="ctr" rotWithShape="0">
              <a:schemeClr val="bg1">
                <a:alpha val="88000"/>
              </a:schemeClr>
            </a:outerShdw>
          </a:effectLst>
        </p:spPr>
      </p:pic>
      <p:sp>
        <p:nvSpPr>
          <p:cNvPr id="4" name="Title 3"/>
          <p:cNvSpPr>
            <a:spLocks noGrp="1"/>
          </p:cNvSpPr>
          <p:nvPr>
            <p:ph type="ctrTitle"/>
          </p:nvPr>
        </p:nvSpPr>
        <p:spPr>
          <a:xfrm>
            <a:off x="1" y="5280893"/>
            <a:ext cx="12191999" cy="911396"/>
          </a:xfrm>
          <a:effectLst>
            <a:outerShdw blurRad="50800" dist="38100" dir="5400000" algn="t" rotWithShape="0">
              <a:prstClr val="black">
                <a:alpha val="40000"/>
              </a:prstClr>
            </a:outerShdw>
          </a:effectLst>
        </p:spPr>
        <p:txBody>
          <a:bodyPr>
            <a:normAutofit/>
          </a:bodyPr>
          <a:lstStyle/>
          <a:p>
            <a:pPr algn="ctr">
              <a:tabLst>
                <a:tab pos="7532688" algn="l"/>
              </a:tabLst>
            </a:pPr>
            <a:r>
              <a:rPr lang="tr-TR" sz="4800" b="1" dirty="0" smtClean="0">
                <a:solidFill>
                  <a:schemeClr val="bg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PAKİSTAN COĞRAFYASI</a:t>
            </a:r>
            <a:endParaRPr lang="tr-TR" sz="4800" b="1" dirty="0">
              <a:solidFill>
                <a:schemeClr val="bg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1" y="5706921"/>
            <a:ext cx="12191999" cy="911396"/>
          </a:xfrm>
          <a:prstGeom prst="rect">
            <a:avLst/>
          </a:prstGeom>
          <a:effectLst>
            <a:outerShdw blurRad="50800" dist="38100" dir="5400000" algn="t" rotWithShape="0">
              <a:prstClr val="black">
                <a:alpha val="40000"/>
              </a:prstClr>
            </a:outerShdw>
          </a:effectLst>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7532688" algn="l"/>
              </a:tabLst>
            </a:pPr>
            <a:endParaRPr lang="tr-TR"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11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432016" y="280555"/>
            <a:ext cx="2683783" cy="6431973"/>
          </a:xfrm>
        </p:spPr>
        <p:txBody>
          <a:bodyPr>
            <a:noAutofit/>
          </a:bodyPr>
          <a:lstStyle/>
          <a:p>
            <a:pPr>
              <a:buFont typeface="Wingdings" panose="05000000000000000000" pitchFamily="2" charset="2"/>
              <a:buChar char="v"/>
            </a:pPr>
            <a:r>
              <a:rPr lang="tr-TR" sz="2300" dirty="0" smtClean="0">
                <a:solidFill>
                  <a:schemeClr val="tx1"/>
                </a:solidFill>
                <a:latin typeface="Times New Roman" panose="02020603050405020304" pitchFamily="18" charset="0"/>
                <a:cs typeface="Times New Roman" panose="02020603050405020304" pitchFamily="18" charset="0"/>
              </a:rPr>
              <a:t> Pakistan bir tarım ülkesidir. </a:t>
            </a:r>
          </a:p>
          <a:p>
            <a:pPr>
              <a:buFont typeface="Wingdings" panose="05000000000000000000" pitchFamily="2" charset="2"/>
              <a:buChar char="v"/>
            </a:pPr>
            <a:r>
              <a:rPr lang="tr-TR" sz="2300" dirty="0" smtClean="0">
                <a:solidFill>
                  <a:schemeClr val="tx1"/>
                </a:solidFill>
                <a:latin typeface="Times New Roman" panose="02020603050405020304" pitchFamily="18" charset="0"/>
                <a:cs typeface="Times New Roman" panose="02020603050405020304" pitchFamily="18" charset="0"/>
              </a:rPr>
              <a:t>Tarım </a:t>
            </a:r>
            <a:r>
              <a:rPr lang="tr-TR" sz="2300" dirty="0">
                <a:solidFill>
                  <a:schemeClr val="tx1"/>
                </a:solidFill>
                <a:latin typeface="Times New Roman" panose="02020603050405020304" pitchFamily="18" charset="0"/>
                <a:cs typeface="Times New Roman" panose="02020603050405020304" pitchFamily="18" charset="0"/>
              </a:rPr>
              <a:t>alanlarının büyük bir </a:t>
            </a:r>
            <a:r>
              <a:rPr lang="tr-TR" sz="2300" dirty="0" smtClean="0">
                <a:solidFill>
                  <a:schemeClr val="tx1"/>
                </a:solidFill>
                <a:latin typeface="Times New Roman" panose="02020603050405020304" pitchFamily="18" charset="0"/>
                <a:cs typeface="Times New Roman" panose="02020603050405020304" pitchFamily="18" charset="0"/>
              </a:rPr>
              <a:t>bölümü İndus nehrinin suladığı ovalarda oluşur.</a:t>
            </a:r>
          </a:p>
          <a:p>
            <a:pPr>
              <a:buFont typeface="Wingdings" panose="05000000000000000000" pitchFamily="2" charset="2"/>
              <a:buChar char="v"/>
            </a:pPr>
            <a:r>
              <a:rPr lang="tr-TR" sz="2300" dirty="0" smtClean="0">
                <a:solidFill>
                  <a:schemeClr val="tx1"/>
                </a:solidFill>
                <a:latin typeface="Times New Roman" panose="02020603050405020304" pitchFamily="18" charset="0"/>
                <a:cs typeface="Times New Roman" panose="02020603050405020304" pitchFamily="18" charset="0"/>
              </a:rPr>
              <a:t>Bu ovalarda </a:t>
            </a:r>
            <a:r>
              <a:rPr lang="tr-TR" sz="2300" dirty="0">
                <a:solidFill>
                  <a:schemeClr val="tx1"/>
                </a:solidFill>
                <a:latin typeface="Times New Roman" panose="02020603050405020304" pitchFamily="18" charset="0"/>
                <a:cs typeface="Times New Roman" panose="02020603050405020304" pitchFamily="18" charset="0"/>
              </a:rPr>
              <a:t>çeltik, pamuk ve buğday </a:t>
            </a:r>
            <a:r>
              <a:rPr lang="tr-TR" sz="2300" dirty="0" smtClean="0">
                <a:solidFill>
                  <a:schemeClr val="tx1"/>
                </a:solidFill>
                <a:latin typeface="Times New Roman" panose="02020603050405020304" pitchFamily="18" charset="0"/>
                <a:cs typeface="Times New Roman" panose="02020603050405020304" pitchFamily="18" charset="0"/>
              </a:rPr>
              <a:t>yetiştirilir.</a:t>
            </a:r>
          </a:p>
          <a:p>
            <a:pPr>
              <a:buFont typeface="Wingdings" panose="05000000000000000000" pitchFamily="2" charset="2"/>
              <a:buChar char="v"/>
            </a:pPr>
            <a:r>
              <a:rPr lang="tr-TR" sz="2300" dirty="0" smtClean="0">
                <a:solidFill>
                  <a:schemeClr val="tx1"/>
                </a:solidFill>
                <a:latin typeface="Times New Roman" panose="02020603050405020304" pitchFamily="18" charset="0"/>
                <a:cs typeface="Times New Roman" panose="02020603050405020304" pitchFamily="18" charset="0"/>
              </a:rPr>
              <a:t>Diğer </a:t>
            </a:r>
            <a:r>
              <a:rPr lang="tr-TR" sz="2300" dirty="0">
                <a:solidFill>
                  <a:schemeClr val="tx1"/>
                </a:solidFill>
                <a:latin typeface="Times New Roman" panose="02020603050405020304" pitchFamily="18" charset="0"/>
                <a:cs typeface="Times New Roman" panose="02020603050405020304" pitchFamily="18" charset="0"/>
              </a:rPr>
              <a:t>önemli tarım ürünleri tütün, şeker kamışı, turunçgiller ve hurmadır</a:t>
            </a:r>
            <a:r>
              <a:rPr lang="tr-TR" sz="2300" dirty="0" smtClean="0">
                <a:solidFill>
                  <a:schemeClr val="tx1"/>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3" y="3478105"/>
            <a:ext cx="5842454" cy="32863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03" y="72735"/>
            <a:ext cx="5842454" cy="3325091"/>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2991" t="-155" r="29393" b="155"/>
          <a:stretch/>
        </p:blipFill>
        <p:spPr>
          <a:xfrm>
            <a:off x="5995555" y="72735"/>
            <a:ext cx="3356263" cy="6691747"/>
          </a:xfrm>
          <a:prstGeom prst="rect">
            <a:avLst/>
          </a:prstGeom>
        </p:spPr>
      </p:pic>
    </p:spTree>
    <p:extLst>
      <p:ext uri="{BB962C8B-B14F-4D97-AF65-F5344CB8AC3E}">
        <p14:creationId xmlns:p14="http://schemas.microsoft.com/office/powerpoint/2010/main" val="288949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63" y="5143501"/>
            <a:ext cx="11805756" cy="1579417"/>
          </a:xfrm>
        </p:spPr>
        <p:txBody>
          <a:bodyPr>
            <a:noAutofit/>
          </a:bodyPr>
          <a:lstStyle/>
          <a:p>
            <a:pPr algn="just">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Ekonomide tarımdan sonra hayvancılık önemli yer tutar. Ancak kişi başına düşen hayvan sayısının yüksekliğine rağmen besicilik yöntemlerinin geriliği sebebiyle süt ve et üretimi düşüktür. Hayvancılık aynı zamanda geleneksel halı, kilim dokumacılığına ve deri sanayiine temel teşkil eder. Kıyı balıkçılığı oldukça gelişmiştir.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397" b="4932"/>
          <a:stretch/>
        </p:blipFill>
        <p:spPr>
          <a:xfrm>
            <a:off x="8179866" y="181175"/>
            <a:ext cx="3842416" cy="480646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 r="807"/>
          <a:stretch/>
        </p:blipFill>
        <p:spPr>
          <a:xfrm>
            <a:off x="174963" y="181175"/>
            <a:ext cx="7929946" cy="4806462"/>
          </a:xfrm>
          <a:prstGeom prst="rect">
            <a:avLst/>
          </a:prstGeom>
        </p:spPr>
      </p:pic>
    </p:spTree>
    <p:extLst>
      <p:ext uri="{BB962C8B-B14F-4D97-AF65-F5344CB8AC3E}">
        <p14:creationId xmlns:p14="http://schemas.microsoft.com/office/powerpoint/2010/main" val="115312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038" y="5081153"/>
            <a:ext cx="11783287" cy="1517073"/>
          </a:xfrm>
        </p:spPr>
        <p:txBody>
          <a:bodyPr>
            <a:normAutofit/>
          </a:bodyPr>
          <a:lstStyle/>
          <a:p>
            <a:pPr algn="just">
              <a:buFont typeface="Wingdings" panose="05000000000000000000" pitchFamily="2" charset="2"/>
              <a:buChar char="v"/>
            </a:pPr>
            <a:r>
              <a:rPr lang="tr-TR" sz="2000" dirty="0" smtClean="0">
                <a:solidFill>
                  <a:schemeClr val="tx1"/>
                </a:solidFill>
                <a:latin typeface="Times New Roman" panose="02020603050405020304" pitchFamily="18" charset="0"/>
                <a:cs typeface="Times New Roman" panose="02020603050405020304" pitchFamily="18" charset="0"/>
              </a:rPr>
              <a:t>Pakistan, yer </a:t>
            </a:r>
            <a:r>
              <a:rPr lang="tr-TR" sz="2000" dirty="0">
                <a:solidFill>
                  <a:schemeClr val="tx1"/>
                </a:solidFill>
                <a:latin typeface="Times New Roman" panose="02020603050405020304" pitchFamily="18" charset="0"/>
                <a:cs typeface="Times New Roman" panose="02020603050405020304" pitchFamily="18" charset="0"/>
              </a:rPr>
              <a:t>altı kaynakları </a:t>
            </a:r>
            <a:r>
              <a:rPr lang="tr-TR" sz="2000" dirty="0" smtClean="0">
                <a:solidFill>
                  <a:schemeClr val="tx1"/>
                </a:solidFill>
                <a:latin typeface="Times New Roman" panose="02020603050405020304" pitchFamily="18" charset="0"/>
                <a:cs typeface="Times New Roman" panose="02020603050405020304" pitchFamily="18" charset="0"/>
              </a:rPr>
              <a:t>açısından kısıtlı bir zenginliğe sahiptir. </a:t>
            </a:r>
            <a:r>
              <a:rPr lang="tr-TR" sz="2000" dirty="0">
                <a:solidFill>
                  <a:schemeClr val="tx1"/>
                </a:solidFill>
                <a:latin typeface="Times New Roman" panose="02020603050405020304" pitchFamily="18" charset="0"/>
                <a:cs typeface="Times New Roman" panose="02020603050405020304" pitchFamily="18" charset="0"/>
              </a:rPr>
              <a:t>Petrol ve kömür madenciliğinin önemsizliğine karşılık doğal gaz üretimi son yıllarda hızlı bir gelişme göstermiştir. Büyük bölümü Belûcistan-Pencap sınır bölgesinden elde edilen doğal gaz boru hatlarıyla sanayi merkezlerine taşınır. Ülke topraklarından ayrıca büyük çapta kireç taşı, kromit, alçı ve düşük nitelikli demir cevheri çıkarılır.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42" t="5236" r="1328" b="13710"/>
          <a:stretch/>
        </p:blipFill>
        <p:spPr>
          <a:xfrm>
            <a:off x="207820" y="227103"/>
            <a:ext cx="5070762" cy="44903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930" y="227103"/>
            <a:ext cx="6597395" cy="4490370"/>
          </a:xfrm>
          <a:prstGeom prst="rect">
            <a:avLst/>
          </a:prstGeom>
        </p:spPr>
      </p:pic>
    </p:spTree>
    <p:extLst>
      <p:ext uri="{BB962C8B-B14F-4D97-AF65-F5344CB8AC3E}">
        <p14:creationId xmlns:p14="http://schemas.microsoft.com/office/powerpoint/2010/main" val="347751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Kaynakça</a:t>
            </a:r>
            <a:endParaRPr lang="tr-TR" dirty="0"/>
          </a:p>
        </p:txBody>
      </p:sp>
      <p:sp>
        <p:nvSpPr>
          <p:cNvPr id="3" name="Content Placeholder 2"/>
          <p:cNvSpPr>
            <a:spLocks noGrp="1"/>
          </p:cNvSpPr>
          <p:nvPr>
            <p:ph idx="1"/>
          </p:nvPr>
        </p:nvSpPr>
        <p:spPr/>
        <p:txBody>
          <a:bodyPr/>
          <a:lstStyle/>
          <a:p>
            <a:r>
              <a:rPr lang="tr-TR" dirty="0" smtClean="0">
                <a:hlinkClick r:id="rId2"/>
              </a:rPr>
              <a:t>İslam Ansiklopedisi, https</a:t>
            </a:r>
            <a:r>
              <a:rPr lang="tr-TR" dirty="0">
                <a:hlinkClick r:id="rId2"/>
              </a:rPr>
              <a:t>://</a:t>
            </a:r>
            <a:r>
              <a:rPr lang="tr-TR" dirty="0" smtClean="0">
                <a:hlinkClick r:id="rId2"/>
              </a:rPr>
              <a:t>islamansiklopedisi.org.tr/pakistan</a:t>
            </a:r>
            <a:endParaRPr lang="tr-TR" dirty="0" smtClean="0"/>
          </a:p>
          <a:p>
            <a:r>
              <a:rPr lang="tr-TR" dirty="0">
                <a:hlinkClick r:id="rId3"/>
              </a:rPr>
              <a:t>https://www.ipekyoluasya.org/pakistan-hakkinda-genel-bilgiler</a:t>
            </a:r>
            <a:r>
              <a:rPr lang="tr-TR" dirty="0" smtClean="0">
                <a:hlinkClick r:id="rId3"/>
              </a:rPr>
              <a:t>/</a:t>
            </a:r>
            <a:endParaRPr lang="tr-TR" dirty="0" smtClean="0"/>
          </a:p>
          <a:p>
            <a:r>
              <a:rPr lang="tr-TR" dirty="0">
                <a:hlinkClick r:id="rId4"/>
              </a:rPr>
              <a:t>https://www.youtube.com/watch?v=CgSQe64SP6c</a:t>
            </a:r>
            <a:endParaRPr lang="tr-TR" dirty="0" smtClean="0"/>
          </a:p>
        </p:txBody>
      </p:sp>
    </p:spTree>
    <p:extLst>
      <p:ext uri="{BB962C8B-B14F-4D97-AF65-F5344CB8AC3E}">
        <p14:creationId xmlns:p14="http://schemas.microsoft.com/office/powerpoint/2010/main" val="259544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4286" y="505691"/>
            <a:ext cx="8596668" cy="1320800"/>
          </a:xfrm>
        </p:spPr>
        <p:txBody>
          <a:bodyPr/>
          <a:lstStyle/>
          <a:p>
            <a:pPr algn="ctr"/>
            <a:r>
              <a:rPr lang="tr-TR" b="1" dirty="0" smtClean="0">
                <a:latin typeface="Times New Roman" panose="02020603050405020304" pitchFamily="18" charset="0"/>
                <a:cs typeface="Times New Roman" panose="02020603050405020304" pitchFamily="18" charset="0"/>
              </a:rPr>
              <a:t>GENEL BİLGİLER</a:t>
            </a:r>
            <a:endParaRPr lang="tr-T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8733" y="1548245"/>
            <a:ext cx="9027775" cy="5309755"/>
          </a:xfrm>
        </p:spPr>
        <p:txBody>
          <a:bodyPr>
            <a:noAutofit/>
          </a:bodyPr>
          <a:lstStyle/>
          <a:p>
            <a:r>
              <a:rPr lang="tr-TR" sz="3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Pakistan, 14 Ağustos 1947’de yaşanan kanlı bir mücadele sonrası İngiliz sömürgesindeki Hindistan’dan ayrılarak kurulmuştur. </a:t>
            </a:r>
          </a:p>
          <a:p>
            <a:r>
              <a:rPr lang="tr-TR" sz="3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Doğusunda Hindistan, batısında Afganistan ve İran, kuzeydoğusunda Çin ve güneyinde Umman Denizi ile komşudur.</a:t>
            </a:r>
          </a:p>
          <a:p>
            <a:r>
              <a:rPr lang="tr-TR" sz="3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Pakistan’da 4 eyalet vardır;  Pencap, Sind, Hayber Pahtunhvave Belucistan. Federal başkent ise İslamabad’dır.</a:t>
            </a:r>
          </a:p>
        </p:txBody>
      </p:sp>
    </p:spTree>
    <p:extLst>
      <p:ext uri="{BB962C8B-B14F-4D97-AF65-F5344CB8AC3E}">
        <p14:creationId xmlns:p14="http://schemas.microsoft.com/office/powerpoint/2010/main" val="367401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6418"/>
            <a:ext cx="8089525" cy="6421582"/>
          </a:xfrm>
          <a:prstGeom prst="rect">
            <a:avLst/>
          </a:prstGeom>
        </p:spPr>
      </p:pic>
      <p:sp>
        <p:nvSpPr>
          <p:cNvPr id="9" name="Rectangle 8"/>
          <p:cNvSpPr/>
          <p:nvPr/>
        </p:nvSpPr>
        <p:spPr>
          <a:xfrm>
            <a:off x="7429701" y="3805494"/>
            <a:ext cx="4415935" cy="2934137"/>
          </a:xfrm>
          <a:prstGeom prst="rect">
            <a:avLst/>
          </a:prstGeom>
        </p:spPr>
        <p:txBody>
          <a:bodyPr wrap="square">
            <a:spAutoFit/>
          </a:bodyPr>
          <a:lstStyle/>
          <a:p>
            <a:pPr marL="342900" indent="-342900" defTabSz="457200">
              <a:spcBef>
                <a:spcPts val="1000"/>
              </a:spcBef>
              <a:buClr>
                <a:schemeClr val="accent1"/>
              </a:buClr>
              <a:buSzPct val="80000"/>
              <a:buFont typeface="Wingdings 3" charset="2"/>
              <a:buChar char=""/>
            </a:pP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Pakistan’ın yüz ölçümü 796.095 kilometrekaredir</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defTabSz="457200">
              <a:spcBef>
                <a:spcPts val="1000"/>
              </a:spcBef>
              <a:buClr>
                <a:schemeClr val="accent1"/>
              </a:buClr>
              <a:buSzPct val="80000"/>
              <a:buFont typeface="Wingdings 3" charset="2"/>
              <a:buChar char=""/>
            </a:pP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 yılı verilerine göre Pakistan’ın nüfusu 220,892,340’a ulaşmıştır.</a:t>
            </a:r>
          </a:p>
          <a:p>
            <a:pPr defTabSz="457200">
              <a:spcBef>
                <a:spcPts val="1000"/>
              </a:spcBef>
              <a:buClr>
                <a:schemeClr val="accent1"/>
              </a:buClr>
              <a:buSzPct val="80000"/>
            </a:pPr>
            <a:endPar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82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5673436"/>
            <a:ext cx="11423073" cy="877599"/>
          </a:xfrm>
        </p:spPr>
        <p:txBody>
          <a:bodyPr>
            <a:noAutofit/>
          </a:bodyPr>
          <a:lstStyle/>
          <a:p>
            <a:r>
              <a:rPr lang="tr-TR"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Ülkenin en yüksek noktası, 8,611 metre ile dünyanın ikinci en yüksek zirvesi olan Himalayalar’daki K2 Godwin-Austen Zirvesi’dir.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334000"/>
          </a:xfrm>
          <a:prstGeom prst="rect">
            <a:avLst/>
          </a:prstGeom>
        </p:spPr>
      </p:pic>
    </p:spTree>
    <p:extLst>
      <p:ext uri="{BB962C8B-B14F-4D97-AF65-F5344CB8AC3E}">
        <p14:creationId xmlns:p14="http://schemas.microsoft.com/office/powerpoint/2010/main" val="222288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9847" y="976746"/>
            <a:ext cx="5333998" cy="5029202"/>
          </a:xfrm>
        </p:spPr>
        <p:txBody>
          <a:bodyPr>
            <a:noAutofit/>
          </a:bodyPr>
          <a:lstStyle/>
          <a:p>
            <a:pPr algn="just"/>
            <a:r>
              <a:rPr lang="tr-TR" sz="2800" dirty="0" smtClean="0">
                <a:solidFill>
                  <a:schemeClr val="tx1"/>
                </a:solidFill>
                <a:latin typeface="Times New Roman" panose="02020603050405020304" pitchFamily="18" charset="0"/>
                <a:cs typeface="Times New Roman" panose="02020603050405020304" pitchFamily="18" charset="0"/>
              </a:rPr>
              <a:t>Pakistan, Güney Asya, Orta Asya ve Orta Doğu bölgelerinin kültürel, sosyal ve tarihi etkisi altında, değişik dil, mezhep ve etnik gruplara sahiptir. Nüfusun % 96,68’i Müslümandır. Müslüman nüfusun %20’sini Şiiler, geriye kalanını Sünniler oluşturmaktadır. Nüfusun % 3.32’sini ise Hıristiyan, Hindu, Sih ve Budistler oluşturmaktadır.</a:t>
            </a:r>
          </a:p>
          <a:p>
            <a:pPr marL="0" indent="0" algn="just">
              <a:buNone/>
            </a:pPr>
            <a:endParaRPr lang="tr-TR" sz="2800"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517" y="799466"/>
            <a:ext cx="5562856" cy="5206482"/>
          </a:xfrm>
          <a:prstGeom prst="rect">
            <a:avLst/>
          </a:prstGeom>
          <a:effectLst>
            <a:outerShdw blurRad="546100" sx="106000" sy="106000" algn="ctr" rotWithShape="0">
              <a:schemeClr val="accent2">
                <a:lumMod val="75000"/>
                <a:alpha val="57000"/>
              </a:schemeClr>
            </a:outerShdw>
          </a:effectLst>
        </p:spPr>
      </p:pic>
      <p:sp>
        <p:nvSpPr>
          <p:cNvPr id="5" name="TextBox 4"/>
          <p:cNvSpPr txBox="1"/>
          <p:nvPr/>
        </p:nvSpPr>
        <p:spPr>
          <a:xfrm>
            <a:off x="1359554" y="6224154"/>
            <a:ext cx="4124782" cy="445091"/>
          </a:xfrm>
          <a:prstGeom prst="rect">
            <a:avLst/>
          </a:prstGeom>
        </p:spPr>
        <p:txBody>
          <a:bodyPr vert="horz" lIns="91440" tIns="45720" rIns="91440" bIns="45720" rtlCol="0">
            <a:noAutofit/>
          </a:bodyPr>
          <a:lstStyle>
            <a:lvl1pPr marL="342900" indent="-342900" defTabSz="457200">
              <a:spcBef>
                <a:spcPts val="1000"/>
              </a:spcBef>
              <a:spcAft>
                <a:spcPts val="0"/>
              </a:spcAft>
              <a:buClr>
                <a:schemeClr val="accent1"/>
              </a:buClr>
              <a:buSzPct val="80000"/>
              <a:buFont typeface="Wingdings 3" charset="2"/>
              <a:buChar char=""/>
              <a:defRPr sz="29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lgn="ctr">
              <a:buNone/>
            </a:pPr>
            <a:r>
              <a:rPr lang="tr-TR" sz="2000" dirty="0" smtClean="0">
                <a:solidFill>
                  <a:schemeClr val="tx1"/>
                </a:solidFill>
                <a:effectLst/>
              </a:rPr>
              <a:t>*Pakistan </a:t>
            </a:r>
            <a:r>
              <a:rPr lang="tr-TR" sz="2000" dirty="0">
                <a:solidFill>
                  <a:schemeClr val="tx1"/>
                </a:solidFill>
                <a:effectLst/>
              </a:rPr>
              <a:t>nüfus yoğunluğu </a:t>
            </a:r>
            <a:r>
              <a:rPr lang="tr-TR" sz="2000" dirty="0" smtClean="0">
                <a:solidFill>
                  <a:schemeClr val="tx1"/>
                </a:solidFill>
                <a:effectLst/>
              </a:rPr>
              <a:t>haritası*</a:t>
            </a:r>
            <a:endParaRPr lang="tr-TR" sz="2000" dirty="0">
              <a:solidFill>
                <a:schemeClr val="tx1"/>
              </a:solidFill>
              <a:effectLst/>
            </a:endParaRPr>
          </a:p>
        </p:txBody>
      </p:sp>
    </p:spTree>
    <p:extLst>
      <p:ext uri="{BB962C8B-B14F-4D97-AF65-F5344CB8AC3E}">
        <p14:creationId xmlns:p14="http://schemas.microsoft.com/office/powerpoint/2010/main" val="2957541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2000"/>
                <a:lumOff val="48000"/>
                <a:alpha val="0"/>
              </a:schemeClr>
            </a:gs>
            <a:gs pos="100000">
              <a:schemeClr val="accent2">
                <a:lumMod val="75000"/>
              </a:schemeClr>
            </a:gs>
          </a:gsLst>
          <a:lin ang="108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9" t="1088" r="2710" b="1067"/>
          <a:stretch/>
        </p:blipFill>
        <p:spPr>
          <a:xfrm>
            <a:off x="301337" y="290005"/>
            <a:ext cx="6466812" cy="6214704"/>
          </a:xfrm>
          <a:prstGeom prst="rect">
            <a:avLst/>
          </a:prstGeom>
          <a:effectLst>
            <a:outerShdw blurRad="647700" algn="ctr" rotWithShape="0">
              <a:prstClr val="black">
                <a:alpha val="36000"/>
              </a:prstClr>
            </a:outerShdw>
          </a:effectLst>
        </p:spPr>
      </p:pic>
      <p:sp>
        <p:nvSpPr>
          <p:cNvPr id="7" name="Rectangle 6"/>
          <p:cNvSpPr/>
          <p:nvPr/>
        </p:nvSpPr>
        <p:spPr>
          <a:xfrm>
            <a:off x="6868391" y="362742"/>
            <a:ext cx="5226627" cy="5885504"/>
          </a:xfrm>
          <a:prstGeom prst="rect">
            <a:avLst/>
          </a:prstGeom>
        </p:spPr>
        <p:txBody>
          <a:bodyPr vert="horz" lIns="91440" tIns="45720" rIns="91440" bIns="45720" rtlCol="0">
            <a:noAutofit/>
          </a:bodyPr>
          <a:lstStyle/>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Pakistan etrafı dağlarla çevrili çukur bir çanak içinde yer alır. Bu çanağın kuzey kenarında uzanan Hindukuş, Karakorum ve Himalayalar’da yer yer 7000 metreyi geçen birçok doruk vardır. Ülkenin batı bölümünde orta yükseklikte dağlar yayılış gösterir; burada Pakistan ile Afganistan arasında ulaşımı sağlayan ünlü Hayber Geçidi bulunur. </a:t>
            </a:r>
          </a:p>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Güneybatıdaki Belûcistan bölgesi çöl ve yarı çöl özelliğinde bir plato görünümündedir. </a:t>
            </a:r>
          </a:p>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Başkent İslâmâbâd ile Umman denizi arasındaki ovalar ülke topraklarının yaklaşık üçte ikisini kaplar.</a:t>
            </a:r>
          </a:p>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Pakistan’ın en önemli tarım ve yerleşim bölgesi olan bu düzlük alanın kuzey kesiminde İndus ve dört kolunun içinden geçtiği Pencap ovası, onun aşağısında sulama çalışmalarından önce çöl yapısı gösteren Sind ovası, daha güneyde çorak ve ıssız bir kıyıda geniş bir delta ovası yer alır. </a:t>
            </a:r>
          </a:p>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Güneydoğuda Hindistan sınırı boyunca Tar çölü uzanır.</a:t>
            </a:r>
          </a:p>
        </p:txBody>
      </p:sp>
    </p:spTree>
    <p:extLst>
      <p:ext uri="{BB962C8B-B14F-4D97-AF65-F5344CB8AC3E}">
        <p14:creationId xmlns:p14="http://schemas.microsoft.com/office/powerpoint/2010/main" val="2516765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03625" y="4931073"/>
            <a:ext cx="11576380" cy="1485899"/>
          </a:xfrm>
          <a:prstGeom prst="rect">
            <a:avLst/>
          </a:prstGeom>
        </p:spPr>
        <p:txBody>
          <a:bodyPr vert="horz" lIns="91440" tIns="45720" rIns="91440" bIns="45720" rtlCol="0">
            <a:noAutofit/>
          </a:bodyPr>
          <a:lstStyle/>
          <a:p>
            <a:pPr marL="342900" indent="-342900" algn="just" defTabSz="457200">
              <a:spcBef>
                <a:spcPts val="1000"/>
              </a:spcBef>
              <a:buClr>
                <a:schemeClr val="accent1"/>
              </a:buClr>
              <a:buSzPct val="80000"/>
              <a:buFont typeface="Wingdings 3" charset="2"/>
              <a:buChar char=""/>
            </a:pPr>
            <a:r>
              <a:rPr lang="tr-TR" sz="2000" dirty="0">
                <a:latin typeface="Times New Roman" panose="02020603050405020304" pitchFamily="18" charset="0"/>
                <a:cs typeface="Times New Roman" panose="02020603050405020304" pitchFamily="18" charset="0"/>
              </a:rPr>
              <a:t>Ülkenin doğusu coğrafya literatüründe “Pencap tipi” adı verilen yazları yağışlı muson ikliminin, batısı kışları yağışlı karasal iklimin (veya bozulmuş Akdeniz iklimi) etkisi altındadır. Güney kesimindeki alçak düzlüklerde ise tropikal iklim görülür</a:t>
            </a:r>
            <a:r>
              <a:rPr lang="tr-TR" sz="2000" dirty="0" smtClean="0">
                <a:latin typeface="Times New Roman" panose="02020603050405020304" pitchFamily="18" charset="0"/>
                <a:cs typeface="Times New Roman" panose="02020603050405020304" pitchFamily="18" charset="0"/>
              </a:rPr>
              <a:t>.</a:t>
            </a:r>
          </a:p>
          <a:p>
            <a:pPr marL="342900" indent="-342900" algn="just" defTabSz="457200">
              <a:spcBef>
                <a:spcPts val="1000"/>
              </a:spcBef>
              <a:buClr>
                <a:schemeClr val="accent1"/>
              </a:buClr>
              <a:buSzPct val="80000"/>
              <a:buFont typeface="Wingdings 3" charset="2"/>
              <a:buChar char=""/>
            </a:pPr>
            <a:r>
              <a:rPr lang="tr-TR" sz="2000" dirty="0" smtClean="0">
                <a:latin typeface="Times New Roman" panose="02020603050405020304" pitchFamily="18" charset="0"/>
                <a:cs typeface="Times New Roman" panose="02020603050405020304" pitchFamily="18" charset="0"/>
              </a:rPr>
              <a:t>Pakistan, iklim değişikliğinden en çok etkilenen 10 ülkeden biridir.</a:t>
            </a:r>
            <a:endParaRPr lang="tr-TR"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23" y="253174"/>
            <a:ext cx="3939788" cy="2151730"/>
          </a:xfrm>
          <a:prstGeom prst="rect">
            <a:avLst/>
          </a:prstGeom>
          <a:effectLst>
            <a:innerShdw blurRad="114300">
              <a:prstClr val="black"/>
            </a:innerShdw>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367"/>
          <a:stretch/>
        </p:blipFill>
        <p:spPr>
          <a:xfrm>
            <a:off x="8207959" y="2569436"/>
            <a:ext cx="3672046" cy="2094144"/>
          </a:xfrm>
          <a:prstGeom prst="rect">
            <a:avLst/>
          </a:prstGeom>
          <a:effectLst>
            <a:innerShdw blurRad="114300">
              <a:prstClr val="black"/>
            </a:inn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896" y="253174"/>
            <a:ext cx="3825300" cy="2151732"/>
          </a:xfrm>
          <a:prstGeom prst="rect">
            <a:avLst/>
          </a:prstGeom>
          <a:effectLst>
            <a:innerShdw blurRad="114300">
              <a:prstClr val="black"/>
            </a:inn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269" b="1078"/>
          <a:stretch/>
        </p:blipFill>
        <p:spPr>
          <a:xfrm>
            <a:off x="4321896" y="2569401"/>
            <a:ext cx="3825300" cy="2103658"/>
          </a:xfrm>
          <a:prstGeom prst="rect">
            <a:avLst/>
          </a:prstGeom>
          <a:effectLst>
            <a:innerShdw blurRad="114300">
              <a:prstClr val="black"/>
            </a:inn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11444" b="9467"/>
          <a:stretch/>
        </p:blipFill>
        <p:spPr>
          <a:xfrm>
            <a:off x="303625" y="2569461"/>
            <a:ext cx="3944804" cy="2087238"/>
          </a:xfrm>
          <a:prstGeom prst="rect">
            <a:avLst/>
          </a:prstGeom>
          <a:effectLst>
            <a:innerShdw blurRad="114300">
              <a:prstClr val="black"/>
            </a:innerShdw>
          </a:effectLst>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1113" t="2813" r="2354" b="2203"/>
          <a:stretch/>
        </p:blipFill>
        <p:spPr>
          <a:xfrm>
            <a:off x="8208006" y="253145"/>
            <a:ext cx="3658832" cy="2160058"/>
          </a:xfrm>
          <a:prstGeom prst="rect">
            <a:avLst/>
          </a:prstGeom>
          <a:effectLst>
            <a:innerShdw blurRad="114300">
              <a:prstClr val="black"/>
            </a:innerShdw>
          </a:effectLst>
        </p:spPr>
      </p:pic>
    </p:spTree>
    <p:extLst>
      <p:ext uri="{BB962C8B-B14F-4D97-AF65-F5344CB8AC3E}">
        <p14:creationId xmlns:p14="http://schemas.microsoft.com/office/powerpoint/2010/main" val="3268128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024254" y="0"/>
            <a:ext cx="5167746"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7024254" y="754293"/>
            <a:ext cx="4956463" cy="6103707"/>
          </a:xfrm>
          <a:effectLst>
            <a:glow rad="63500">
              <a:schemeClr val="accent4">
                <a:satMod val="175000"/>
                <a:alpha val="40000"/>
              </a:schemeClr>
            </a:glow>
            <a:outerShdw dist="38100" dir="16440000" rotWithShape="0">
              <a:prstClr val="black">
                <a:alpha val="40000"/>
              </a:prstClr>
            </a:outerShdw>
          </a:effectLst>
          <a:scene3d>
            <a:camera prst="orthographicFront"/>
            <a:lightRig rig="threePt" dir="t"/>
          </a:scene3d>
          <a:sp3d>
            <a:bevelT/>
          </a:sp3d>
        </p:spPr>
        <p:txBody>
          <a:bodyPr>
            <a:normAutofit/>
          </a:bodyPr>
          <a:lstStyle/>
          <a:p>
            <a:pPr algn="just"/>
            <a:r>
              <a:rPr lang="tr-TR" sz="2800" dirty="0">
                <a:solidFill>
                  <a:schemeClr val="bg1"/>
                </a:solidFill>
                <a:effectLst>
                  <a:outerShdw blurRad="38100" dist="38100" dir="2700000" algn="tl">
                    <a:srgbClr val="000000">
                      <a:alpha val="43137"/>
                    </a:srgbClr>
                  </a:outerShdw>
                </a:effectLst>
              </a:rPr>
              <a:t>Pakistan genelde kurak bir ülkedir. Yıldan yıla büyük değişiklikler gösteren yağış miktarı ovalarda 150 mm. dolayındayken dağlarda 1500 milimetreye kadar çıkar. Bu iklim şartlarına bağlı olarak bitki örtüsü çok fakirdir. Toprakların yalnızca % 4,6’sını kaplayan ormanlar kuzeydeki dağların yamaçlarında yer alır.</a:t>
            </a:r>
          </a:p>
        </p:txBody>
      </p:sp>
    </p:spTree>
    <p:extLst>
      <p:ext uri="{BB962C8B-B14F-4D97-AF65-F5344CB8AC3E}">
        <p14:creationId xmlns:p14="http://schemas.microsoft.com/office/powerpoint/2010/main" val="686616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35527" y="4758126"/>
            <a:ext cx="11533909" cy="1938992"/>
          </a:xfrm>
          <a:prstGeom prst="rect">
            <a:avLst/>
          </a:prstGeom>
        </p:spPr>
        <p:txBody>
          <a:bodyPr wrap="square">
            <a:spAutoFit/>
          </a:bodyPr>
          <a:lstStyle/>
          <a:p>
            <a:pPr marL="342900" indent="-342900" algn="just" defTabSz="457200">
              <a:spcBef>
                <a:spcPts val="1000"/>
              </a:spcBef>
              <a:buClr>
                <a:schemeClr val="accent1"/>
              </a:buClr>
              <a:buSzPct val="80000"/>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Toprakların yalnızca % 4,6’sını kaplayan ormanlar kuzeydeki dağların yamaçlarında yer alır</a:t>
            </a:r>
            <a:r>
              <a:rPr lang="tr-TR" sz="2400" dirty="0" smtClean="0">
                <a:latin typeface="Times New Roman" panose="02020603050405020304" pitchFamily="18" charset="0"/>
                <a:cs typeface="Times New Roman" panose="02020603050405020304" pitchFamily="18" charset="0"/>
              </a:rPr>
              <a:t>. İndus </a:t>
            </a:r>
            <a:r>
              <a:rPr lang="tr-TR" sz="2400" dirty="0">
                <a:latin typeface="Times New Roman" panose="02020603050405020304" pitchFamily="18" charset="0"/>
                <a:cs typeface="Times New Roman" panose="02020603050405020304" pitchFamily="18" charset="0"/>
              </a:rPr>
              <a:t>nehrinin batısında bozkırlar uzanır. Başlıca akarsu ülkenin can damarı olan İndus’tur. Ülkeyi boydan boya geçerek Uman denizine dökülen bu nehrin üzerinde sulama ve enerji amaçlı </a:t>
            </a:r>
            <a:r>
              <a:rPr lang="tr-TR" sz="2000" dirty="0">
                <a:latin typeface="Times New Roman" panose="02020603050405020304" pitchFamily="18" charset="0"/>
                <a:cs typeface="Times New Roman" panose="02020603050405020304" pitchFamily="18" charset="0"/>
              </a:rPr>
              <a:t>birçok</a:t>
            </a:r>
            <a:r>
              <a:rPr lang="tr-TR" sz="2400" dirty="0">
                <a:latin typeface="Times New Roman" panose="02020603050405020304" pitchFamily="18" charset="0"/>
                <a:cs typeface="Times New Roman" panose="02020603050405020304" pitchFamily="18" charset="0"/>
              </a:rPr>
              <a:t> baraj kurulmuştur, ayrıca nehirden ulaşım amacıyla da faydalanılır.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Tree>
    <p:extLst>
      <p:ext uri="{BB962C8B-B14F-4D97-AF65-F5344CB8AC3E}">
        <p14:creationId xmlns:p14="http://schemas.microsoft.com/office/powerpoint/2010/main" val="181580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5692</TotalTime>
  <Words>539</Words>
  <Application>Microsoft Office PowerPoint</Application>
  <PresentationFormat>Özel</PresentationFormat>
  <Paragraphs>33</Paragraphs>
  <Slides>13</Slides>
  <Notes>4</Notes>
  <HiddenSlides>0</HiddenSlides>
  <MMClips>0</MMClips>
  <ScaleCrop>false</ScaleCrop>
  <HeadingPairs>
    <vt:vector size="4" baseType="variant">
      <vt:variant>
        <vt:lpstr>Tema</vt:lpstr>
      </vt:variant>
      <vt:variant>
        <vt:i4>3</vt:i4>
      </vt:variant>
      <vt:variant>
        <vt:lpstr>Slayt Başlıkları</vt:lpstr>
      </vt:variant>
      <vt:variant>
        <vt:i4>13</vt:i4>
      </vt:variant>
    </vt:vector>
  </HeadingPairs>
  <TitlesOfParts>
    <vt:vector size="16" baseType="lpstr">
      <vt:lpstr>1_Facet</vt:lpstr>
      <vt:lpstr>2_Facet</vt:lpstr>
      <vt:lpstr>Facet</vt:lpstr>
      <vt:lpstr>PAKİSTAN COĞRAFYASI</vt:lpstr>
      <vt:lpstr>GENEL BİLGİLER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supertramp</dc:creator>
  <cp:lastModifiedBy>user</cp:lastModifiedBy>
  <cp:revision>38</cp:revision>
  <dcterms:created xsi:type="dcterms:W3CDTF">2020-03-07T13:07:11Z</dcterms:created>
  <dcterms:modified xsi:type="dcterms:W3CDTF">2020-04-11T22:58:27Z</dcterms:modified>
</cp:coreProperties>
</file>