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784" r:id="rId3"/>
    <p:sldId id="783" r:id="rId4"/>
    <p:sldId id="708" r:id="rId5"/>
    <p:sldId id="686" r:id="rId6"/>
    <p:sldId id="709" r:id="rId7"/>
    <p:sldId id="625" r:id="rId8"/>
    <p:sldId id="710" r:id="rId9"/>
    <p:sldId id="746" r:id="rId10"/>
    <p:sldId id="747" r:id="rId11"/>
    <p:sldId id="748" r:id="rId12"/>
    <p:sldId id="598" r:id="rId13"/>
    <p:sldId id="601" r:id="rId14"/>
    <p:sldId id="750" r:id="rId15"/>
    <p:sldId id="751" r:id="rId16"/>
    <p:sldId id="756" r:id="rId17"/>
    <p:sldId id="757" r:id="rId18"/>
    <p:sldId id="752" r:id="rId19"/>
    <p:sldId id="758" r:id="rId20"/>
    <p:sldId id="754" r:id="rId21"/>
    <p:sldId id="759" r:id="rId22"/>
    <p:sldId id="760" r:id="rId23"/>
    <p:sldId id="717" r:id="rId24"/>
    <p:sldId id="726" r:id="rId25"/>
    <p:sldId id="721" r:id="rId26"/>
    <p:sldId id="706" r:id="rId27"/>
    <p:sldId id="718" r:id="rId28"/>
    <p:sldId id="620" r:id="rId29"/>
    <p:sldId id="720" r:id="rId30"/>
    <p:sldId id="728" r:id="rId31"/>
    <p:sldId id="729" r:id="rId32"/>
    <p:sldId id="740" r:id="rId33"/>
    <p:sldId id="741" r:id="rId34"/>
    <p:sldId id="794" r:id="rId35"/>
    <p:sldId id="745" r:id="rId36"/>
    <p:sldId id="716" r:id="rId37"/>
    <p:sldId id="714" r:id="rId38"/>
    <p:sldId id="715" r:id="rId39"/>
    <p:sldId id="683" r:id="rId40"/>
    <p:sldId id="782" r:id="rId41"/>
    <p:sldId id="765" r:id="rId4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5" autoAdjust="0"/>
    <p:restoredTop sz="86354" autoAdjust="0"/>
  </p:normalViewPr>
  <p:slideViewPr>
    <p:cSldViewPr>
      <p:cViewPr varScale="1">
        <p:scale>
          <a:sx n="78" d="100"/>
          <a:sy n="78" d="100"/>
        </p:scale>
        <p:origin x="7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648206-01DF-41CB-BFFA-D7AE4E7B7A8B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2FE65C-9CCD-4E4C-8FBF-F12675ECAE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0F32D2-4E44-4E04-807A-F6F919227D0A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B11874-D06E-468A-B2DB-D71B9DABDE7F}" type="slidenum">
              <a:rPr lang="tr-TR" sz="1200"/>
              <a:pPr algn="r"/>
              <a:t>33</a:t>
            </a:fld>
            <a:endParaRPr lang="tr-TR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800100"/>
            <a:ext cx="4260850" cy="3195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8834A-0BBB-4B37-AE57-DCE94692A684}" type="slidenum">
              <a:rPr lang="tr-TR" smtClean="0"/>
              <a:pPr>
                <a:defRPr/>
              </a:pPr>
              <a:t>35</a:t>
            </a:fld>
            <a:endParaRPr lang="tr-T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2CFBC-2299-4E9D-875A-42E78A3D34A1}" type="slidenum">
              <a:rPr lang="tr-TR" smtClean="0"/>
              <a:pPr>
                <a:defRPr/>
              </a:pPr>
              <a:t>39</a:t>
            </a:fld>
            <a:endParaRPr lang="tr-T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2FDB7-71C9-46DF-BCF9-78D05B48FFFC}" type="slidenum">
              <a:rPr lang="tr-TR" smtClean="0">
                <a:latin typeface="Arial" charset="0"/>
              </a:rPr>
              <a:pPr>
                <a:defRPr/>
              </a:pPr>
              <a:t>40</a:t>
            </a:fld>
            <a:endParaRPr lang="tr-TR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87BBB-9715-4696-9FEB-FB0EF2FB510B}" type="slidenum">
              <a:rPr lang="tr-TR" smtClean="0">
                <a:latin typeface="Arial" charset="0"/>
              </a:rPr>
              <a:pPr>
                <a:defRPr/>
              </a:pPr>
              <a:t>41</a:t>
            </a:fld>
            <a:endParaRPr lang="tr-TR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E18E6-6DAC-409C-94E2-B7B269E7C5D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764D8-7C63-4A3E-80A2-35257460166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A71EF-7677-487E-A8F5-6263E9E13E79}" type="slidenum">
              <a:rPr lang="tr-TR" smtClean="0"/>
              <a:pPr>
                <a:defRPr/>
              </a:pPr>
              <a:t>4</a:t>
            </a:fld>
            <a:endParaRPr lang="tr-T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BC9F2-428D-46D0-98D3-0FDEEAA9D243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D114D-9232-4D01-9BF2-4819F971362F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D5F05-DB81-4F90-800A-73034FF73F54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0967D-D296-4456-B812-2B605ADF01B5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0E8CE-AE9B-4A3A-B66E-592FAF2ED8E5}" type="slidenum">
              <a:rPr lang="tr-TR" smtClean="0"/>
              <a:pPr>
                <a:defRPr/>
              </a:pPr>
              <a:t>31</a:t>
            </a:fld>
            <a:endParaRPr lang="tr-T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A41C-549B-4FA0-ACD5-156468C5A41F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83A4-547B-4378-81D3-0CDE18D2D3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2B7D-4669-43ED-845C-0F1A92EFE910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05EB-747D-4510-8720-99B9DDF13C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A25B-51AA-4E3B-BB3C-A65B4C36FFA9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C650-0231-470B-BF11-AA9E3DDA75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33D0-23E0-42CA-ABE0-756F7BFA87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EAFB-07F3-4E37-9901-5DEE55E607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06D6-2649-48C1-9C48-28A4CDCD4526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B27D-C797-4272-BE9A-A6823C9D33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35F6-4C73-45C3-8E26-E2978B6B45DE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DCE4-6E3E-4162-A397-BFB3B00409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211E-AC7E-40F7-8B5F-26824093A59F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B099-37F6-46C4-838A-06E4ACE21F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BA1E7E7-167B-4D16-BDCE-6DD50007D314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C64BCA8-8A16-46FF-9E1E-3A3C86E962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4186-8F6B-48ED-8764-7AB865FA6FC3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A372-5649-4553-B30B-2F822C218E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8B6D-9AC7-42D0-8A87-3268D071F736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A666-2D69-4337-A2E4-F24AC49F25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6158-C872-4D6E-A90C-EEF9D147FA95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E3AF-0BC9-4611-90E4-B6E1E85275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A817-97F6-4A35-A453-7C41DABA2C08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1077-8F18-4E1A-91CC-657B958F25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2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651A4-79C2-48C2-AA32-143C47E95751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D7596-8F42-45FF-A990-FB3975CD35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84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5" r:id="rId12"/>
    <p:sldLayoutId id="2147484586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072494" cy="264320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tr-TR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ALLERJİK HASTALIKLARIN</a:t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TEDAVİSİNDE İLAÇLARIN KLİNİK KULLANIMI 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4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800" dirty="0" smtClean="0">
                <a:solidFill>
                  <a:srgbClr val="FF0000"/>
                </a:solidFill>
                <a:latin typeface="+mn-lt"/>
              </a:rPr>
            </a:b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Alt Başlık"/>
          <p:cNvSpPr>
            <a:spLocks noGrp="1"/>
          </p:cNvSpPr>
          <p:nvPr>
            <p:ph type="subTitle" idx="1"/>
          </p:nvPr>
        </p:nvSpPr>
        <p:spPr>
          <a:xfrm>
            <a:off x="22225" y="4572008"/>
            <a:ext cx="8788400" cy="230504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tr-T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Doç. Dr. ÖMÜR AYDIN</a:t>
            </a:r>
          </a:p>
          <a:p>
            <a:pPr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ANKARA ÜNİVERSİTESİ TIP FAKÜLTESİ</a:t>
            </a:r>
          </a:p>
          <a:p>
            <a:pPr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İMMUNOLOJİ VE ALLERJİ HASTALIKLARI BİLİM DALI</a:t>
            </a:r>
          </a:p>
          <a:p>
            <a:pPr>
              <a:buFont typeface="Arial" pitchFamily="34" charset="0"/>
              <a:buNone/>
              <a:defRPr/>
            </a:pP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Birinci Jenerasyon </a:t>
            </a:r>
            <a:r>
              <a:rPr lang="tr-TR" dirty="0" err="1" smtClean="0"/>
              <a:t>Antihistaminlerin</a:t>
            </a:r>
            <a:r>
              <a:rPr lang="tr-TR" dirty="0" smtClean="0"/>
              <a:t> Yan Etkileri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tr-TR" sz="2800" dirty="0" smtClean="0">
                <a:effectLst/>
              </a:rPr>
              <a:t>Belirgin </a:t>
            </a:r>
            <a:r>
              <a:rPr lang="tr-TR" sz="2800" dirty="0" err="1" smtClean="0">
                <a:effectLst/>
              </a:rPr>
              <a:t>lipofilik</a:t>
            </a:r>
            <a:r>
              <a:rPr lang="tr-TR" sz="2800" dirty="0" smtClean="0">
                <a:effectLst/>
              </a:rPr>
              <a:t> olup  serbest olarak kan-beyin bariyerlerini geçerek santral </a:t>
            </a:r>
            <a:r>
              <a:rPr lang="tr-TR" sz="2800" dirty="0" err="1" smtClean="0">
                <a:effectLst/>
              </a:rPr>
              <a:t>histamin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res</a:t>
            </a:r>
            <a:r>
              <a:rPr lang="tr-TR" sz="2800" dirty="0" smtClean="0">
                <a:effectLst/>
              </a:rPr>
              <a:t>.</a:t>
            </a:r>
            <a:r>
              <a:rPr lang="tr-TR" sz="2800" dirty="0" err="1" smtClean="0">
                <a:effectLst/>
              </a:rPr>
              <a:t>lerine</a:t>
            </a:r>
            <a:r>
              <a:rPr lang="tr-TR" sz="2800" dirty="0" smtClean="0">
                <a:effectLst/>
              </a:rPr>
              <a:t> etkilerinden dolayı ;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err="1" smtClean="0"/>
              <a:t>Sedasyon</a:t>
            </a:r>
            <a:r>
              <a:rPr lang="tr-TR" sz="2400" b="1" dirty="0" smtClean="0"/>
              <a:t>  ve uyku hali 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smtClean="0"/>
              <a:t> Kavramada bozulma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Psikomotor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fonk</a:t>
            </a:r>
            <a:r>
              <a:rPr lang="tr-TR" sz="2400" b="1" dirty="0" smtClean="0"/>
              <a:t>.</a:t>
            </a:r>
            <a:r>
              <a:rPr lang="tr-TR" sz="2400" b="1" dirty="0" err="1" smtClean="0"/>
              <a:t>larda</a:t>
            </a:r>
            <a:r>
              <a:rPr lang="tr-TR" sz="2400" b="1" dirty="0" smtClean="0"/>
              <a:t> azalma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800" dirty="0" err="1" smtClean="0">
                <a:effectLst/>
              </a:rPr>
              <a:t>Muskarinik</a:t>
            </a:r>
            <a:r>
              <a:rPr lang="tr-TR" sz="2800" dirty="0" smtClean="0">
                <a:effectLst/>
              </a:rPr>
              <a:t>  hem de </a:t>
            </a:r>
            <a:r>
              <a:rPr lang="tr-TR" sz="2800" dirty="0" err="1" smtClean="0">
                <a:effectLst/>
              </a:rPr>
              <a:t>kolinerjik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res</a:t>
            </a:r>
            <a:r>
              <a:rPr lang="tr-TR" sz="2800" dirty="0" smtClean="0">
                <a:effectLst/>
              </a:rPr>
              <a:t>.</a:t>
            </a:r>
            <a:r>
              <a:rPr lang="tr-TR" sz="2800" dirty="0" err="1" smtClean="0">
                <a:effectLst/>
              </a:rPr>
              <a:t>lere</a:t>
            </a:r>
            <a:r>
              <a:rPr lang="tr-TR" sz="2800" dirty="0" smtClean="0">
                <a:effectLst/>
              </a:rPr>
              <a:t> bağlanırlar;</a:t>
            </a:r>
            <a:endParaRPr lang="tr-TR" sz="2800" b="1" dirty="0" smtClean="0">
              <a:effectLst/>
            </a:endParaRPr>
          </a:p>
          <a:p>
            <a:pPr lvl="5">
              <a:buFont typeface="Wingdings" pitchFamily="2" charset="2"/>
              <a:buChar char="ü"/>
              <a:defRPr/>
            </a:pPr>
            <a:r>
              <a:rPr lang="tr-TR" sz="1600" b="1" dirty="0" smtClean="0"/>
              <a:t>      </a:t>
            </a:r>
            <a:r>
              <a:rPr lang="tr-TR" b="1" dirty="0" smtClean="0"/>
              <a:t> </a:t>
            </a:r>
            <a:r>
              <a:rPr lang="tr-TR" sz="2400" b="1" dirty="0" smtClean="0"/>
              <a:t>Algılamada zayıflama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smtClean="0"/>
              <a:t>     Ağızda kuruma, bulanık görme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İkinci Jenerasyon Antihistaminler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C</a:t>
            </a:r>
            <a:r>
              <a:rPr lang="tr-TR" b="1" dirty="0" err="1" smtClean="0">
                <a:effectLst/>
              </a:rPr>
              <a:t>etirizine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Ebastine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Fexofenadine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Loratadine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Mizolastine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Acrivastine</a:t>
            </a:r>
            <a:endParaRPr lang="tr-TR" b="1" dirty="0" smtClean="0">
              <a:effectLst/>
            </a:endParaRPr>
          </a:p>
          <a:p>
            <a:pPr>
              <a:defRPr/>
            </a:pP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Azelastine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Loratadin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Desloratadine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Levocetirizine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Rupatadine</a:t>
            </a:r>
            <a:endParaRPr lang="tr-TR" b="1" dirty="0" smtClean="0">
              <a:effectLst/>
            </a:endParaRPr>
          </a:p>
          <a:p>
            <a:pPr>
              <a:buNone/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Antihistaminlerde</a:t>
            </a:r>
            <a:r>
              <a:rPr lang="tr-T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 etki için risk faktörleri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r>
              <a:rPr lang="tr-TR" dirty="0">
                <a:effectLst/>
              </a:rPr>
              <a:t>Düşük vücut kitlesi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endParaRPr lang="tr-TR" dirty="0">
              <a:effectLst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r>
              <a:rPr lang="tr-TR" dirty="0">
                <a:effectLst/>
              </a:rPr>
              <a:t>Yüksek doz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endParaRPr lang="tr-TR" dirty="0">
              <a:effectLst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r>
              <a:rPr lang="tr-TR" dirty="0" smtClean="0">
                <a:effectLst/>
              </a:rPr>
              <a:t>Karaciğer ve </a:t>
            </a:r>
            <a:r>
              <a:rPr lang="tr-TR" dirty="0" err="1" smtClean="0">
                <a:effectLst/>
              </a:rPr>
              <a:t>Renal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Fonk</a:t>
            </a:r>
            <a:r>
              <a:rPr lang="tr-TR" dirty="0" smtClean="0">
                <a:effectLst/>
              </a:rPr>
              <a:t>. Boz.</a:t>
            </a:r>
            <a:endParaRPr lang="tr-TR" dirty="0">
              <a:effectLst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endParaRPr lang="tr-TR" dirty="0">
              <a:effectLst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  <a:defRPr/>
            </a:pPr>
            <a:r>
              <a:rPr lang="tr-TR" dirty="0">
                <a:effectLst/>
              </a:rPr>
              <a:t>Alkol ve birlikte kullanılan bazı ilaçlar</a:t>
            </a:r>
          </a:p>
        </p:txBody>
      </p:sp>
    </p:spTree>
  </p:cSld>
  <p:clrMapOvr>
    <a:masterClrMapping/>
  </p:clrMapOvr>
  <p:transition advTm="2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514350"/>
            <a:ext cx="9144000" cy="917575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C00000"/>
                </a:solidFill>
              </a:rPr>
              <a:t>H1 </a:t>
            </a:r>
            <a:r>
              <a:rPr lang="tr-TR" sz="3600" b="1" dirty="0" err="1">
                <a:solidFill>
                  <a:srgbClr val="C00000"/>
                </a:solidFill>
              </a:rPr>
              <a:t>antihistaminlerin</a:t>
            </a:r>
            <a:r>
              <a:rPr lang="tr-TR" sz="3600" b="1" dirty="0">
                <a:solidFill>
                  <a:srgbClr val="C00000"/>
                </a:solidFill>
              </a:rPr>
              <a:t> gebelikte kullanımı</a:t>
            </a:r>
          </a:p>
        </p:txBody>
      </p:sp>
      <p:graphicFrame>
        <p:nvGraphicFramePr>
          <p:cNvPr id="1066031" name="Group 47"/>
          <p:cNvGraphicFramePr>
            <a:graphicFrameLocks noGrp="1"/>
          </p:cNvGraphicFramePr>
          <p:nvPr>
            <p:ph idx="1"/>
          </p:nvPr>
        </p:nvGraphicFramePr>
        <p:xfrm>
          <a:off x="0" y="2143116"/>
          <a:ext cx="9144000" cy="335758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5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Birinci jenerasyon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ilaçlar</a:t>
                      </a:r>
                      <a:endParaRPr kumimoji="0" lang="tr-TR" sz="20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İkinci jenerasyon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ilaçlar</a:t>
                      </a:r>
                      <a:endParaRPr kumimoji="0" lang="tr-TR" sz="20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Gebelikte kullanımdan sonra </a:t>
                      </a:r>
                      <a:r>
                        <a:rPr kumimoji="0" lang="tr-TR" sz="16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teratojenite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 FDA kategori 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– (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klorfeniramin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difenhidramin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tripellenamin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FDA kategori C</a:t>
                      </a: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– (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hidroksizin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ketotifen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FDA kategori 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(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setirizin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loratadin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FDA kategori 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(</a:t>
                      </a:r>
                      <a:r>
                        <a:rPr kumimoji="0" lang="tr-TR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azelastin</a:t>
                      </a:r>
                      <a:r>
                        <a:rPr kumimoji="0" lang="tr-TR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epinastin</a:t>
                      </a:r>
                      <a:r>
                        <a:rPr kumimoji="0" lang="tr-TR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desloratadin</a:t>
                      </a:r>
                      <a:r>
                        <a:rPr kumimoji="0" lang="tr-T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kumimoji="0" lang="tr-TR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feksofenadin</a:t>
                      </a:r>
                      <a:r>
                        <a:rPr kumimoji="0" lang="tr-TR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olopatadin</a:t>
                      </a:r>
                      <a:r>
                        <a:rPr kumimoji="0" lang="tr-TR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2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Kortikosteroidler</a:t>
            </a:r>
            <a:endParaRPr lang="tr-TR" dirty="0">
              <a:effectLst/>
              <a:latin typeface="Tahoma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86800" cy="49720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800" dirty="0" err="1">
                <a:effectLst/>
                <a:latin typeface="Tahoma" pitchFamily="34" charset="0"/>
              </a:rPr>
              <a:t>Allerjik</a:t>
            </a:r>
            <a:r>
              <a:rPr lang="tr-TR" sz="2800" dirty="0">
                <a:effectLst/>
                <a:latin typeface="Tahoma" pitchFamily="34" charset="0"/>
              </a:rPr>
              <a:t> </a:t>
            </a:r>
            <a:r>
              <a:rPr lang="tr-TR" sz="2800" dirty="0" err="1">
                <a:effectLst/>
                <a:latin typeface="Tahoma" pitchFamily="34" charset="0"/>
              </a:rPr>
              <a:t>inflamasyon</a:t>
            </a:r>
            <a:r>
              <a:rPr lang="tr-TR" sz="2800" dirty="0">
                <a:effectLst/>
                <a:latin typeface="Tahoma" pitchFamily="34" charset="0"/>
              </a:rPr>
              <a:t> sürecini bir çok basamakta baskılarlar: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>
                <a:effectLst/>
                <a:latin typeface="Tahoma" pitchFamily="34" charset="0"/>
              </a:rPr>
              <a:t>Antijen sunan (</a:t>
            </a:r>
            <a:r>
              <a:rPr lang="tr-TR" dirty="0" err="1">
                <a:effectLst/>
                <a:latin typeface="Tahoma" pitchFamily="34" charset="0"/>
              </a:rPr>
              <a:t>Langerhans</a:t>
            </a:r>
            <a:r>
              <a:rPr lang="tr-TR" dirty="0">
                <a:effectLst/>
                <a:latin typeface="Tahoma" pitchFamily="34" charset="0"/>
              </a:rPr>
              <a:t>) hücreler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 err="1">
                <a:effectLst/>
                <a:latin typeface="Tahoma" pitchFamily="34" charset="0"/>
              </a:rPr>
              <a:t>Eozinofil</a:t>
            </a:r>
            <a:r>
              <a:rPr lang="tr-TR" dirty="0">
                <a:effectLst/>
                <a:latin typeface="Tahoma" pitchFamily="34" charset="0"/>
              </a:rPr>
              <a:t> ve ürünleri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>
                <a:effectLst/>
                <a:latin typeface="Tahoma" pitchFamily="34" charset="0"/>
              </a:rPr>
              <a:t>Nazal mukozaya bazofil ve </a:t>
            </a:r>
            <a:r>
              <a:rPr lang="tr-TR" dirty="0" err="1">
                <a:effectLst/>
                <a:latin typeface="Tahoma" pitchFamily="34" charset="0"/>
              </a:rPr>
              <a:t>mast</a:t>
            </a:r>
            <a:r>
              <a:rPr lang="tr-TR" dirty="0">
                <a:effectLst/>
                <a:latin typeface="Tahoma" pitchFamily="34" charset="0"/>
              </a:rPr>
              <a:t> hücre akışı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>
                <a:effectLst/>
                <a:latin typeface="Tahoma" pitchFamily="34" charset="0"/>
              </a:rPr>
              <a:t>T lenfositler </a:t>
            </a:r>
            <a:r>
              <a:rPr lang="tr-TR" dirty="0" smtClean="0">
                <a:effectLst/>
                <a:latin typeface="Tahoma" pitchFamily="34" charset="0"/>
              </a:rPr>
              <a:t>ve </a:t>
            </a:r>
            <a:r>
              <a:rPr lang="tr-TR" dirty="0" err="1">
                <a:effectLst/>
                <a:latin typeface="Tahoma" pitchFamily="34" charset="0"/>
              </a:rPr>
              <a:t>sitokinleri</a:t>
            </a:r>
            <a:r>
              <a:rPr lang="tr-TR" dirty="0">
                <a:effectLst/>
                <a:latin typeface="Tahoma" pitchFamily="34" charset="0"/>
              </a:rPr>
              <a:t> (IL-3, -4, -5 ve -</a:t>
            </a:r>
            <a:r>
              <a:rPr lang="tr-TR" dirty="0" smtClean="0">
                <a:effectLst/>
                <a:latin typeface="Tahoma" pitchFamily="34" charset="0"/>
              </a:rPr>
              <a:t>13) </a:t>
            </a:r>
            <a:r>
              <a:rPr lang="tr-TR" dirty="0" err="1" smtClean="0">
                <a:effectLst/>
                <a:latin typeface="Tahoma" pitchFamily="34" charset="0"/>
              </a:rPr>
              <a:t>Histamin</a:t>
            </a:r>
            <a:r>
              <a:rPr lang="tr-TR" dirty="0">
                <a:effectLst/>
                <a:latin typeface="Tahoma" pitchFamily="34" charset="0"/>
              </a:rPr>
              <a:t>, </a:t>
            </a:r>
            <a:r>
              <a:rPr lang="tr-TR" dirty="0" err="1">
                <a:effectLst/>
                <a:latin typeface="Tahoma" pitchFamily="34" charset="0"/>
              </a:rPr>
              <a:t>triptaz</a:t>
            </a:r>
            <a:r>
              <a:rPr lang="tr-TR" dirty="0">
                <a:effectLst/>
                <a:latin typeface="Tahoma" pitchFamily="34" charset="0"/>
              </a:rPr>
              <a:t>, </a:t>
            </a:r>
            <a:r>
              <a:rPr lang="tr-TR" dirty="0" err="1">
                <a:effectLst/>
                <a:latin typeface="Tahoma" pitchFamily="34" charset="0"/>
              </a:rPr>
              <a:t>prostanoidler</a:t>
            </a:r>
            <a:r>
              <a:rPr lang="tr-TR" dirty="0">
                <a:effectLst/>
                <a:latin typeface="Tahoma" pitchFamily="34" charset="0"/>
              </a:rPr>
              <a:t>, </a:t>
            </a:r>
            <a:r>
              <a:rPr lang="tr-TR" dirty="0" err="1" smtClean="0">
                <a:effectLst/>
                <a:latin typeface="Tahoma" pitchFamily="34" charset="0"/>
              </a:rPr>
              <a:t>lökotrienler</a:t>
            </a:r>
            <a:endParaRPr lang="tr-TR" dirty="0" smtClean="0">
              <a:effectLst/>
              <a:latin typeface="Tahoma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tr-TR" dirty="0">
              <a:effectLst/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2800" dirty="0" smtClean="0">
                <a:effectLst/>
                <a:latin typeface="Tahoma" pitchFamily="34" charset="0"/>
              </a:rPr>
              <a:t> </a:t>
            </a:r>
            <a:r>
              <a:rPr lang="tr-TR" sz="2800" dirty="0" err="1">
                <a:effectLst/>
                <a:latin typeface="Tahoma" pitchFamily="34" charset="0"/>
              </a:rPr>
              <a:t>kortikosteroidler</a:t>
            </a:r>
            <a:r>
              <a:rPr lang="tr-TR" sz="2800" dirty="0">
                <a:effectLst/>
                <a:latin typeface="Tahoma" pitchFamily="34" charset="0"/>
              </a:rPr>
              <a:t> tarafından baskılanır</a:t>
            </a:r>
            <a:r>
              <a:rPr lang="tr-TR" sz="2800" dirty="0" smtClean="0">
                <a:effectLst/>
                <a:latin typeface="Tahoma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800" dirty="0" smtClean="0">
                <a:effectLst/>
                <a:latin typeface="Tahoma" pitchFamily="34" charset="0"/>
              </a:rPr>
              <a:t>  </a:t>
            </a:r>
            <a:r>
              <a:rPr lang="tr-TR" sz="2800" dirty="0" err="1" smtClean="0">
                <a:effectLst/>
                <a:latin typeface="Tahoma" pitchFamily="34" charset="0"/>
              </a:rPr>
              <a:t>Parenteral</a:t>
            </a:r>
            <a:r>
              <a:rPr lang="tr-TR" sz="2800" dirty="0" smtClean="0">
                <a:effectLst/>
                <a:latin typeface="Tahoma" pitchFamily="34" charset="0"/>
              </a:rPr>
              <a:t> ,oral, </a:t>
            </a:r>
            <a:r>
              <a:rPr lang="tr-TR" sz="2800" dirty="0" err="1" smtClean="0">
                <a:effectLst/>
                <a:latin typeface="Tahoma" pitchFamily="34" charset="0"/>
              </a:rPr>
              <a:t>topikal</a:t>
            </a:r>
            <a:r>
              <a:rPr lang="tr-TR" sz="2800" dirty="0" smtClean="0">
                <a:effectLst/>
                <a:latin typeface="Tahoma" pitchFamily="34" charset="0"/>
              </a:rPr>
              <a:t>  kullanılabilir.</a:t>
            </a:r>
            <a:endParaRPr lang="tr-TR" sz="2800" dirty="0"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smtClean="0">
                <a:latin typeface="Tahoma" pitchFamily="34" charset="0"/>
              </a:rPr>
              <a:t> </a:t>
            </a:r>
            <a:r>
              <a:rPr lang="tr-TR" dirty="0" smtClean="0">
                <a:effectLst/>
                <a:latin typeface="Comic Sans MS" pitchFamily="66" charset="0"/>
              </a:rPr>
              <a:t>Nazal </a:t>
            </a:r>
            <a:r>
              <a:rPr lang="tr-TR" dirty="0" err="1" smtClean="0">
                <a:effectLst/>
                <a:latin typeface="Comic Sans MS" pitchFamily="66" charset="0"/>
              </a:rPr>
              <a:t>Kortikosteroidler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00200"/>
            <a:ext cx="8186737" cy="52578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Hapşırık</a:t>
            </a:r>
            <a:r>
              <a:rPr lang="tr-TR" dirty="0">
                <a:effectLst/>
                <a:latin typeface="Comic Sans MS" pitchFamily="66" charset="0"/>
              </a:rPr>
              <a:t>, burun akıntısı, burun kaşıntısı ve burun tıkanıklığını belirgin olarak azaltırlar.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>
                <a:effectLst/>
                <a:latin typeface="Comic Sans MS" pitchFamily="66" charset="0"/>
              </a:rPr>
              <a:t>Burun tıkanıklığı üzerine çok etkili ilaçlardır.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>
                <a:effectLst/>
                <a:latin typeface="Comic Sans MS" pitchFamily="66" charset="0"/>
              </a:rPr>
              <a:t>Etkinlikleri </a:t>
            </a:r>
            <a:r>
              <a:rPr lang="tr-TR" dirty="0" err="1" smtClean="0">
                <a:effectLst/>
                <a:latin typeface="Comic Sans MS" pitchFamily="66" charset="0"/>
              </a:rPr>
              <a:t>antihistaminlere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>
                <a:effectLst/>
                <a:latin typeface="Comic Sans MS" pitchFamily="66" charset="0"/>
              </a:rPr>
              <a:t>göre daha yavaş başlar ve maksimum etkinlik için günler-haftalar gerekir</a:t>
            </a:r>
            <a:r>
              <a:rPr lang="tr-TR" dirty="0" smtClean="0">
                <a:effectLst/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endParaRPr lang="tr-TR" dirty="0" smtClean="0">
              <a:latin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dirty="0"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smtClean="0">
                <a:effectLst/>
                <a:latin typeface="Comic Sans MS" pitchFamily="66" charset="0"/>
              </a:rPr>
              <a:t>Nazal </a:t>
            </a:r>
            <a:r>
              <a:rPr lang="tr-TR" dirty="0" err="1" smtClean="0">
                <a:effectLst/>
                <a:latin typeface="Comic Sans MS" pitchFamily="66" charset="0"/>
              </a:rPr>
              <a:t>Kortikosteroidler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Beclomethasone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dipropionate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Budesonide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Flunisolide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Fluticasone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propionate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Fluticasone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Mometasone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Triamcinolone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acetonide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Ciclesonide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smtClean="0">
                <a:effectLst/>
                <a:latin typeface="Tahoma" pitchFamily="34" charset="0"/>
              </a:rPr>
              <a:t>Nazal </a:t>
            </a:r>
            <a:r>
              <a:rPr lang="tr-TR" dirty="0" err="1" smtClean="0">
                <a:effectLst/>
                <a:latin typeface="Tahoma" pitchFamily="34" charset="0"/>
              </a:rPr>
              <a:t>Kortikosteroidler</a:t>
            </a:r>
            <a:endParaRPr lang="tr-TR" dirty="0">
              <a:effectLst/>
              <a:latin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800" dirty="0">
                <a:latin typeface="Comic Sans MS" pitchFamily="66" charset="0"/>
              </a:rPr>
              <a:t>Yan etkiler: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sz="2800" dirty="0">
                <a:latin typeface="Comic Sans MS" pitchFamily="66" charset="0"/>
              </a:rPr>
              <a:t>Lokal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>
                <a:latin typeface="Comic Sans MS" pitchFamily="66" charset="0"/>
              </a:rPr>
              <a:t>Kuruluk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>
                <a:latin typeface="Comic Sans MS" pitchFamily="66" charset="0"/>
              </a:rPr>
              <a:t>Burun kanaması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>
                <a:latin typeface="Comic Sans MS" pitchFamily="66" charset="0"/>
              </a:rPr>
              <a:t>Kabuklanma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 err="1">
                <a:latin typeface="Comic Sans MS" pitchFamily="66" charset="0"/>
              </a:rPr>
              <a:t>Septal</a:t>
            </a: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err="1">
                <a:latin typeface="Comic Sans MS" pitchFamily="66" charset="0"/>
              </a:rPr>
              <a:t>perforasyon</a:t>
            </a:r>
            <a:r>
              <a:rPr lang="tr-TR" sz="2400" dirty="0">
                <a:latin typeface="Comic Sans MS" pitchFamily="66" charset="0"/>
              </a:rPr>
              <a:t>: Nadir. </a:t>
            </a:r>
            <a:r>
              <a:rPr lang="tr-TR" sz="2400" dirty="0" err="1">
                <a:latin typeface="Comic Sans MS" pitchFamily="66" charset="0"/>
              </a:rPr>
              <a:t>Septumdan</a:t>
            </a:r>
            <a:r>
              <a:rPr lang="tr-TR" sz="2400" dirty="0">
                <a:latin typeface="Comic Sans MS" pitchFamily="66" charset="0"/>
              </a:rPr>
              <a:t> uzağa </a:t>
            </a:r>
            <a:r>
              <a:rPr lang="tr-TR" sz="2400" dirty="0" smtClean="0">
                <a:latin typeface="Comic Sans MS" pitchFamily="66" charset="0"/>
              </a:rPr>
              <a:t>püskürtülmeli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effectLst/>
              </a:rPr>
              <a:t>İnhaler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Kortikosteroidler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effectLst/>
                <a:latin typeface="Comic Sans MS" pitchFamily="66" charset="0"/>
              </a:rPr>
              <a:t>Astım tedavisinde </a:t>
            </a:r>
            <a:r>
              <a:rPr lang="tr-TR" dirty="0" err="1" smtClean="0">
                <a:effectLst/>
                <a:latin typeface="Comic Sans MS" pitchFamily="66" charset="0"/>
              </a:rPr>
              <a:t>inflamasyonu</a:t>
            </a:r>
            <a:r>
              <a:rPr lang="tr-TR" dirty="0" smtClean="0">
                <a:effectLst/>
                <a:latin typeface="Comic Sans MS" pitchFamily="66" charset="0"/>
              </a:rPr>
              <a:t> kontrol edici en etkin ilaçlardır.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Yaşam kalitesi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Semptomlar</a:t>
            </a: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Solunum fonksiyonları                 Düzelme</a:t>
            </a:r>
            <a:endParaRPr lang="en-US" dirty="0" smtClean="0">
              <a:effectLst/>
              <a:latin typeface="Comic Sans MS" pitchFamily="66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Bronş aşırı duyarlılığı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Astım atak sıklığı ve hastaneye yatış </a:t>
            </a:r>
            <a:endParaRPr lang="en-US" dirty="0" smtClean="0">
              <a:effectLst/>
              <a:latin typeface="Comic Sans MS" pitchFamily="66" charset="0"/>
            </a:endParaRPr>
          </a:p>
          <a:p>
            <a:pPr>
              <a:defRPr/>
            </a:pPr>
            <a:endParaRPr lang="tr-TR" dirty="0" smtClean="0"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tr-TR" dirty="0" smtClean="0">
                <a:latin typeface="Comic Sans MS" pitchFamily="66" charset="0"/>
              </a:rPr>
              <a:t>   </a:t>
            </a:r>
          </a:p>
          <a:p>
            <a:pPr>
              <a:buFont typeface="Arial" charset="0"/>
              <a:buNone/>
              <a:defRPr/>
            </a:pPr>
            <a:endParaRPr lang="tr-TR" dirty="0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5715008" y="2714620"/>
            <a:ext cx="1500181" cy="2928955"/>
          </a:xfrm>
          <a:prstGeom prst="rightBrace">
            <a:avLst>
              <a:gd name="adj1" fmla="val 19659"/>
              <a:gd name="adj2" fmla="val 56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İnhaler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Kortikosteroidler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85926"/>
            <a:ext cx="8229600" cy="4525963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Beclomethasone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dipropionate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Budesonide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Ciclesonide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Fluticasone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propionate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Fluticasone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Mometasone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Triamcinolone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acetonide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6315061" y="71181"/>
            <a:ext cx="2722451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latin typeface="Comic Sans MS" pitchFamily="66" charset="0"/>
              </a:rPr>
              <a:t>Çevresel risk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latin typeface="Comic Sans MS" pitchFamily="66" charset="0"/>
              </a:rPr>
              <a:t>Faktörleri:</a:t>
            </a:r>
          </a:p>
          <a:p>
            <a:pPr>
              <a:buFont typeface="Wingdings" pitchFamily="2" charset="2"/>
              <a:buChar char="ü"/>
            </a:pPr>
            <a:r>
              <a:rPr lang="tr-TR" sz="2000" b="1" dirty="0">
                <a:latin typeface="Comic Sans MS" pitchFamily="66" charset="0"/>
              </a:rPr>
              <a:t>Sigara</a:t>
            </a:r>
          </a:p>
          <a:p>
            <a:pPr>
              <a:buFont typeface="Wingdings" pitchFamily="2" charset="2"/>
              <a:buChar char="ü"/>
            </a:pPr>
            <a:r>
              <a:rPr lang="tr-TR" sz="2000" b="1" dirty="0">
                <a:latin typeface="Comic Sans MS" pitchFamily="66" charset="0"/>
              </a:rPr>
              <a:t>Hava Kirliliği</a:t>
            </a:r>
          </a:p>
          <a:p>
            <a:pPr>
              <a:buFont typeface="Wingdings" pitchFamily="2" charset="2"/>
              <a:buChar char="ü"/>
            </a:pPr>
            <a:r>
              <a:rPr lang="tr-TR" sz="2000" b="1" dirty="0">
                <a:latin typeface="Comic Sans MS" pitchFamily="66" charset="0"/>
              </a:rPr>
              <a:t>Sol. Yolu </a:t>
            </a:r>
            <a:r>
              <a:rPr lang="tr-TR" sz="2000" b="1" dirty="0" err="1">
                <a:latin typeface="Comic Sans MS" pitchFamily="66" charset="0"/>
              </a:rPr>
              <a:t>Enf.ları</a:t>
            </a:r>
            <a:endParaRPr lang="tr-TR" sz="2000" b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209966" y="317371"/>
            <a:ext cx="2487613" cy="461962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b="1" dirty="0">
                <a:latin typeface="Comic Sans MS" pitchFamily="66" charset="0"/>
              </a:rPr>
              <a:t>Genetik yapı</a:t>
            </a:r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11638" y="2133600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19"/>
          <p:cNvSpPr>
            <a:spLocks/>
          </p:cNvSpPr>
          <p:nvPr/>
        </p:nvSpPr>
        <p:spPr bwMode="auto">
          <a:xfrm rot="-5400000">
            <a:off x="3721100" y="-112712"/>
            <a:ext cx="957263" cy="2713037"/>
          </a:xfrm>
          <a:prstGeom prst="leftBrace">
            <a:avLst>
              <a:gd name="adj1" fmla="val 295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035" name="15 Metin kutusu"/>
          <p:cNvSpPr txBox="1">
            <a:spLocks noChangeArrowheads="1"/>
          </p:cNvSpPr>
          <p:nvPr/>
        </p:nvSpPr>
        <p:spPr bwMode="auto">
          <a:xfrm>
            <a:off x="1946261" y="1722438"/>
            <a:ext cx="4224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latin typeface="Comic Sans MS" pitchFamily="66" charset="0"/>
              </a:rPr>
              <a:t>ALLERJENE DUYARLANMA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1036" name="16 Metin kutusu"/>
          <p:cNvSpPr txBox="1">
            <a:spLocks noChangeArrowheads="1"/>
          </p:cNvSpPr>
          <p:nvPr/>
        </p:nvSpPr>
        <p:spPr bwMode="auto">
          <a:xfrm>
            <a:off x="2627313" y="2708275"/>
            <a:ext cx="3687748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dirty="0"/>
              <a:t>    </a:t>
            </a:r>
            <a:r>
              <a:rPr lang="tr-TR" dirty="0">
                <a:latin typeface="Comic Sans MS" pitchFamily="66" charset="0"/>
              </a:rPr>
              <a:t>Tetikleyici etkenlerle tekrarlayan </a:t>
            </a:r>
            <a:r>
              <a:rPr lang="tr-TR" dirty="0" err="1">
                <a:latin typeface="Comic Sans MS" pitchFamily="66" charset="0"/>
              </a:rPr>
              <a:t>maruziyet</a:t>
            </a:r>
            <a:r>
              <a:rPr lang="tr-TR" dirty="0">
                <a:latin typeface="Comic Sans MS" pitchFamily="66" charset="0"/>
              </a:rPr>
              <a:t>  ile       </a:t>
            </a:r>
            <a:r>
              <a:rPr lang="tr-TR" sz="2400" b="1" dirty="0" err="1">
                <a:latin typeface="Comic Sans MS" pitchFamily="66" charset="0"/>
              </a:rPr>
              <a:t>İnflamasyonda</a:t>
            </a:r>
            <a:r>
              <a:rPr lang="tr-TR" sz="2400" b="1" dirty="0">
                <a:latin typeface="Comic Sans MS" pitchFamily="66" charset="0"/>
              </a:rPr>
              <a:t> artma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28625" y="981075"/>
          <a:ext cx="7588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2142857" imgH="2742857" progId="">
                  <p:embed/>
                </p:oleObj>
              </mc:Choice>
              <mc:Fallback>
                <p:oleObj name="Photo Editor Photo" r:id="rId4" imgW="2142857" imgH="27428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981075"/>
                        <a:ext cx="7588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19 Metin kutusu"/>
          <p:cNvSpPr txBox="1">
            <a:spLocks noChangeArrowheads="1"/>
          </p:cNvSpPr>
          <p:nvPr/>
        </p:nvSpPr>
        <p:spPr bwMode="auto">
          <a:xfrm>
            <a:off x="1710735" y="4575375"/>
            <a:ext cx="46953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Comic Sans MS" pitchFamily="66" charset="0"/>
              </a:rPr>
              <a:t> ALLERJİK </a:t>
            </a:r>
            <a:r>
              <a:rPr lang="tr-TR" sz="2400" b="1" dirty="0" smtClean="0">
                <a:latin typeface="Comic Sans MS" pitchFamily="66" charset="0"/>
              </a:rPr>
              <a:t>HASTALIKLAR</a:t>
            </a:r>
            <a:endParaRPr lang="tr-TR" sz="2400" b="1" dirty="0" smtClean="0">
              <a:latin typeface="Comic Sans MS" pitchFamily="66" charset="0"/>
            </a:endParaRPr>
          </a:p>
          <a:p>
            <a:pPr algn="ctr"/>
            <a:endParaRPr lang="tr-TR" sz="2400" b="1" dirty="0">
              <a:latin typeface="Comic Sans MS" pitchFamily="66" charset="0"/>
            </a:endParaRPr>
          </a:p>
          <a:p>
            <a:pPr algn="ctr"/>
            <a:r>
              <a:rPr lang="tr-TR" sz="2400" b="1" dirty="0">
                <a:latin typeface="Comic Sans MS" pitchFamily="66" charset="0"/>
              </a:rPr>
              <a:t>    </a:t>
            </a:r>
          </a:p>
          <a:p>
            <a:pPr algn="ctr"/>
            <a:r>
              <a:rPr lang="tr-TR" sz="2400" b="1" dirty="0">
                <a:latin typeface="Comic Sans MS" pitchFamily="66" charset="0"/>
              </a:rPr>
              <a:t>   </a:t>
            </a:r>
            <a:r>
              <a:rPr lang="tr-TR" sz="2400" b="1" dirty="0" smtClean="0">
                <a:latin typeface="Comic Sans MS" pitchFamily="66" charset="0"/>
              </a:rPr>
              <a:t>SEMPTOMLAR</a:t>
            </a:r>
            <a:endParaRPr lang="tr-TR" sz="2400" b="1" dirty="0">
              <a:latin typeface="Comic Sans MS" pitchFamily="66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211638" y="371633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214810" y="5072074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225295" grpId="0" animBg="1"/>
      <p:bldP spid="225300" grpId="0" animBg="1"/>
      <p:bldP spid="15" grpId="0" animBg="1"/>
      <p:bldP spid="21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İnhale </a:t>
            </a:r>
            <a:r>
              <a:rPr lang="tr-TR" dirty="0" err="1" smtClean="0">
                <a:effectLst/>
              </a:rPr>
              <a:t>Kortikosteroidlerin</a:t>
            </a: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r>
              <a:rPr lang="tr-TR" dirty="0" smtClean="0">
                <a:effectLst/>
              </a:rPr>
              <a:t>Yan Etkileri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5" y="1428750"/>
            <a:ext cx="8358188" cy="51435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effectLst/>
                <a:latin typeface="Comic Sans MS" pitchFamily="66" charset="0"/>
              </a:rPr>
              <a:t>Lokal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Ses kısıklığı,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Öksürük,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Oral </a:t>
            </a:r>
            <a:r>
              <a:rPr lang="tr-TR" dirty="0" err="1" smtClean="0">
                <a:effectLst/>
                <a:latin typeface="Comic Sans MS" pitchFamily="66" charset="0"/>
              </a:rPr>
              <a:t>kandida</a:t>
            </a:r>
            <a:r>
              <a:rPr lang="tr-TR" dirty="0" smtClean="0">
                <a:effectLst/>
                <a:latin typeface="Comic Sans MS" pitchFamily="66" charset="0"/>
              </a:rPr>
              <a:t> enfeksiyonu</a:t>
            </a:r>
          </a:p>
          <a:p>
            <a:pPr>
              <a:defRPr/>
            </a:pPr>
            <a:r>
              <a:rPr lang="tr-TR" dirty="0" smtClean="0">
                <a:effectLst/>
                <a:latin typeface="Comic Sans MS" pitchFamily="66" charset="0"/>
              </a:rPr>
              <a:t>Sistemik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Adrenal </a:t>
            </a:r>
            <a:r>
              <a:rPr lang="tr-TR" dirty="0" err="1" smtClean="0">
                <a:effectLst/>
                <a:latin typeface="Comic Sans MS" pitchFamily="66" charset="0"/>
              </a:rPr>
              <a:t>supresyon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Ciltte incelme,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Katarakt,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Glokom</a:t>
            </a:r>
            <a:endParaRPr lang="en-US" dirty="0" smtClean="0">
              <a:effectLst/>
              <a:latin typeface="Comic Sans MS" pitchFamily="66" charset="0"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z="36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Sistemik </a:t>
            </a:r>
            <a:r>
              <a:rPr lang="tr-TR" sz="36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Kortikosteroidler</a:t>
            </a:r>
            <a:endParaRPr lang="tr-TR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43125"/>
            <a:ext cx="7772400" cy="41148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>
                <a:effectLst/>
                <a:latin typeface="Comic Sans MS" pitchFamily="66" charset="0"/>
              </a:rPr>
              <a:t>Kısa sürede, hızlı tedavi gerektiren </a:t>
            </a:r>
            <a:r>
              <a:rPr lang="tr-TR" sz="2800" dirty="0" smtClean="0">
                <a:effectLst/>
                <a:latin typeface="Comic Sans MS" pitchFamily="66" charset="0"/>
              </a:rPr>
              <a:t>durumlarda kullanılır.</a:t>
            </a:r>
            <a:endParaRPr lang="tr-TR" sz="2800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smtClean="0">
                <a:effectLst/>
                <a:latin typeface="Comic Sans MS" pitchFamily="66" charset="0"/>
              </a:rPr>
              <a:t>Düşük </a:t>
            </a:r>
            <a:r>
              <a:rPr lang="tr-TR" sz="2800" dirty="0">
                <a:effectLst/>
                <a:latin typeface="Comic Sans MS" pitchFamily="66" charset="0"/>
              </a:rPr>
              <a:t>doz (40-60 mg/gün </a:t>
            </a:r>
            <a:r>
              <a:rPr lang="tr-TR" sz="2800" dirty="0" err="1">
                <a:effectLst/>
                <a:latin typeface="Comic Sans MS" pitchFamily="66" charset="0"/>
              </a:rPr>
              <a:t>prednizolon</a:t>
            </a:r>
            <a:r>
              <a:rPr lang="tr-TR" sz="2800" dirty="0">
                <a:effectLst/>
                <a:latin typeface="Comic Sans MS" pitchFamily="66" charset="0"/>
              </a:rPr>
              <a:t> ya da eşdeğeri) başlanıp, olabildiğince kısa sürede azaltılarak kesilir</a:t>
            </a:r>
            <a:r>
              <a:rPr lang="tr-TR" sz="2800" dirty="0" smtClean="0">
                <a:effectLst/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Kemokinleri</a:t>
            </a:r>
            <a:r>
              <a:rPr lang="tr-TR" sz="2800" dirty="0" smtClean="0">
                <a:effectLst/>
                <a:latin typeface="Comic Sans MS" pitchFamily="66" charset="0"/>
              </a:rPr>
              <a:t> ve </a:t>
            </a:r>
            <a:r>
              <a:rPr lang="tr-TR" sz="2800" dirty="0" err="1" smtClean="0">
                <a:effectLst/>
                <a:latin typeface="Comic Sans MS" pitchFamily="66" charset="0"/>
              </a:rPr>
              <a:t>sitokinleri</a:t>
            </a:r>
            <a:r>
              <a:rPr lang="tr-TR" sz="2800" dirty="0" smtClean="0">
                <a:effectLst/>
                <a:latin typeface="Comic Sans MS" pitchFamily="66" charset="0"/>
              </a:rPr>
              <a:t> baskılayan en etkili anti </a:t>
            </a:r>
            <a:r>
              <a:rPr lang="tr-TR" sz="2800" dirty="0" err="1" smtClean="0">
                <a:effectLst/>
                <a:latin typeface="Comic Sans MS" pitchFamily="66" charset="0"/>
              </a:rPr>
              <a:t>enflamatuar</a:t>
            </a:r>
            <a:r>
              <a:rPr lang="tr-TR" sz="2800" dirty="0" smtClean="0">
                <a:effectLst/>
                <a:latin typeface="Comic Sans MS" pitchFamily="66" charset="0"/>
              </a:rPr>
              <a:t> ilaçlardır.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tr-TR" sz="28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tr-TR" sz="2800" b="1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tr-TR" sz="800" dirty="0">
              <a:latin typeface="Verdana" pitchFamily="34" charset="0"/>
            </a:endParaRPr>
          </a:p>
          <a:p>
            <a:pPr>
              <a:buFont typeface="Arial" charset="0"/>
              <a:buNone/>
              <a:defRPr/>
            </a:pPr>
            <a:endParaRPr lang="tr-TR" sz="2800" dirty="0">
              <a:latin typeface="Verdana" pitchFamily="34" charset="0"/>
            </a:endParaRPr>
          </a:p>
          <a:p>
            <a:pPr>
              <a:buFontTx/>
              <a:buNone/>
              <a:defRPr/>
            </a:pPr>
            <a:endParaRPr lang="tr-TR" sz="2800" dirty="0">
              <a:latin typeface="Verdan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smtClean="0">
                <a:effectLst/>
                <a:latin typeface="Comic Sans MS" pitchFamily="66" charset="0"/>
              </a:rPr>
              <a:t>SİSTEMİK KORTİKOSTEROİDLER</a:t>
            </a:r>
            <a:endParaRPr lang="tr-TR" sz="3600" dirty="0">
              <a:effectLst/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Clr>
                <a:schemeClr val="accent2"/>
              </a:buClr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Yan Etkileri;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</a:t>
            </a:r>
            <a:r>
              <a:rPr lang="tr-TR" sz="2400" dirty="0" err="1" smtClean="0">
                <a:effectLst/>
                <a:latin typeface="Comic Sans MS" pitchFamily="66" charset="0"/>
              </a:rPr>
              <a:t>Diabet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Osteoporoz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</a:t>
            </a:r>
            <a:r>
              <a:rPr lang="tr-TR" sz="2400" dirty="0" err="1" smtClean="0">
                <a:effectLst/>
                <a:latin typeface="Comic Sans MS" pitchFamily="66" charset="0"/>
              </a:rPr>
              <a:t>Miyopati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</a:t>
            </a:r>
            <a:r>
              <a:rPr lang="tr-TR" sz="2400" dirty="0" err="1" smtClean="0">
                <a:effectLst/>
                <a:latin typeface="Comic Sans MS" pitchFamily="66" charset="0"/>
              </a:rPr>
              <a:t>Cushingoid</a:t>
            </a:r>
            <a:r>
              <a:rPr lang="tr-TR" sz="2400" dirty="0" smtClean="0">
                <a:effectLst/>
                <a:latin typeface="Comic Sans MS" pitchFamily="66" charset="0"/>
              </a:rPr>
              <a:t> fenomen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Katarakt</a:t>
            </a:r>
          </a:p>
          <a:p>
            <a:pPr>
              <a:buClr>
                <a:srgbClr val="FF0000"/>
              </a:buClr>
              <a:buNone/>
              <a:defRPr/>
            </a:pP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b="1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tr-T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ADRENERJİK İLAÇLAR</a:t>
            </a:r>
            <a:endParaRPr lang="tr-TR" dirty="0">
              <a:effectLst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anose="030F0702030302020204" pitchFamily="66" charset="0"/>
              </a:rPr>
              <a:t>Alfa  ve beta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adrenerjik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 reseptörleri direk uyararak etkisini  gösteren </a:t>
            </a:r>
            <a:r>
              <a:rPr lang="tr-TR" b="1" dirty="0" smtClean="0">
                <a:effectLst/>
                <a:latin typeface="Comic Sans MS" panose="030F0702030302020204" pitchFamily="66" charset="0"/>
              </a:rPr>
              <a:t>Epinefrin (Adrenalin)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anaflaksi</a:t>
            </a:r>
            <a:r>
              <a:rPr lang="tr-TR" dirty="0" smtClean="0">
                <a:effectLst/>
                <a:latin typeface="Comic Sans MS" pitchFamily="66" charset="0"/>
              </a:rPr>
              <a:t> tedavisinde  ilk yapılması gereken ilaçtır.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Ana </a:t>
            </a:r>
            <a:r>
              <a:rPr lang="tr-TR" dirty="0" err="1" smtClean="0">
                <a:effectLst/>
                <a:latin typeface="Comic Sans MS" pitchFamily="66" charset="0"/>
              </a:rPr>
              <a:t>terapötik</a:t>
            </a:r>
            <a:r>
              <a:rPr lang="tr-TR" dirty="0" smtClean="0">
                <a:effectLst/>
                <a:latin typeface="Comic Sans MS" pitchFamily="66" charset="0"/>
              </a:rPr>
              <a:t> etkisi: bronş düz kasını gevşetme,</a:t>
            </a:r>
            <a:r>
              <a:rPr lang="tr-TR" dirty="0" err="1" smtClean="0">
                <a:effectLst/>
                <a:latin typeface="Comic Sans MS" pitchFamily="66" charset="0"/>
              </a:rPr>
              <a:t>kardiak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stimülasyon</a:t>
            </a:r>
            <a:r>
              <a:rPr lang="tr-TR" dirty="0" smtClean="0">
                <a:effectLst/>
                <a:latin typeface="Comic Sans MS" pitchFamily="66" charset="0"/>
              </a:rPr>
              <a:t> ve iskelet kaslarının  </a:t>
            </a:r>
            <a:r>
              <a:rPr lang="tr-TR" dirty="0" err="1" smtClean="0">
                <a:effectLst/>
                <a:latin typeface="Comic Sans MS" pitchFamily="66" charset="0"/>
              </a:rPr>
              <a:t>dilatasyonudur</a:t>
            </a:r>
            <a:endParaRPr lang="tr-TR" dirty="0" smtClean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effectLst/>
                <a:latin typeface="Comic Sans MS" pitchFamily="66" charset="0"/>
              </a:rPr>
              <a:t>EPİNEFRİN YAN ETKİLERİ</a:t>
            </a: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smtClean="0">
                <a:effectLst/>
                <a:latin typeface="Comic Sans MS" pitchFamily="66" charset="0"/>
              </a:rPr>
              <a:t>SSS</a:t>
            </a:r>
            <a:r>
              <a:rPr lang="tr-TR" dirty="0" smtClean="0">
                <a:effectLst/>
                <a:latin typeface="Comic Sans MS" pitchFamily="66" charset="0"/>
              </a:rPr>
              <a:t>;</a:t>
            </a:r>
            <a:r>
              <a:rPr lang="tr-TR" sz="2800" dirty="0" smtClean="0">
                <a:effectLst/>
                <a:latin typeface="Comic Sans MS" pitchFamily="66" charset="0"/>
              </a:rPr>
              <a:t>sinirlilik,tremor,baş ağrısı, ajitasyon,baş dönmesi, </a:t>
            </a:r>
            <a:r>
              <a:rPr lang="tr-TR" sz="2800" dirty="0" err="1" smtClean="0">
                <a:effectLst/>
                <a:latin typeface="Comic Sans MS" pitchFamily="66" charset="0"/>
              </a:rPr>
              <a:t>orientasyon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bozuklğu</a:t>
            </a:r>
            <a:r>
              <a:rPr lang="tr-TR" sz="2800" dirty="0" smtClean="0">
                <a:effectLst/>
                <a:latin typeface="Comic Sans MS" pitchFamily="66" charset="0"/>
              </a:rPr>
              <a:t>,</a:t>
            </a:r>
            <a:r>
              <a:rPr lang="tr-TR" sz="2800" dirty="0" err="1" smtClean="0">
                <a:effectLst/>
                <a:latin typeface="Comic Sans MS" pitchFamily="66" charset="0"/>
              </a:rPr>
              <a:t>serebral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hemoraji</a:t>
            </a:r>
            <a:endParaRPr lang="tr-TR" sz="28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err="1" smtClean="0">
                <a:effectLst/>
                <a:latin typeface="Comic Sans MS" pitchFamily="66" charset="0"/>
              </a:rPr>
              <a:t>Kardiovasküler</a:t>
            </a:r>
            <a:r>
              <a:rPr lang="tr-TR" dirty="0" smtClean="0">
                <a:effectLst/>
                <a:latin typeface="Comic Sans MS" pitchFamily="66" charset="0"/>
              </a:rPr>
              <a:t>;</a:t>
            </a:r>
            <a:r>
              <a:rPr lang="tr-TR" sz="2800" dirty="0" smtClean="0">
                <a:effectLst/>
                <a:latin typeface="Comic Sans MS" pitchFamily="66" charset="0"/>
              </a:rPr>
              <a:t>çarpıntı,taşikardi,hipertansiyon,</a:t>
            </a:r>
            <a:r>
              <a:rPr lang="tr-TR" sz="2800" dirty="0" err="1" smtClean="0">
                <a:effectLst/>
                <a:latin typeface="Comic Sans MS" pitchFamily="66" charset="0"/>
              </a:rPr>
              <a:t>ventriküler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fibrilasyon</a:t>
            </a:r>
            <a:r>
              <a:rPr lang="tr-TR" sz="2800" dirty="0" smtClean="0">
                <a:effectLst/>
                <a:latin typeface="Comic Sans MS" pitchFamily="66" charset="0"/>
              </a:rPr>
              <a:t>,şok,</a:t>
            </a:r>
            <a:r>
              <a:rPr lang="tr-TR" sz="2800" dirty="0" err="1" smtClean="0">
                <a:effectLst/>
                <a:latin typeface="Comic Sans MS" pitchFamily="66" charset="0"/>
              </a:rPr>
              <a:t>anginal</a:t>
            </a:r>
            <a:r>
              <a:rPr lang="tr-TR" sz="2800" dirty="0" smtClean="0">
                <a:effectLst/>
                <a:latin typeface="Comic Sans MS" pitchFamily="66" charset="0"/>
              </a:rPr>
              <a:t> ağrı,aritmi , aşırı dozda </a:t>
            </a:r>
            <a:r>
              <a:rPr lang="tr-TR" sz="2800" dirty="0" err="1" smtClean="0">
                <a:effectLst/>
                <a:latin typeface="Comic Sans MS" pitchFamily="66" charset="0"/>
              </a:rPr>
              <a:t>miyokard</a:t>
            </a:r>
            <a:r>
              <a:rPr lang="tr-TR" sz="2800" dirty="0" smtClean="0">
                <a:effectLst/>
                <a:latin typeface="Comic Sans MS" pitchFamily="66" charset="0"/>
              </a:rPr>
              <a:t> enfarktüsü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err="1" smtClean="0">
                <a:effectLst/>
                <a:latin typeface="Comic Sans MS" pitchFamily="66" charset="0"/>
              </a:rPr>
              <a:t>Metabolik</a:t>
            </a:r>
            <a:r>
              <a:rPr lang="tr-TR" dirty="0" smtClean="0">
                <a:effectLst/>
                <a:latin typeface="Comic Sans MS" pitchFamily="66" charset="0"/>
              </a:rPr>
              <a:t>;</a:t>
            </a:r>
            <a:r>
              <a:rPr lang="tr-TR" sz="2800" dirty="0" smtClean="0">
                <a:effectLst/>
                <a:latin typeface="Comic Sans MS" pitchFamily="66" charset="0"/>
              </a:rPr>
              <a:t>Kan </a:t>
            </a:r>
            <a:r>
              <a:rPr lang="tr-TR" sz="2800" dirty="0" err="1" smtClean="0">
                <a:effectLst/>
                <a:latin typeface="Comic Sans MS" pitchFamily="66" charset="0"/>
              </a:rPr>
              <a:t>glukoz</a:t>
            </a:r>
            <a:r>
              <a:rPr lang="tr-TR" sz="2800" dirty="0" smtClean="0">
                <a:effectLst/>
                <a:latin typeface="Comic Sans MS" pitchFamily="66" charset="0"/>
              </a:rPr>
              <a:t> ve laktik asit düzeyinde artma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smtClean="0">
                <a:effectLst/>
                <a:latin typeface="Comic Sans MS" pitchFamily="66" charset="0"/>
              </a:rPr>
              <a:t>Deri</a:t>
            </a:r>
            <a:r>
              <a:rPr lang="tr-TR" dirty="0" smtClean="0">
                <a:effectLst/>
                <a:latin typeface="Comic Sans MS" pitchFamily="66" charset="0"/>
              </a:rPr>
              <a:t>;</a:t>
            </a:r>
            <a:r>
              <a:rPr lang="tr-TR" sz="2800" dirty="0" smtClean="0">
                <a:effectLst/>
                <a:latin typeface="Comic Sans MS" pitchFamily="66" charset="0"/>
              </a:rPr>
              <a:t> ürtiker,ağrı,enjeksiyon alanında </a:t>
            </a:r>
            <a:r>
              <a:rPr lang="tr-TR" sz="2800" dirty="0" err="1" smtClean="0">
                <a:effectLst/>
                <a:latin typeface="Comic Sans MS" pitchFamily="66" charset="0"/>
              </a:rPr>
              <a:t>hemoraji</a:t>
            </a:r>
            <a:endParaRPr lang="tr-TR" sz="2800" dirty="0" smtClean="0">
              <a:effectLst/>
              <a:latin typeface="Comic Sans MS" pitchFamily="66" charset="0"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  <a:latin typeface="Comic Sans MS" pitchFamily="66" charset="0"/>
              </a:rPr>
              <a:t>ADRENERJİK İLAÇLAR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Alfa </a:t>
            </a:r>
            <a:r>
              <a:rPr lang="tr-TR" dirty="0" err="1" smtClean="0">
                <a:effectLst/>
                <a:latin typeface="Comic Sans MS" pitchFamily="66" charset="0"/>
              </a:rPr>
              <a:t>adrenerjik</a:t>
            </a:r>
            <a:r>
              <a:rPr lang="tr-TR" dirty="0" smtClean="0">
                <a:effectLst/>
                <a:latin typeface="Comic Sans MS" pitchFamily="66" charset="0"/>
              </a:rPr>
              <a:t> (alfa1 ve alfa 2 ) reseptör </a:t>
            </a:r>
            <a:r>
              <a:rPr lang="tr-TR" dirty="0" err="1" smtClean="0">
                <a:effectLst/>
                <a:latin typeface="Comic Sans MS" pitchFamily="66" charset="0"/>
              </a:rPr>
              <a:t>agonistleri</a:t>
            </a:r>
            <a:r>
              <a:rPr lang="tr-TR" dirty="0" smtClean="0">
                <a:effectLst/>
                <a:latin typeface="Comic Sans MS" pitchFamily="66" charset="0"/>
              </a:rPr>
              <a:t>  </a:t>
            </a:r>
            <a:r>
              <a:rPr lang="tr-TR" dirty="0" err="1" smtClean="0">
                <a:effectLst/>
                <a:latin typeface="Comic Sans MS" pitchFamily="66" charset="0"/>
              </a:rPr>
              <a:t>dekonjestan</a:t>
            </a:r>
            <a:r>
              <a:rPr lang="tr-TR" dirty="0" smtClean="0">
                <a:effectLst/>
                <a:latin typeface="Comic Sans MS" pitchFamily="66" charset="0"/>
              </a:rPr>
              <a:t> olarak kullanılır.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  <a:sym typeface="Symbol" pitchFamily="18" charset="2"/>
              </a:rPr>
              <a:t> -</a:t>
            </a:r>
            <a:r>
              <a:rPr lang="tr-TR" dirty="0" err="1" smtClean="0">
                <a:effectLst/>
                <a:latin typeface="Comic Sans MS" pitchFamily="66" charset="0"/>
                <a:sym typeface="Symbol" pitchFamily="18" charset="2"/>
              </a:rPr>
              <a:t>adrenerjik</a:t>
            </a:r>
            <a:r>
              <a:rPr lang="tr-TR" dirty="0" smtClean="0">
                <a:effectLst/>
                <a:latin typeface="Comic Sans MS" pitchFamily="66" charset="0"/>
                <a:sym typeface="Symbol" pitchFamily="18" charset="2"/>
              </a:rPr>
              <a:t> reseptör üzerinden etki ile </a:t>
            </a:r>
            <a:r>
              <a:rPr lang="tr-TR" dirty="0" err="1" smtClean="0">
                <a:effectLst/>
                <a:latin typeface="Comic Sans MS" pitchFamily="66" charset="0"/>
                <a:sym typeface="Symbol" pitchFamily="18" charset="2"/>
              </a:rPr>
              <a:t>vazokonstriksiyon</a:t>
            </a:r>
            <a:r>
              <a:rPr lang="tr-TR" dirty="0" smtClean="0">
                <a:effectLst/>
                <a:latin typeface="Comic Sans MS" pitchFamily="66" charset="0"/>
                <a:sym typeface="Symbol" pitchFamily="18" charset="2"/>
              </a:rPr>
              <a:t> yaparlar.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Gecikmiş </a:t>
            </a:r>
            <a:r>
              <a:rPr lang="tr-TR" dirty="0" err="1" smtClean="0">
                <a:effectLst/>
                <a:latin typeface="Comic Sans MS" pitchFamily="66" charset="0"/>
              </a:rPr>
              <a:t>allerjik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yanıtda</a:t>
            </a:r>
            <a:r>
              <a:rPr lang="tr-TR" dirty="0" smtClean="0">
                <a:effectLst/>
                <a:latin typeface="Comic Sans MS" pitchFamily="66" charset="0"/>
              </a:rPr>
              <a:t> oluşan nazal </a:t>
            </a:r>
            <a:r>
              <a:rPr lang="tr-TR" dirty="0" err="1" smtClean="0">
                <a:effectLst/>
                <a:latin typeface="Comic Sans MS" pitchFamily="66" charset="0"/>
              </a:rPr>
              <a:t>konjesyon</a:t>
            </a:r>
            <a:r>
              <a:rPr lang="tr-TR" dirty="0" smtClean="0">
                <a:effectLst/>
                <a:latin typeface="Comic Sans MS" pitchFamily="66" charset="0"/>
              </a:rPr>
              <a:t> için kısa süre gerekli olabilirler.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Dekonjestanlar</a:t>
            </a:r>
            <a:endParaRPr lang="tr-TR" dirty="0">
              <a:effectLst/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dirty="0" smtClean="0">
              <a:latin typeface="Comic Sans MS" pitchFamily="66" charset="0"/>
              <a:sym typeface="Symbol" pitchFamily="18" charset="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  <a:sym typeface="Symbol" pitchFamily="18" charset="2"/>
              </a:rPr>
              <a:t></a:t>
            </a:r>
            <a:r>
              <a:rPr lang="tr-TR" dirty="0">
                <a:effectLst/>
                <a:latin typeface="Comic Sans MS" pitchFamily="66" charset="0"/>
                <a:sym typeface="Symbol" pitchFamily="18" charset="2"/>
              </a:rPr>
              <a:t>1</a:t>
            </a:r>
            <a:r>
              <a:rPr lang="tr-TR" dirty="0">
                <a:effectLst/>
                <a:latin typeface="Comic Sans MS" pitchFamily="66" charset="0"/>
              </a:rPr>
              <a:t>-</a:t>
            </a:r>
            <a:r>
              <a:rPr lang="tr-TR" dirty="0" err="1">
                <a:effectLst/>
                <a:latin typeface="Comic Sans MS" pitchFamily="66" charset="0"/>
              </a:rPr>
              <a:t>adrenerjik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agonist</a:t>
            </a:r>
            <a:r>
              <a:rPr lang="tr-TR" dirty="0">
                <a:effectLst/>
                <a:latin typeface="Comic Sans MS" pitchFamily="66" charset="0"/>
              </a:rPr>
              <a:t>: </a:t>
            </a:r>
            <a:r>
              <a:rPr lang="tr-TR" dirty="0" err="1" smtClean="0">
                <a:effectLst/>
                <a:latin typeface="Comic Sans MS" pitchFamily="66" charset="0"/>
              </a:rPr>
              <a:t>Fenilefrin</a:t>
            </a:r>
            <a:endParaRPr lang="tr-TR" dirty="0" smtClean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  <a:sym typeface="Symbol" pitchFamily="18" charset="2"/>
              </a:rPr>
              <a:t></a:t>
            </a:r>
            <a:r>
              <a:rPr lang="tr-TR" dirty="0">
                <a:effectLst/>
                <a:latin typeface="Comic Sans MS" pitchFamily="66" charset="0"/>
              </a:rPr>
              <a:t>2-</a:t>
            </a:r>
            <a:r>
              <a:rPr lang="tr-TR" dirty="0" err="1">
                <a:effectLst/>
                <a:latin typeface="Comic Sans MS" pitchFamily="66" charset="0"/>
              </a:rPr>
              <a:t>adrenerjik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agonist</a:t>
            </a:r>
            <a:r>
              <a:rPr lang="tr-TR" dirty="0">
                <a:effectLst/>
                <a:latin typeface="Comic Sans MS" pitchFamily="66" charset="0"/>
              </a:rPr>
              <a:t>: </a:t>
            </a:r>
            <a:r>
              <a:rPr lang="tr-TR" dirty="0" err="1">
                <a:effectLst/>
                <a:latin typeface="Comic Sans MS" pitchFamily="66" charset="0"/>
              </a:rPr>
              <a:t>Oksimetazolin</a:t>
            </a:r>
            <a:r>
              <a:rPr lang="tr-TR" dirty="0">
                <a:effectLst/>
                <a:latin typeface="Comic Sans MS" pitchFamily="66" charset="0"/>
              </a:rPr>
              <a:t>, </a:t>
            </a:r>
            <a:r>
              <a:rPr lang="tr-TR" dirty="0" err="1">
                <a:effectLst/>
                <a:latin typeface="Comic Sans MS" pitchFamily="66" charset="0"/>
              </a:rPr>
              <a:t>ksilometazolin</a:t>
            </a:r>
            <a:r>
              <a:rPr lang="tr-TR" dirty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nafazolin</a:t>
            </a:r>
            <a:endParaRPr lang="tr-TR" dirty="0" smtClean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>
                <a:effectLst/>
                <a:latin typeface="Comic Sans MS" pitchFamily="66" charset="0"/>
              </a:rPr>
              <a:t>Noradrenalin</a:t>
            </a:r>
            <a:r>
              <a:rPr lang="tr-TR" dirty="0">
                <a:effectLst/>
                <a:latin typeface="Comic Sans MS" pitchFamily="66" charset="0"/>
              </a:rPr>
              <a:t> salgılatıcılar: </a:t>
            </a:r>
            <a:r>
              <a:rPr lang="tr-TR" dirty="0" err="1">
                <a:effectLst/>
                <a:latin typeface="Comic Sans MS" pitchFamily="66" charset="0"/>
              </a:rPr>
              <a:t>Efedrin</a:t>
            </a:r>
            <a:r>
              <a:rPr lang="tr-TR" dirty="0">
                <a:effectLst/>
                <a:latin typeface="Comic Sans MS" pitchFamily="66" charset="0"/>
              </a:rPr>
              <a:t>, </a:t>
            </a:r>
            <a:r>
              <a:rPr lang="tr-TR" dirty="0" err="1">
                <a:effectLst/>
                <a:latin typeface="Comic Sans MS" pitchFamily="66" charset="0"/>
              </a:rPr>
              <a:t>psödoefedrin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Dekonjestanlar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392613" cy="4525963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>
                <a:effectLst/>
                <a:latin typeface="Comic Sans MS" pitchFamily="66" charset="0"/>
              </a:rPr>
              <a:t>İntranazal</a:t>
            </a: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</a:rPr>
              <a:t>Burun tıkanıklığının kısa sürede düzelmesinde çok etkin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</a:rPr>
              <a:t>Etki, 10 dakika içinde </a:t>
            </a:r>
            <a:r>
              <a:rPr lang="tr-TR" dirty="0" smtClean="0">
                <a:effectLst/>
                <a:latin typeface="Comic Sans MS" pitchFamily="66" charset="0"/>
              </a:rPr>
              <a:t>başlar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244975" cy="4525963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Oral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</a:rPr>
              <a:t>Kısa ve uzun süreli kullanılabilirler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</a:rPr>
              <a:t>Tıkanıklık üzerine </a:t>
            </a:r>
            <a:r>
              <a:rPr lang="tr-TR" dirty="0" err="1">
                <a:effectLst/>
                <a:latin typeface="Comic Sans MS" pitchFamily="66" charset="0"/>
              </a:rPr>
              <a:t>intranazal</a:t>
            </a:r>
            <a:r>
              <a:rPr lang="tr-TR" dirty="0">
                <a:effectLst/>
                <a:latin typeface="Comic Sans MS" pitchFamily="66" charset="0"/>
              </a:rPr>
              <a:t> formlardan daha az etkin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</a:rPr>
              <a:t>Etki 30 dakikada başlar, 6-8 saat sürer. Yavaş </a:t>
            </a:r>
            <a:r>
              <a:rPr lang="tr-TR" dirty="0" err="1">
                <a:effectLst/>
                <a:latin typeface="Comic Sans MS" pitchFamily="66" charset="0"/>
              </a:rPr>
              <a:t>salınımlı</a:t>
            </a:r>
            <a:r>
              <a:rPr lang="tr-TR" dirty="0">
                <a:effectLst/>
                <a:latin typeface="Comic Sans MS" pitchFamily="66" charset="0"/>
              </a:rPr>
              <a:t> formlarda 24 saat etkinlik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58204" cy="1203348"/>
          </a:xfrm>
        </p:spPr>
        <p:txBody>
          <a:bodyPr/>
          <a:lstStyle/>
          <a:p>
            <a:pPr algn="l">
              <a:defRPr/>
            </a:pPr>
            <a:r>
              <a:rPr lang="tr-TR" sz="3600" dirty="0" err="1" smtClean="0">
                <a:effectLst/>
                <a:latin typeface="Comic Sans MS" pitchFamily="66" charset="0"/>
              </a:rPr>
              <a:t>Dekonjestanların</a:t>
            </a:r>
            <a:r>
              <a:rPr lang="tr-TR" sz="3600" dirty="0" smtClean="0">
                <a:effectLst/>
                <a:latin typeface="Comic Sans MS" pitchFamily="66" charset="0"/>
              </a:rPr>
              <a:t> Yan Etkileri</a:t>
            </a:r>
            <a:endParaRPr lang="tr-TR" sz="3600" dirty="0">
              <a:effectLst/>
              <a:latin typeface="Comic Sans MS" pitchFamily="66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86800" cy="52562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sz="2400" b="1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400" b="1" dirty="0">
                <a:effectLst/>
                <a:latin typeface="Comic Sans MS" pitchFamily="66" charset="0"/>
              </a:rPr>
              <a:t>Lokal:</a:t>
            </a:r>
            <a:r>
              <a:rPr lang="tr-TR" sz="2400" dirty="0">
                <a:effectLst/>
                <a:latin typeface="Comic Sans MS" pitchFamily="66" charset="0"/>
              </a:rPr>
              <a:t> &gt;10 gün/kür ve ayda 2 kürden fazla kullanılmamalı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Yanma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Kuruluk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 err="1">
                <a:effectLst/>
                <a:latin typeface="Comic Sans MS" pitchFamily="66" charset="0"/>
              </a:rPr>
              <a:t>Mukozal</a:t>
            </a:r>
            <a:r>
              <a:rPr lang="tr-TR" sz="2000" dirty="0">
                <a:effectLst/>
                <a:latin typeface="Comic Sans MS" pitchFamily="66" charset="0"/>
              </a:rPr>
              <a:t> ülserler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 err="1">
                <a:effectLst/>
                <a:latin typeface="Comic Sans MS" pitchFamily="66" charset="0"/>
              </a:rPr>
              <a:t>Septal</a:t>
            </a:r>
            <a:r>
              <a:rPr lang="tr-TR" sz="2000" dirty="0">
                <a:effectLst/>
                <a:latin typeface="Comic Sans MS" pitchFamily="66" charset="0"/>
              </a:rPr>
              <a:t> </a:t>
            </a:r>
            <a:r>
              <a:rPr lang="tr-TR" sz="2000" dirty="0" err="1">
                <a:effectLst/>
                <a:latin typeface="Comic Sans MS" pitchFamily="66" charset="0"/>
              </a:rPr>
              <a:t>perforasyon</a:t>
            </a:r>
            <a:endParaRPr lang="tr-TR" sz="2000" dirty="0">
              <a:effectLst/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&gt;10 gün kullanımda </a:t>
            </a:r>
            <a:r>
              <a:rPr lang="tr-TR" sz="2000" dirty="0" err="1" smtClean="0">
                <a:effectLst/>
                <a:latin typeface="Comic Sans MS" pitchFamily="66" charset="0"/>
              </a:rPr>
              <a:t>rebound</a:t>
            </a:r>
            <a:r>
              <a:rPr lang="tr-TR" sz="2000" dirty="0" smtClean="0">
                <a:effectLst/>
                <a:latin typeface="Comic Sans MS" pitchFamily="66" charset="0"/>
              </a:rPr>
              <a:t> </a:t>
            </a:r>
            <a:r>
              <a:rPr lang="tr-TR" sz="2000" dirty="0" err="1">
                <a:effectLst/>
                <a:latin typeface="Comic Sans MS" pitchFamily="66" charset="0"/>
              </a:rPr>
              <a:t>mukozal</a:t>
            </a:r>
            <a:r>
              <a:rPr lang="tr-TR" sz="2000" dirty="0">
                <a:effectLst/>
                <a:latin typeface="Comic Sans MS" pitchFamily="66" charset="0"/>
              </a:rPr>
              <a:t> </a:t>
            </a:r>
            <a:r>
              <a:rPr lang="tr-TR" sz="2000" dirty="0" smtClean="0">
                <a:effectLst/>
                <a:latin typeface="Comic Sans MS" pitchFamily="66" charset="0"/>
              </a:rPr>
              <a:t>şişme </a:t>
            </a:r>
            <a:r>
              <a:rPr lang="tr-TR" sz="2000" dirty="0">
                <a:effectLst/>
                <a:latin typeface="Comic Sans MS" pitchFamily="66" charset="0"/>
              </a:rPr>
              <a:t>ve </a:t>
            </a:r>
            <a:r>
              <a:rPr lang="tr-TR" sz="2000" dirty="0" err="1">
                <a:effectLst/>
                <a:latin typeface="Comic Sans MS" pitchFamily="66" charset="0"/>
              </a:rPr>
              <a:t>rhinitis</a:t>
            </a:r>
            <a:r>
              <a:rPr lang="tr-TR" sz="2000" dirty="0">
                <a:effectLst/>
                <a:latin typeface="Comic Sans MS" pitchFamily="66" charset="0"/>
              </a:rPr>
              <a:t> </a:t>
            </a:r>
            <a:r>
              <a:rPr lang="tr-TR" sz="2000" dirty="0" err="1" smtClean="0">
                <a:effectLst/>
                <a:latin typeface="Comic Sans MS" pitchFamily="66" charset="0"/>
              </a:rPr>
              <a:t>medicamentosa</a:t>
            </a:r>
            <a:endParaRPr lang="tr-TR" sz="2000" dirty="0" smtClean="0">
              <a:effectLst/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sz="2000" dirty="0">
              <a:effectLst/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400" b="1" dirty="0">
                <a:effectLst/>
                <a:latin typeface="Comic Sans MS" pitchFamily="66" charset="0"/>
              </a:rPr>
              <a:t>Sistemik:</a:t>
            </a:r>
            <a:r>
              <a:rPr lang="tr-TR" sz="2400" dirty="0">
                <a:effectLst/>
                <a:latin typeface="Comic Sans MS" pitchFamily="66" charset="0"/>
              </a:rPr>
              <a:t> Doza bağımlı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Huzursuzluk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Baş ağrısı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Tremor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Taşikardi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Hipertansiyon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000" dirty="0">
                <a:effectLst/>
                <a:latin typeface="Comic Sans MS" pitchFamily="66" charset="0"/>
              </a:rPr>
              <a:t>Görsel </a:t>
            </a:r>
            <a:r>
              <a:rPr lang="tr-TR" sz="2000" dirty="0" smtClean="0">
                <a:effectLst/>
                <a:latin typeface="Comic Sans MS" pitchFamily="66" charset="0"/>
              </a:rPr>
              <a:t>halüsinasyonlar</a:t>
            </a:r>
            <a:endParaRPr lang="tr-TR" sz="2000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effectLst/>
              </a:rPr>
              <a:t>β</a:t>
            </a:r>
            <a:r>
              <a:rPr lang="tr-TR" dirty="0" smtClean="0">
                <a:effectLst/>
              </a:rPr>
              <a:t>-</a:t>
            </a:r>
            <a:r>
              <a:rPr lang="tr-TR" dirty="0" err="1" smtClean="0">
                <a:effectLst/>
              </a:rPr>
              <a:t>Adrenerjik</a:t>
            </a:r>
            <a:r>
              <a:rPr lang="tr-TR" dirty="0" smtClean="0">
                <a:effectLst/>
              </a:rPr>
              <a:t> Reseptör </a:t>
            </a:r>
            <a:r>
              <a:rPr lang="tr-TR" dirty="0" err="1" smtClean="0">
                <a:effectLst/>
              </a:rPr>
              <a:t>Agonistleri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Astım tedavisinde </a:t>
            </a:r>
            <a:r>
              <a:rPr lang="tr-TR" dirty="0" err="1" smtClean="0">
                <a:effectLst/>
              </a:rPr>
              <a:t>selektif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 </a:t>
            </a:r>
            <a:r>
              <a:rPr lang="el-GR" baseline="-25000" dirty="0" smtClean="0">
                <a:effectLst/>
              </a:rPr>
              <a:t>2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agonistleri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bronkodilatör</a:t>
            </a:r>
            <a:r>
              <a:rPr lang="tr-TR" dirty="0" smtClean="0">
                <a:effectLst/>
              </a:rPr>
              <a:t> olarak kullanılmaktadır.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l-GR" dirty="0" smtClean="0">
                <a:effectLst/>
              </a:rPr>
              <a:t>Β</a:t>
            </a:r>
            <a:r>
              <a:rPr lang="tr-TR" baseline="-25000" dirty="0" smtClean="0">
                <a:effectLst/>
              </a:rPr>
              <a:t>2</a:t>
            </a:r>
            <a:r>
              <a:rPr lang="tr-TR" dirty="0" smtClean="0">
                <a:effectLst/>
              </a:rPr>
              <a:t> reseptör aktivasyonu  ile bronş düz kasında gevşeme  yaparak </a:t>
            </a:r>
            <a:r>
              <a:rPr lang="tr-TR" dirty="0" err="1" smtClean="0">
                <a:effectLst/>
              </a:rPr>
              <a:t>bronkospazmı</a:t>
            </a:r>
            <a:r>
              <a:rPr lang="tr-TR" dirty="0" smtClean="0">
                <a:effectLst/>
              </a:rPr>
              <a:t> düzeltir,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Vasküler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permeabilite</a:t>
            </a:r>
            <a:r>
              <a:rPr lang="tr-TR" dirty="0" smtClean="0">
                <a:effectLst/>
              </a:rPr>
              <a:t> ve ödemi azaltırlar.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Mediatör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salınımını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inhibe</a:t>
            </a:r>
            <a:r>
              <a:rPr lang="tr-TR" dirty="0" smtClean="0">
                <a:effectLst/>
              </a:rPr>
              <a:t>  ederler.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/>
              <a:t>    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15 Metin kutusu"/>
          <p:cNvSpPr txBox="1">
            <a:spLocks noChangeArrowheads="1"/>
          </p:cNvSpPr>
          <p:nvPr/>
        </p:nvSpPr>
        <p:spPr bwMode="auto">
          <a:xfrm>
            <a:off x="2306508" y="404664"/>
            <a:ext cx="415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ALLERJİK HASTALIKLAR</a:t>
            </a:r>
          </a:p>
        </p:txBody>
      </p:sp>
      <p:sp>
        <p:nvSpPr>
          <p:cNvPr id="2060" name="16 Metin kutusu"/>
          <p:cNvSpPr txBox="1">
            <a:spLocks noChangeArrowheads="1"/>
          </p:cNvSpPr>
          <p:nvPr/>
        </p:nvSpPr>
        <p:spPr bwMode="auto">
          <a:xfrm>
            <a:off x="2214111" y="952060"/>
            <a:ext cx="4248472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/>
              <a:t>        </a:t>
            </a:r>
            <a:endParaRPr lang="tr-TR" sz="1600" b="1" dirty="0">
              <a:latin typeface="Comic Sans MS" pitchFamily="66" charset="0"/>
            </a:endParaRPr>
          </a:p>
          <a:p>
            <a:pPr algn="ctr"/>
            <a:r>
              <a:rPr lang="tr-TR" sz="1600" b="1" dirty="0">
                <a:latin typeface="Comic Sans MS" pitchFamily="66" charset="0"/>
              </a:rPr>
              <a:t>  </a:t>
            </a:r>
            <a:r>
              <a:rPr lang="tr-TR" sz="2400" b="1" dirty="0">
                <a:latin typeface="Comic Sans MS" pitchFamily="66" charset="0"/>
              </a:rPr>
              <a:t>ALLERJİK  KONJUNKTİVİT     </a:t>
            </a:r>
          </a:p>
          <a:p>
            <a:pPr algn="ctr"/>
            <a:r>
              <a:rPr lang="tr-TR" sz="2400" b="1" dirty="0">
                <a:latin typeface="Comic Sans MS" pitchFamily="66" charset="0"/>
              </a:rPr>
              <a:t>  </a:t>
            </a:r>
            <a:r>
              <a:rPr lang="tr-TR" sz="2400" b="1" dirty="0" smtClean="0">
                <a:latin typeface="Comic Sans MS" pitchFamily="66" charset="0"/>
              </a:rPr>
              <a:t>ALLERJİK </a:t>
            </a:r>
            <a:r>
              <a:rPr lang="tr-TR" sz="2400" b="1" dirty="0">
                <a:latin typeface="Comic Sans MS" pitchFamily="66" charset="0"/>
              </a:rPr>
              <a:t>RİNİT</a:t>
            </a:r>
          </a:p>
          <a:p>
            <a:pPr algn="ctr"/>
            <a:r>
              <a:rPr lang="tr-TR" sz="2400" b="1" dirty="0">
                <a:latin typeface="Comic Sans MS" pitchFamily="66" charset="0"/>
              </a:rPr>
              <a:t>  </a:t>
            </a:r>
            <a:r>
              <a:rPr lang="tr-TR" sz="2400" b="1" dirty="0" smtClean="0">
                <a:latin typeface="Comic Sans MS" pitchFamily="66" charset="0"/>
              </a:rPr>
              <a:t>ASTIM</a:t>
            </a:r>
          </a:p>
          <a:p>
            <a:pPr algn="ctr"/>
            <a:r>
              <a:rPr lang="tr-TR" sz="2400" b="1" dirty="0" smtClean="0">
                <a:latin typeface="Comic Sans MS" pitchFamily="66" charset="0"/>
              </a:rPr>
              <a:t>  ÜRTİKER</a:t>
            </a:r>
            <a:endParaRPr lang="tr-TR" sz="2400" b="1" dirty="0">
              <a:latin typeface="Comic Sans MS" pitchFamily="66" charset="0"/>
            </a:endParaRPr>
          </a:p>
          <a:p>
            <a:pPr algn="ctr"/>
            <a:r>
              <a:rPr lang="tr-TR" sz="2400" b="1" dirty="0">
                <a:latin typeface="Comic Sans MS" pitchFamily="66" charset="0"/>
              </a:rPr>
              <a:t>  </a:t>
            </a:r>
            <a:r>
              <a:rPr lang="tr-TR" sz="2400" b="1" dirty="0" smtClean="0">
                <a:latin typeface="Comic Sans MS" pitchFamily="66" charset="0"/>
              </a:rPr>
              <a:t>ANJİOÖDEM </a:t>
            </a:r>
          </a:p>
          <a:p>
            <a:pPr algn="ctr"/>
            <a:r>
              <a:rPr lang="tr-TR" sz="2400" b="1" dirty="0" smtClean="0">
                <a:latin typeface="Comic Sans MS" pitchFamily="66" charset="0"/>
              </a:rPr>
              <a:t>  ANAFLAKTİK ŞOK                         </a:t>
            </a:r>
            <a:r>
              <a:rPr lang="tr-TR" sz="2400" b="1" dirty="0" smtClean="0">
                <a:latin typeface="Comic Sans MS" pitchFamily="66" charset="0"/>
              </a:rPr>
              <a:t>   ATOPİK DERMATİT</a:t>
            </a:r>
            <a:endParaRPr lang="tr-TR" sz="2400" dirty="0"/>
          </a:p>
          <a:p>
            <a:endParaRPr lang="tr-TR" dirty="0"/>
          </a:p>
        </p:txBody>
      </p:sp>
      <p:pic>
        <p:nvPicPr>
          <p:cNvPr id="18" name="Picture 5" descr="fig4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4607702"/>
            <a:ext cx="3244841" cy="21217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62" name="Picture 4" descr="DSCN32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50003"/>
            <a:ext cx="2500330" cy="230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5"/>
          <a:srcRect t="5904" b="68488"/>
          <a:stretch>
            <a:fillRect/>
          </a:stretch>
        </p:blipFill>
        <p:spPr bwMode="auto">
          <a:xfrm>
            <a:off x="6500826" y="4644867"/>
            <a:ext cx="2643174" cy="22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                             </a:t>
            </a:r>
            <a:br>
              <a:rPr lang="tr-TR" dirty="0" smtClean="0"/>
            </a:br>
            <a:r>
              <a:rPr lang="tr-TR" dirty="0" smtClean="0">
                <a:effectLst/>
                <a:latin typeface="Comic Sans MS" pitchFamily="66" charset="0"/>
              </a:rPr>
              <a:t>Astım Tedavisinde Beta 2 </a:t>
            </a:r>
            <a:r>
              <a:rPr lang="tr-TR" dirty="0" err="1" smtClean="0">
                <a:effectLst/>
                <a:latin typeface="Comic Sans MS" pitchFamily="66" charset="0"/>
              </a:rPr>
              <a:t>Agonistler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Hızlı başlangıçlı ve kısa etkili </a:t>
            </a:r>
            <a:endParaRPr lang="tr-TR" sz="2400" dirty="0" smtClean="0"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      </a:t>
            </a:r>
            <a:r>
              <a:rPr lang="tr-TR" sz="2400" dirty="0" err="1" smtClean="0">
                <a:latin typeface="Comic Sans MS" pitchFamily="66" charset="0"/>
              </a:rPr>
              <a:t>Salbutamol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dirty="0" smtClean="0">
                <a:latin typeface="Comic Sans MS" pitchFamily="66" charset="0"/>
              </a:rPr>
              <a:t>       </a:t>
            </a:r>
            <a:r>
              <a:rPr lang="tr-TR" sz="2400" dirty="0" err="1" smtClean="0">
                <a:latin typeface="Comic Sans MS" pitchFamily="66" charset="0"/>
              </a:rPr>
              <a:t>Terbutalin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Erken başlangıçlı  ve uzun etkili </a:t>
            </a:r>
            <a:endParaRPr lang="tr-TR" sz="2400" dirty="0" smtClean="0"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      </a:t>
            </a:r>
            <a:r>
              <a:rPr lang="tr-TR" sz="2400" dirty="0" err="1" smtClean="0">
                <a:latin typeface="Comic Sans MS" pitchFamily="66" charset="0"/>
              </a:rPr>
              <a:t>Formoterol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(12 saat etkili)</a:t>
            </a: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dirty="0" smtClean="0">
                <a:latin typeface="Comic Sans MS" pitchFamily="66" charset="0"/>
              </a:rPr>
              <a:t>       </a:t>
            </a:r>
            <a:r>
              <a:rPr lang="tr-TR" sz="2400" dirty="0" err="1" smtClean="0">
                <a:latin typeface="Comic Sans MS" pitchFamily="66" charset="0"/>
              </a:rPr>
              <a:t>İndacaterol</a:t>
            </a:r>
            <a:r>
              <a:rPr lang="tr-TR" sz="2400" dirty="0" smtClean="0">
                <a:latin typeface="Comic Sans MS" pitchFamily="66" charset="0"/>
              </a:rPr>
              <a:t>(24 saat etkili)</a:t>
            </a: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dirty="0" smtClean="0">
                <a:latin typeface="Comic Sans MS" pitchFamily="66" charset="0"/>
              </a:rPr>
              <a:t>       </a:t>
            </a:r>
            <a:r>
              <a:rPr lang="tr-TR" sz="2400" dirty="0" err="1" smtClean="0">
                <a:latin typeface="Comic Sans MS" pitchFamily="66" charset="0"/>
              </a:rPr>
              <a:t>Vilanterol</a:t>
            </a:r>
            <a:r>
              <a:rPr lang="tr-TR" sz="2400" dirty="0" smtClean="0">
                <a:latin typeface="Comic Sans MS" pitchFamily="66" charset="0"/>
              </a:rPr>
              <a:t> (24 saat etkili)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Geç </a:t>
            </a:r>
            <a:r>
              <a:rPr lang="tr-TR" sz="2400" dirty="0" smtClean="0">
                <a:latin typeface="Comic Sans MS" pitchFamily="66" charset="0"/>
              </a:rPr>
              <a:t>başlangıçlı ve uzun etkili </a:t>
            </a:r>
            <a:endParaRPr lang="tr-TR" sz="2400" dirty="0" smtClean="0"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      </a:t>
            </a:r>
            <a:r>
              <a:rPr lang="tr-TR" sz="2400" dirty="0" err="1" smtClean="0">
                <a:latin typeface="Comic Sans MS" pitchFamily="66" charset="0"/>
              </a:rPr>
              <a:t>Salmeterol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(12 saat etkili)</a:t>
            </a:r>
          </a:p>
          <a:p>
            <a:pPr>
              <a:buFont typeface="Arial" charset="0"/>
              <a:buNone/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412750" y="765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Beta</a:t>
            </a:r>
            <a:r>
              <a:rPr lang="tr-TR" sz="3600" b="1" baseline="-25000" dirty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b="1" dirty="0" err="1">
                <a:solidFill>
                  <a:srgbClr val="C00000"/>
                </a:solidFill>
                <a:latin typeface="Comic Sans MS" pitchFamily="66" charset="0"/>
              </a:rPr>
              <a:t>agonistlerin</a:t>
            </a:r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 yan etkileri 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685800" y="1981200"/>
            <a:ext cx="3817938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Tremor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Başağrısı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Hipopotasemi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Hiperglisemi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Hiperkolesterolemi</a:t>
            </a: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4640263" y="1981200"/>
            <a:ext cx="3817937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Kas krampları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Paradoksal bronkospazm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Ürtiker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>
                <a:latin typeface="Comic Sans MS" pitchFamily="66" charset="0"/>
              </a:rPr>
              <a:t>Kardiak toksisite (aritmi, sistolik kan basıncı artışı, taşikardi)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045" y="333375"/>
            <a:ext cx="7950200" cy="1752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Humanize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monoklonal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anti-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IgE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antikoru: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Omalizumab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Zor Allerjik Astım ve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Kr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.Ürtiker Tedavisinde Seçenek</a:t>
            </a:r>
            <a:endParaRPr lang="tr-TR" sz="2800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43" name="Picture 4" descr="Slide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18" t="22990" r="11211" b="17798"/>
          <a:stretch>
            <a:fillRect/>
          </a:stretch>
        </p:blipFill>
        <p:spPr bwMode="auto">
          <a:xfrm>
            <a:off x="1214438" y="2071688"/>
            <a:ext cx="6858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56" y="69215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Omalizumab </a:t>
            </a:r>
            <a:r>
              <a:rPr lang="tr-TR" sz="4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Endikasyonu</a:t>
            </a:r>
            <a:endParaRPr lang="en-US" sz="42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773238"/>
            <a:ext cx="8153400" cy="4495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533400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Omalizumab</a:t>
            </a: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yeterince kontrol altına alınamayan </a:t>
            </a:r>
            <a:r>
              <a:rPr lang="tr-T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persistan</a:t>
            </a: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allerjik astımlı hastalarda mevcut tedaviye ek olarak kullanılır</a:t>
            </a:r>
          </a:p>
          <a:p>
            <a:pPr marL="826008" lvl="1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 ve üzeri yaş grubu Ağır </a:t>
            </a:r>
            <a:r>
              <a:rPr lang="tr-T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persistan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allerjik astım hastası,</a:t>
            </a:r>
          </a:p>
          <a:p>
            <a:pPr marL="826008" lvl="1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 kg altı,</a:t>
            </a:r>
          </a:p>
          <a:p>
            <a:pPr marL="826008" lvl="1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Serum </a:t>
            </a:r>
            <a:r>
              <a:rPr lang="tr-T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IgE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düzeyi 30-1500 IU /ml olması,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Tedaviye  yanıt 16 haftada yoksa tedavi  kesilmeli,</a:t>
            </a:r>
          </a:p>
          <a:p>
            <a:pPr marL="533400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Anafilaksiye karşı önlemlerin alındığı ortamda tedavi yapılmalı,</a:t>
            </a:r>
          </a:p>
          <a:p>
            <a:pPr marL="533400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Omalizumab</a:t>
            </a: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verildikten sonra hasta 2 saat gözetimde kalmalı,</a:t>
            </a:r>
          </a:p>
          <a:p>
            <a:pPr marL="533400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Hasta </a:t>
            </a:r>
            <a:r>
              <a:rPr lang="tr-T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anaflaksi</a:t>
            </a:r>
            <a:r>
              <a:rPr lang="tr-T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konusunda bilgilendirilmelidir.</a:t>
            </a:r>
            <a:endParaRPr lang="en-GB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4538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Georgia"/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effectLst/>
              </a:rPr>
              <a:t>Antilökotrienler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LTD4 Reseptör Antagonistleri: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        </a:t>
            </a:r>
            <a:r>
              <a:rPr lang="tr-TR" b="1" dirty="0" err="1" smtClean="0">
                <a:effectLst/>
              </a:rPr>
              <a:t>Montelukast</a:t>
            </a:r>
            <a:r>
              <a:rPr lang="tr-TR" b="1" dirty="0" smtClean="0">
                <a:effectLst/>
              </a:rPr>
              <a:t>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         </a:t>
            </a:r>
            <a:r>
              <a:rPr lang="tr-TR" dirty="0" err="1" smtClean="0">
                <a:effectLst/>
              </a:rPr>
              <a:t>Zafirlukast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  5- LO inhibitörleri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          </a:t>
            </a:r>
            <a:r>
              <a:rPr lang="tr-TR" dirty="0" err="1" smtClean="0">
                <a:effectLst/>
              </a:rPr>
              <a:t>Zileuton</a:t>
            </a:r>
            <a:endParaRPr lang="tr-TR" dirty="0" smtClean="0">
              <a:effectLst/>
            </a:endParaRPr>
          </a:p>
          <a:p>
            <a:pPr>
              <a:buFont typeface="Arial" charset="0"/>
              <a:buNone/>
              <a:defRPr/>
            </a:pPr>
            <a:r>
              <a:rPr lang="tr-TR" b="1" dirty="0" err="1" smtClean="0">
                <a:solidFill>
                  <a:srgbClr val="FF0000"/>
                </a:solidFill>
                <a:effectLst/>
              </a:rPr>
              <a:t>Endikasyonu</a:t>
            </a:r>
            <a:r>
              <a:rPr lang="tr-TR" b="1" dirty="0" smtClean="0">
                <a:solidFill>
                  <a:srgbClr val="FF0000"/>
                </a:solidFill>
                <a:effectLst/>
              </a:rPr>
              <a:t>;  </a:t>
            </a:r>
            <a:r>
              <a:rPr lang="tr-TR" dirty="0" smtClean="0">
                <a:effectLst/>
              </a:rPr>
              <a:t>Allerjik rinit,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   Astım,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   </a:t>
            </a:r>
            <a:r>
              <a:rPr lang="tr-TR" dirty="0" err="1" smtClean="0">
                <a:effectLst/>
              </a:rPr>
              <a:t>Kr</a:t>
            </a:r>
            <a:r>
              <a:rPr lang="tr-TR" dirty="0" smtClean="0">
                <a:effectLst/>
              </a:rPr>
              <a:t>. </a:t>
            </a:r>
            <a:r>
              <a:rPr lang="tr-TR" dirty="0" err="1" smtClean="0">
                <a:effectLst/>
              </a:rPr>
              <a:t>idiopatik</a:t>
            </a:r>
            <a:r>
              <a:rPr lang="tr-TR" dirty="0" smtClean="0">
                <a:effectLst/>
              </a:rPr>
              <a:t>  ürtiker</a:t>
            </a:r>
            <a:endParaRPr lang="tr-TR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56" y="1125538"/>
            <a:ext cx="77724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rgbClr val="C00000"/>
                </a:solidFill>
                <a:effectLst/>
                <a:latin typeface="+mn-lt"/>
              </a:rPr>
              <a:t>Allerjen</a:t>
            </a:r>
            <a:r>
              <a:rPr lang="tr-TR" dirty="0" smtClean="0">
                <a:solidFill>
                  <a:srgbClr val="C00000"/>
                </a:solidFill>
                <a:effectLst/>
                <a:latin typeface="+mn-lt"/>
              </a:rPr>
              <a:t> Spesifik </a:t>
            </a:r>
            <a:r>
              <a:rPr lang="tr-TR" dirty="0" err="1" smtClean="0">
                <a:solidFill>
                  <a:srgbClr val="C00000"/>
                </a:solidFill>
                <a:effectLst/>
                <a:latin typeface="+mn-lt"/>
              </a:rPr>
              <a:t>İmmünoterapi</a:t>
            </a:r>
            <a:endParaRPr lang="tr-TR" dirty="0" smtClean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36838"/>
            <a:ext cx="7086600" cy="340836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dirty="0" smtClean="0"/>
              <a:t>	</a:t>
            </a:r>
            <a:r>
              <a:rPr lang="tr-TR" dirty="0" smtClean="0">
                <a:effectLst/>
              </a:rPr>
              <a:t>Hastanın klinik olarak duyarlı olduğu  gösterilmiş  </a:t>
            </a:r>
            <a:r>
              <a:rPr lang="tr-TR" dirty="0" err="1" smtClean="0">
                <a:effectLst/>
              </a:rPr>
              <a:t>allerjen</a:t>
            </a:r>
            <a:r>
              <a:rPr lang="tr-TR" dirty="0" smtClean="0">
                <a:effectLst/>
              </a:rPr>
              <a:t>  ekstresinin  giderek artan </a:t>
            </a:r>
            <a:r>
              <a:rPr lang="tr-TR" dirty="0" err="1" smtClean="0">
                <a:effectLst/>
              </a:rPr>
              <a:t>subklinik</a:t>
            </a:r>
            <a:r>
              <a:rPr lang="tr-TR" dirty="0" smtClean="0">
                <a:effectLst/>
              </a:rPr>
              <a:t> ama etkin dozlarda uzun süreli  verilmesi  yoluyla </a:t>
            </a:r>
            <a:r>
              <a:rPr lang="tr-TR" dirty="0" err="1" smtClean="0">
                <a:effectLst/>
              </a:rPr>
              <a:t>immün</a:t>
            </a:r>
            <a:r>
              <a:rPr lang="tr-TR" dirty="0" smtClean="0">
                <a:effectLst/>
              </a:rPr>
              <a:t>  yanıtın değiştirilmesi esasına dayanan bir tedavi yöntemidir.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>
                <a:solidFill>
                  <a:srgbClr val="C00000"/>
                </a:solidFill>
                <a:effectLst/>
              </a:rPr>
              <a:t>Allerjen</a:t>
            </a:r>
            <a:r>
              <a:rPr lang="tr-TR" dirty="0" smtClean="0">
                <a:solidFill>
                  <a:srgbClr val="C00000"/>
                </a:solidFill>
                <a:effectLst/>
              </a:rPr>
              <a:t> Spesifik </a:t>
            </a:r>
            <a:r>
              <a:rPr lang="tr-TR" dirty="0" err="1" smtClean="0">
                <a:solidFill>
                  <a:srgbClr val="C00000"/>
                </a:solidFill>
                <a:effectLst/>
              </a:rPr>
              <a:t>İmmünoterapi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effectLst/>
              </a:rPr>
              <a:t>Allerjik</a:t>
            </a:r>
            <a:r>
              <a:rPr lang="tr-TR" dirty="0" smtClean="0">
                <a:effectLst/>
              </a:rPr>
              <a:t> hastalıkların doğal seyrini değiştiren tek tedavi yöntemidir,</a:t>
            </a:r>
          </a:p>
          <a:p>
            <a:pPr>
              <a:defRPr/>
            </a:pPr>
            <a:r>
              <a:rPr lang="tr-TR" dirty="0" smtClean="0">
                <a:effectLst/>
              </a:rPr>
              <a:t>Bu tedavinin etkisini sağlaması için genellikle 3- 5 yıla kadar uzun bir sürede verilmesi gerekir.</a:t>
            </a:r>
          </a:p>
          <a:p>
            <a:pPr>
              <a:defRPr/>
            </a:pPr>
            <a:r>
              <a:rPr lang="tr-TR" dirty="0" err="1" smtClean="0">
                <a:effectLst/>
              </a:rPr>
              <a:t>İmmünoterapi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Anaflaksi</a:t>
            </a:r>
            <a:r>
              <a:rPr lang="tr-TR" dirty="0" smtClean="0">
                <a:effectLst/>
              </a:rPr>
              <a:t> gibi sistemik reaksiyonları tanıyıp tedavi edebilme bilgisine sahip  konunun uzmanları tarafından  yapılmalıdır.</a:t>
            </a:r>
            <a:endParaRPr lang="tr-TR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err="1" smtClean="0">
                <a:solidFill>
                  <a:srgbClr val="C00000"/>
                </a:solidFill>
                <a:effectLst/>
              </a:rPr>
              <a:t>Allerjen</a:t>
            </a:r>
            <a:r>
              <a:rPr lang="tr-TR" sz="3600" dirty="0" smtClean="0">
                <a:solidFill>
                  <a:srgbClr val="C00000"/>
                </a:solidFill>
                <a:effectLst/>
              </a:rPr>
              <a:t> Spesifik </a:t>
            </a:r>
            <a:r>
              <a:rPr lang="tr-TR" sz="3600" dirty="0" err="1" smtClean="0">
                <a:solidFill>
                  <a:srgbClr val="C00000"/>
                </a:solidFill>
                <a:effectLst/>
              </a:rPr>
              <a:t>İmmünoterapinin</a:t>
            </a:r>
            <a:r>
              <a:rPr lang="tr-TR" sz="3600" dirty="0" smtClean="0">
                <a:solidFill>
                  <a:srgbClr val="C00000"/>
                </a:solidFill>
                <a:effectLst/>
              </a:rPr>
              <a:t/>
            </a:r>
            <a:br>
              <a:rPr lang="tr-TR" sz="3600" dirty="0" smtClean="0">
                <a:solidFill>
                  <a:srgbClr val="C00000"/>
                </a:solidFill>
                <a:effectLst/>
              </a:rPr>
            </a:br>
            <a:r>
              <a:rPr lang="tr-TR" sz="3600" dirty="0" smtClean="0">
                <a:solidFill>
                  <a:srgbClr val="C00000"/>
                </a:solidFill>
                <a:effectLst/>
              </a:rPr>
              <a:t>Günümüzdeki </a:t>
            </a:r>
            <a:r>
              <a:rPr lang="tr-TR" sz="3600" dirty="0" err="1" smtClean="0">
                <a:solidFill>
                  <a:srgbClr val="C00000"/>
                </a:solidFill>
                <a:effectLst/>
              </a:rPr>
              <a:t>Endikasyonu</a:t>
            </a:r>
            <a:r>
              <a:rPr lang="tr-TR" sz="3600" dirty="0" smtClean="0">
                <a:solidFill>
                  <a:srgbClr val="C00000"/>
                </a:solidFill>
                <a:effectLst/>
              </a:rPr>
              <a:t> </a:t>
            </a:r>
            <a:endParaRPr lang="tr-TR" sz="36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500" y="2357438"/>
            <a:ext cx="8115300" cy="3768725"/>
          </a:xfrm>
        </p:spPr>
        <p:txBody>
          <a:bodyPr/>
          <a:lstStyle/>
          <a:p>
            <a:pPr lvl="1" algn="just" eaLnBrk="1" hangingPunct="1"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dirty="0" err="1" smtClean="0">
                <a:effectLst/>
                <a:latin typeface="Comic Sans MS" pitchFamily="66" charset="0"/>
              </a:rPr>
              <a:t>IgEaracılı</a:t>
            </a:r>
            <a:r>
              <a:rPr lang="tr-TR" sz="2400" dirty="0" smtClean="0">
                <a:effectLst/>
                <a:latin typeface="Comic Sans MS" pitchFamily="66" charset="0"/>
              </a:rPr>
              <a:t> olduğu testlerle ve öykü ile kanıtlanmış aşağıdaki tanılı hastalarda yapılmalıdır.</a:t>
            </a:r>
          </a:p>
          <a:p>
            <a:pPr lvl="1" algn="just" eaLnBrk="1" hangingPunct="1">
              <a:buClr>
                <a:srgbClr val="FF0000"/>
              </a:buClr>
              <a:buFont typeface="Arial" charset="0"/>
              <a:buNone/>
              <a:defRPr/>
            </a:pPr>
            <a:endParaRPr lang="tr-TR" sz="2400" dirty="0" smtClean="0">
              <a:effectLst/>
              <a:latin typeface="Comic Sans MS" pitchFamily="66" charset="0"/>
            </a:endParaRP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Orta/ağır </a:t>
            </a:r>
            <a:r>
              <a:rPr lang="tr-TR" dirty="0" err="1" smtClean="0">
                <a:effectLst/>
                <a:latin typeface="Comic Sans MS" pitchFamily="66" charset="0"/>
              </a:rPr>
              <a:t>Persistan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Allerjik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Rinit</a:t>
            </a:r>
            <a:r>
              <a:rPr lang="tr-TR" dirty="0" smtClean="0">
                <a:effectLst/>
                <a:latin typeface="Comic Sans MS" pitchFamily="66" charset="0"/>
              </a:rPr>
              <a:t>,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Hafif /orta derecede  </a:t>
            </a:r>
            <a:r>
              <a:rPr lang="tr-TR" dirty="0" err="1" smtClean="0">
                <a:effectLst/>
                <a:latin typeface="Comic Sans MS" pitchFamily="66" charset="0"/>
              </a:rPr>
              <a:t>Allerjik</a:t>
            </a:r>
            <a:r>
              <a:rPr lang="tr-TR" dirty="0" smtClean="0">
                <a:effectLst/>
                <a:latin typeface="Comic Sans MS" pitchFamily="66" charset="0"/>
              </a:rPr>
              <a:t> Astım (uygun ilaç 	tedavisi ile FEV</a:t>
            </a:r>
            <a:r>
              <a:rPr lang="tr-TR" baseline="-25000" dirty="0" smtClean="0">
                <a:effectLst/>
                <a:latin typeface="Comic Sans MS" pitchFamily="66" charset="0"/>
              </a:rPr>
              <a:t>1</a:t>
            </a:r>
            <a:r>
              <a:rPr lang="tr-TR" dirty="0" smtClean="0">
                <a:effectLst/>
                <a:latin typeface="Comic Sans MS" pitchFamily="66" charset="0"/>
              </a:rPr>
              <a:t>%70 üzerinde olanlarda)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Venom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Allerjisi</a:t>
            </a:r>
            <a:r>
              <a:rPr lang="tr-TR" dirty="0" smtClean="0">
                <a:effectLst/>
                <a:latin typeface="Comic Sans MS" pitchFamily="66" charset="0"/>
              </a:rPr>
              <a:t> (sistemik </a:t>
            </a:r>
            <a:r>
              <a:rPr lang="tr-TR" dirty="0" err="1" smtClean="0">
                <a:effectLst/>
                <a:latin typeface="Comic Sans MS" pitchFamily="66" charset="0"/>
              </a:rPr>
              <a:t>allerji</a:t>
            </a:r>
            <a:r>
              <a:rPr lang="tr-TR" dirty="0" smtClean="0">
                <a:effectLst/>
                <a:latin typeface="Comic Sans MS" pitchFamily="66" charset="0"/>
              </a:rPr>
              <a:t>/</a:t>
            </a:r>
            <a:r>
              <a:rPr lang="tr-TR" dirty="0" err="1" smtClean="0">
                <a:effectLst/>
                <a:latin typeface="Comic Sans MS" pitchFamily="66" charset="0"/>
              </a:rPr>
              <a:t>anaflaksi</a:t>
            </a:r>
            <a:r>
              <a:rPr lang="tr-TR" dirty="0" smtClean="0">
                <a:effectLst/>
                <a:latin typeface="Comic Sans MS" pitchFamily="66" charset="0"/>
              </a:rPr>
              <a:t> öyküsü)</a:t>
            </a:r>
            <a:endParaRPr lang="tr-TR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rgbClr val="C00000"/>
                </a:solidFill>
                <a:effectLst/>
              </a:rPr>
              <a:t>Allerjen</a:t>
            </a:r>
            <a:r>
              <a:rPr lang="tr-TR" dirty="0" smtClean="0">
                <a:solidFill>
                  <a:srgbClr val="C00000"/>
                </a:solidFill>
                <a:effectLst/>
              </a:rPr>
              <a:t> Spesifik </a:t>
            </a:r>
            <a:r>
              <a:rPr lang="tr-TR" dirty="0" err="1" smtClean="0">
                <a:solidFill>
                  <a:srgbClr val="C00000"/>
                </a:solidFill>
                <a:effectLst/>
              </a:rPr>
              <a:t>İmmünoterapi</a:t>
            </a:r>
            <a:r>
              <a:rPr lang="tr-TR" dirty="0" smtClean="0">
                <a:solidFill>
                  <a:srgbClr val="C00000"/>
                </a:solidFill>
                <a:effectLst/>
              </a:rPr>
              <a:t/>
            </a:r>
            <a:br>
              <a:rPr lang="tr-TR" dirty="0" smtClean="0">
                <a:solidFill>
                  <a:srgbClr val="C00000"/>
                </a:solidFill>
                <a:effectLst/>
              </a:rPr>
            </a:br>
            <a:r>
              <a:rPr lang="tr-TR" dirty="0" smtClean="0">
                <a:solidFill>
                  <a:srgbClr val="C00000"/>
                </a:solidFill>
                <a:effectLst/>
              </a:rPr>
              <a:t>Rölatif </a:t>
            </a:r>
            <a:r>
              <a:rPr lang="tr-TR" dirty="0" err="1" smtClean="0">
                <a:solidFill>
                  <a:srgbClr val="C00000"/>
                </a:solidFill>
                <a:effectLst/>
              </a:rPr>
              <a:t>Konrendikasyonlar</a:t>
            </a:r>
            <a:endParaRPr lang="tr-TR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500" y="2357438"/>
            <a:ext cx="8115300" cy="3768725"/>
          </a:xfrm>
        </p:spPr>
        <p:txBody>
          <a:bodyPr/>
          <a:lstStyle/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dirty="0" smtClean="0">
                <a:effectLst/>
                <a:latin typeface="Comic Sans MS" pitchFamily="66" charset="0"/>
              </a:rPr>
              <a:t>Ağır astımlılarda kalıcı bozukluklar, komplikasyonlar meydana gelmiş ise kullanılmamalıdır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dirty="0" smtClean="0">
                <a:effectLst/>
                <a:latin typeface="Comic Sans MS" pitchFamily="66" charset="0"/>
              </a:rPr>
              <a:t>Beta </a:t>
            </a:r>
            <a:r>
              <a:rPr lang="tr-TR" sz="2000" dirty="0" err="1" smtClean="0">
                <a:effectLst/>
                <a:latin typeface="Comic Sans MS" pitchFamily="66" charset="0"/>
              </a:rPr>
              <a:t>blokör</a:t>
            </a:r>
            <a:r>
              <a:rPr lang="tr-TR" sz="2000" dirty="0" smtClean="0">
                <a:effectLst/>
                <a:latin typeface="Comic Sans MS" pitchFamily="66" charset="0"/>
              </a:rPr>
              <a:t>, ACE </a:t>
            </a:r>
            <a:r>
              <a:rPr lang="tr-TR" sz="2000" dirty="0" smtClean="0">
                <a:effectLst/>
                <a:latin typeface="Comic Sans MS" pitchFamily="66" charset="0"/>
              </a:rPr>
              <a:t>inhibitörleri kullananlarda </a:t>
            </a:r>
            <a:r>
              <a:rPr lang="tr-TR" sz="2000" dirty="0" smtClean="0">
                <a:effectLst/>
                <a:latin typeface="Comic Sans MS" pitchFamily="66" charset="0"/>
              </a:rPr>
              <a:t>riskli </a:t>
            </a:r>
            <a:r>
              <a:rPr lang="tr-TR" sz="2000" dirty="0" smtClean="0">
                <a:effectLst/>
                <a:latin typeface="Comic Sans MS" pitchFamily="66" charset="0"/>
              </a:rPr>
              <a:t>olabilir, uzmanın kararı önemlidir.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dirty="0" smtClean="0">
                <a:effectLst/>
                <a:latin typeface="Comic Sans MS" pitchFamily="66" charset="0"/>
              </a:rPr>
              <a:t>Hamilelere </a:t>
            </a:r>
            <a:r>
              <a:rPr lang="tr-TR" sz="2000" dirty="0" err="1" smtClean="0">
                <a:effectLst/>
                <a:latin typeface="Comic Sans MS" pitchFamily="66" charset="0"/>
              </a:rPr>
              <a:t>başlanmamalıdır.Fakat</a:t>
            </a:r>
            <a:r>
              <a:rPr lang="tr-TR" sz="2000" dirty="0" smtClean="0">
                <a:effectLst/>
                <a:latin typeface="Comic Sans MS" pitchFamily="66" charset="0"/>
              </a:rPr>
              <a:t> </a:t>
            </a:r>
            <a:r>
              <a:rPr lang="tr-TR" sz="2000" dirty="0" smtClean="0">
                <a:effectLst/>
                <a:latin typeface="Comic Sans MS" pitchFamily="66" charset="0"/>
              </a:rPr>
              <a:t>başlanmış ise doz artımına gidilmeden sürdürülebilir.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dirty="0" smtClean="0">
                <a:effectLst/>
                <a:latin typeface="Comic Sans MS" pitchFamily="66" charset="0"/>
              </a:rPr>
              <a:t>Ciddi koroner arter hastalığı,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dirty="0" err="1" smtClean="0">
                <a:effectLst/>
                <a:latin typeface="Comic Sans MS" pitchFamily="66" charset="0"/>
              </a:rPr>
              <a:t>Malignite</a:t>
            </a:r>
            <a:r>
              <a:rPr lang="tr-TR" sz="2000" dirty="0" smtClean="0">
                <a:effectLst/>
                <a:latin typeface="Comic Sans MS" pitchFamily="66" charset="0"/>
              </a:rPr>
              <a:t>,</a:t>
            </a:r>
          </a:p>
          <a:p>
            <a:pPr lvl="1"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dirty="0" smtClean="0">
                <a:effectLst/>
                <a:latin typeface="Comic Sans MS" pitchFamily="66" charset="0"/>
              </a:rPr>
              <a:t>Uyum bozukluğu olanlar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12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sz="3200" dirty="0" err="1" smtClean="0">
                <a:latin typeface="Comic Sans MS" pitchFamily="66" charset="0"/>
              </a:rPr>
              <a:t>İmmunoterapide</a:t>
            </a:r>
            <a:r>
              <a:rPr lang="tr-TR" sz="3200" dirty="0" smtClean="0">
                <a:latin typeface="Comic Sans MS" pitchFamily="66" charset="0"/>
              </a:rPr>
              <a:t> Kullanılan </a:t>
            </a:r>
            <a:r>
              <a:rPr lang="tr-TR" sz="3200" dirty="0" err="1" smtClean="0">
                <a:latin typeface="Comic Sans MS" pitchFamily="66" charset="0"/>
              </a:rPr>
              <a:t>Allerjenler</a:t>
            </a:r>
            <a:endParaRPr lang="tr-TR" sz="3200" dirty="0" smtClean="0"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267700" cy="4953000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Ev tozu akarları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Dermatophogoides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pteronyssinus</a:t>
            </a:r>
            <a:endParaRPr lang="tr-TR" sz="2400" dirty="0" smtClean="0">
              <a:latin typeface="Comic Sans MS" pitchFamily="66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Dermatophogoides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farinea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Polenler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Mantar sporları(</a:t>
            </a:r>
            <a:r>
              <a:rPr lang="tr-TR" sz="2400" dirty="0" err="1" smtClean="0">
                <a:latin typeface="Comic Sans MS" pitchFamily="66" charset="0"/>
              </a:rPr>
              <a:t>alternaria</a:t>
            </a:r>
            <a:r>
              <a:rPr lang="tr-TR" sz="2400" dirty="0" smtClean="0">
                <a:latin typeface="Comic Sans MS" pitchFamily="66" charset="0"/>
              </a:rPr>
              <a:t>, </a:t>
            </a:r>
            <a:r>
              <a:rPr lang="tr-TR" sz="2400" dirty="0" err="1" smtClean="0">
                <a:latin typeface="Comic Sans MS" pitchFamily="66" charset="0"/>
              </a:rPr>
              <a:t>clodosporium</a:t>
            </a:r>
            <a:r>
              <a:rPr lang="tr-TR" sz="2400" dirty="0" smtClean="0">
                <a:latin typeface="Comic Sans MS" pitchFamily="66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Kedi </a:t>
            </a:r>
            <a:r>
              <a:rPr lang="tr-TR" sz="2400" dirty="0" err="1" smtClean="0">
                <a:latin typeface="Comic Sans MS" pitchFamily="66" charset="0"/>
              </a:rPr>
              <a:t>allerjeni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Köpek </a:t>
            </a:r>
            <a:r>
              <a:rPr lang="tr-TR" sz="2400" dirty="0" err="1" smtClean="0">
                <a:latin typeface="Comic Sans MS" pitchFamily="66" charset="0"/>
              </a:rPr>
              <a:t>allerjeni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Latex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Arı </a:t>
            </a:r>
            <a:r>
              <a:rPr lang="tr-TR" sz="2400" dirty="0" err="1" smtClean="0">
                <a:latin typeface="Comic Sans MS" pitchFamily="66" charset="0"/>
              </a:rPr>
              <a:t>zehiri</a:t>
            </a:r>
            <a:endParaRPr lang="tr-TR" sz="2400" dirty="0" smtClean="0">
              <a:latin typeface="Comic Sans MS" pitchFamily="66" charset="0"/>
            </a:endParaRPr>
          </a:p>
          <a:p>
            <a:pPr>
              <a:defRPr/>
            </a:pPr>
            <a:endParaRPr lang="tr-TR" dirty="0" smtClean="0"/>
          </a:p>
        </p:txBody>
      </p:sp>
      <p:pic>
        <p:nvPicPr>
          <p:cNvPr id="72708" name="Picture 4" descr="allerjen_aka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6218" flipH="1">
            <a:off x="7812088" y="1628775"/>
            <a:ext cx="10795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pol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77632">
            <a:off x="7597775" y="2636838"/>
            <a:ext cx="10810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allerjen_mantar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5648">
            <a:off x="7526338" y="3500438"/>
            <a:ext cx="9334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1639_th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9647">
            <a:off x="7742238" y="4581525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9" descr="insect-stings-and-allerg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5157788"/>
            <a:ext cx="1892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10" descr="fotos3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873499">
            <a:off x="6950075" y="5084763"/>
            <a:ext cx="955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285750" y="1785938"/>
            <a:ext cx="3048000" cy="1143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>
                <a:latin typeface="Comic Sans MS" pitchFamily="66" charset="0"/>
              </a:rPr>
              <a:t>Hasta eğitimi</a:t>
            </a: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6413500" y="5445125"/>
            <a:ext cx="2452688" cy="141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tr-TR" sz="3200" b="1" dirty="0">
                <a:latin typeface="Comic Sans MS" pitchFamily="66" charset="0"/>
              </a:rPr>
              <a:t>İlaç tedavisi</a:t>
            </a: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214313" y="5715000"/>
            <a:ext cx="4548187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r-TR" sz="3200" b="1" dirty="0" err="1">
                <a:latin typeface="Comic Sans MS" pitchFamily="66" charset="0"/>
              </a:rPr>
              <a:t>Allerjen</a:t>
            </a:r>
            <a:r>
              <a:rPr lang="tr-TR" sz="3200" b="1" dirty="0">
                <a:latin typeface="Comic Sans MS" pitchFamily="66" charset="0"/>
              </a:rPr>
              <a:t> Spesifik </a:t>
            </a:r>
            <a:r>
              <a:rPr lang="tr-TR" sz="3200" b="1" dirty="0" err="1">
                <a:latin typeface="Comic Sans MS" pitchFamily="66" charset="0"/>
              </a:rPr>
              <a:t>immünoterapi</a:t>
            </a:r>
            <a:endParaRPr lang="tr-TR" sz="3200" b="1" dirty="0">
              <a:latin typeface="Comic Sans MS" pitchFamily="66" charset="0"/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>
            <a:off x="2286000" y="3000375"/>
            <a:ext cx="865188" cy="647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9" name="Line 22"/>
          <p:cNvSpPr>
            <a:spLocks noChangeShapeType="1"/>
          </p:cNvSpPr>
          <p:nvPr/>
        </p:nvSpPr>
        <p:spPr bwMode="auto">
          <a:xfrm flipH="1">
            <a:off x="5214938" y="2000250"/>
            <a:ext cx="928687" cy="7858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80" name="Line 23"/>
          <p:cNvSpPr>
            <a:spLocks noChangeShapeType="1"/>
          </p:cNvSpPr>
          <p:nvPr/>
        </p:nvSpPr>
        <p:spPr bwMode="auto">
          <a:xfrm flipH="1" flipV="1">
            <a:off x="5572125" y="4643438"/>
            <a:ext cx="936625" cy="647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81" name="Line 24"/>
          <p:cNvSpPr>
            <a:spLocks noChangeShapeType="1"/>
          </p:cNvSpPr>
          <p:nvPr/>
        </p:nvSpPr>
        <p:spPr bwMode="auto">
          <a:xfrm flipV="1">
            <a:off x="2268538" y="4868863"/>
            <a:ext cx="936625" cy="5746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3074" name="Object 26"/>
          <p:cNvGraphicFramePr>
            <a:graphicFrameLocks noChangeAspect="1"/>
          </p:cNvGraphicFramePr>
          <p:nvPr/>
        </p:nvGraphicFramePr>
        <p:xfrm>
          <a:off x="3276600" y="2781300"/>
          <a:ext cx="23749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4" imgW="4544280" imgH="4327560" progId="">
                  <p:embed/>
                </p:oleObj>
              </mc:Choice>
              <mc:Fallback>
                <p:oleObj name="CorelDRAW" r:id="rId4" imgW="4544280" imgH="43275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81300"/>
                        <a:ext cx="23749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Allerjik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Hastalıklarda  Tedavi</a:t>
            </a:r>
          </a:p>
        </p:txBody>
      </p:sp>
      <p:sp>
        <p:nvSpPr>
          <p:cNvPr id="2059" name="13 Metin kutusu"/>
          <p:cNvSpPr txBox="1">
            <a:spLocks noChangeArrowheads="1"/>
          </p:cNvSpPr>
          <p:nvPr/>
        </p:nvSpPr>
        <p:spPr bwMode="auto">
          <a:xfrm>
            <a:off x="6215063" y="1928813"/>
            <a:ext cx="2571750" cy="2536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3200" b="1" dirty="0">
                <a:latin typeface="Comic Sans MS" pitchFamily="66" charset="0"/>
              </a:rPr>
              <a:t>Koruyucu tedavi</a:t>
            </a:r>
          </a:p>
          <a:p>
            <a:pPr>
              <a:spcBef>
                <a:spcPct val="20000"/>
              </a:spcBef>
              <a:defRPr/>
            </a:pPr>
            <a:r>
              <a:rPr lang="tr-TR" sz="3200" b="1" dirty="0" err="1">
                <a:latin typeface="Comic Sans MS" pitchFamily="66" charset="0"/>
              </a:rPr>
              <a:t>Allerjenden</a:t>
            </a:r>
            <a:r>
              <a:rPr lang="tr-TR" sz="3200" b="1" dirty="0"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tr-TR" sz="3200" b="1" dirty="0">
                <a:latin typeface="Comic Sans MS" pitchFamily="66" charset="0"/>
              </a:rPr>
              <a:t>kaçınma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VERİLME  YOLU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600200"/>
            <a:ext cx="4662488" cy="4525963"/>
          </a:xfrm>
        </p:spPr>
        <p:txBody>
          <a:bodyPr/>
          <a:lstStyle/>
          <a:p>
            <a:pPr eaLnBrk="1" hangingPunct="1">
              <a:buClr>
                <a:srgbClr val="C800C8"/>
              </a:buClr>
              <a:buFont typeface="Wingdings" pitchFamily="2" charset="2"/>
              <a:buChar char="v"/>
              <a:defRPr/>
            </a:pPr>
            <a:r>
              <a:rPr lang="tr-TR" sz="4800" smtClean="0">
                <a:latin typeface="Comic Sans MS" pitchFamily="66" charset="0"/>
              </a:rPr>
              <a:t>Subkutan</a:t>
            </a:r>
          </a:p>
          <a:p>
            <a:pPr eaLnBrk="1" hangingPunct="1">
              <a:buClr>
                <a:srgbClr val="C800C8"/>
              </a:buClr>
              <a:buFont typeface="Wingdings" pitchFamily="2" charset="2"/>
              <a:buChar char="v"/>
              <a:defRPr/>
            </a:pPr>
            <a:r>
              <a:rPr lang="tr-TR" sz="4800" smtClean="0">
                <a:latin typeface="Comic Sans MS" pitchFamily="66" charset="0"/>
              </a:rPr>
              <a:t>Sublingual</a:t>
            </a:r>
          </a:p>
          <a:p>
            <a:pPr eaLnBrk="1" hangingPunct="1">
              <a:buClr>
                <a:srgbClr val="C800C8"/>
              </a:buClr>
              <a:buFont typeface="Wingdings" pitchFamily="2" charset="2"/>
              <a:buChar char="v"/>
              <a:defRPr/>
            </a:pPr>
            <a:r>
              <a:rPr lang="tr-TR" sz="4800" smtClean="0">
                <a:latin typeface="Comic Sans MS" pitchFamily="66" charset="0"/>
              </a:rPr>
              <a:t>Oral</a:t>
            </a:r>
          </a:p>
        </p:txBody>
      </p:sp>
      <p:pic>
        <p:nvPicPr>
          <p:cNvPr id="737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86271">
            <a:off x="6635750" y="4384675"/>
            <a:ext cx="22383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3" name="Picture 2" descr="C:\Users\user\Desktop\upload_article__400_200_dil-alti-damla-asi-tedavisi-yonca-tabak_(Small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4370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" descr="DCP_05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412875"/>
            <a:ext cx="44291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42988" y="431800"/>
            <a:ext cx="5832475" cy="33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Allerjik rinit, astım, venom allerjisi varsa IT düşünülebilir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116013" y="1152525"/>
            <a:ext cx="5400675" cy="1150938"/>
          </a:xfrm>
          <a:prstGeom prst="hexagon">
            <a:avLst>
              <a:gd name="adj" fmla="val 117310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4625" indent="-17462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Sp.IgE Ab.ları var mı?</a:t>
            </a:r>
            <a:br>
              <a:rPr lang="tr-TR" sz="1600">
                <a:solidFill>
                  <a:schemeClr val="tx1"/>
                </a:solidFill>
              </a:rPr>
            </a:br>
            <a:r>
              <a:rPr lang="tr-TR" sz="1600">
                <a:solidFill>
                  <a:schemeClr val="tx1"/>
                </a:solidFill>
              </a:rPr>
              <a:t> (deri testi vs.)</a:t>
            </a:r>
          </a:p>
          <a:p>
            <a:pPr marL="174625" indent="-17462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Test sonuçları klinik semptomlar ve maruziyetle uyumlu mu?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677025" y="1751013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469188" y="1412875"/>
            <a:ext cx="1547812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 adayı değil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537325" y="1304925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Hayır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852863" y="792163"/>
            <a:ext cx="0" cy="3603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852863" y="2305050"/>
            <a:ext cx="0" cy="3603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068763" y="2305050"/>
            <a:ext cx="154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/>
              <a:t>Evet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042988" y="2808288"/>
            <a:ext cx="5832475" cy="180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1938" indent="-2619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Uygun tedavi seçeneklerinin risk ve yararı nedir?</a:t>
            </a:r>
          </a:p>
          <a:p>
            <a:pPr marL="804863" lvl="1" indent="-34766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İT</a:t>
            </a:r>
          </a:p>
          <a:p>
            <a:pPr marL="804863" lvl="1" indent="-34766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Korunma (allerjen)</a:t>
            </a:r>
          </a:p>
          <a:p>
            <a:pPr marL="804863" lvl="1" indent="-34766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İlaçlar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Hastanın tercihi?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Önceki tedavilere cevabı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Hastalığın şiddetini değerlendir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2379663" y="4659313"/>
            <a:ext cx="2806700" cy="815975"/>
          </a:xfrm>
          <a:prstGeom prst="hexagon">
            <a:avLst>
              <a:gd name="adj" fmla="val 85992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4625" indent="-174625" algn="ctr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Bu hastaya İT önerilir mi?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779838" y="5516563"/>
            <a:ext cx="0" cy="3603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067175" y="5516563"/>
            <a:ext cx="154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Evet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187950" y="5113338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910263" y="4922838"/>
            <a:ext cx="1547812" cy="376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 verme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989513" y="4702175"/>
            <a:ext cx="90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/>
              <a:t>Hayır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306638" y="5903913"/>
            <a:ext cx="3241675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1938" indent="-2619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Hastadan kabul formu al</a:t>
            </a:r>
          </a:p>
          <a:p>
            <a:pPr marL="261938" indent="-2619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600">
                <a:solidFill>
                  <a:schemeClr val="tx1"/>
                </a:solidFill>
              </a:rPr>
              <a:t>İT’nin risk ve yararını anlat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044575" y="2447925"/>
            <a:ext cx="191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>
                <a:solidFill>
                  <a:srgbClr val="000066"/>
                </a:solidFill>
              </a:rPr>
              <a:t>DEĞERLENDİR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203575" y="-1588"/>
            <a:ext cx="1547813" cy="4064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000" dirty="0">
                <a:solidFill>
                  <a:srgbClr val="000066"/>
                </a:solidFill>
              </a:rPr>
              <a:t>HASTADA</a:t>
            </a:r>
          </a:p>
        </p:txBody>
      </p:sp>
    </p:spTree>
  </p:cSld>
  <p:clrMapOvr>
    <a:masterClrMapping/>
  </p:clrMapOvr>
  <p:transition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/>
      <p:bldP spid="32775" grpId="0" animBg="1"/>
      <p:bldP spid="32776" grpId="0" animBg="1"/>
      <p:bldP spid="32777" grpId="0"/>
      <p:bldP spid="32778" grpId="0" animBg="1"/>
      <p:bldP spid="32779" grpId="0" animBg="1"/>
      <p:bldP spid="32780" grpId="0" animBg="1"/>
      <p:bldP spid="32781" grpId="0"/>
      <p:bldP spid="32782" grpId="0" animBg="1"/>
      <p:bldP spid="32783" grpId="0" animBg="1"/>
      <p:bldP spid="32784" grpId="0"/>
      <p:bldP spid="32785" grpId="0" animBg="1"/>
      <p:bldP spid="32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ALLERJİK HASTALIKLARDA KULLANILAN İLAÇLAR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sz="28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latin typeface="Comic Sans MS" pitchFamily="66" charset="0"/>
              </a:rPr>
              <a:t>ANTİHİSTAMİNLER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latin typeface="Comic Sans MS" pitchFamily="66" charset="0"/>
              </a:rPr>
              <a:t>KORTİKOSTEROİDLER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latin typeface="Comic Sans MS" pitchFamily="66" charset="0"/>
              </a:rPr>
              <a:t>ADRENERJİK İLAÇLAR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latin typeface="Comic Sans MS" pitchFamily="66" charset="0"/>
              </a:rPr>
              <a:t>MONOKLONAL ANTİKORLAR</a:t>
            </a:r>
          </a:p>
          <a:p>
            <a:pPr lvl="3" algn="ctr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smtClean="0">
                <a:latin typeface="Comic Sans MS" pitchFamily="66" charset="0"/>
              </a:rPr>
              <a:t> Anti </a:t>
            </a:r>
            <a:r>
              <a:rPr lang="tr-TR" sz="2800" dirty="0" err="1" smtClean="0">
                <a:latin typeface="Comic Sans MS" pitchFamily="66" charset="0"/>
              </a:rPr>
              <a:t>IgE</a:t>
            </a:r>
            <a:r>
              <a:rPr lang="tr-TR" sz="2800" dirty="0" smtClean="0">
                <a:latin typeface="Comic Sans MS" pitchFamily="66" charset="0"/>
              </a:rPr>
              <a:t>  (</a:t>
            </a:r>
            <a:r>
              <a:rPr lang="tr-TR" sz="2800" dirty="0" err="1" smtClean="0">
                <a:latin typeface="Comic Sans MS" pitchFamily="66" charset="0"/>
              </a:rPr>
              <a:t>Omalizumab</a:t>
            </a:r>
            <a:r>
              <a:rPr lang="tr-TR" sz="2800" dirty="0" smtClean="0"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endParaRPr lang="tr-TR" sz="2800" b="1" dirty="0" smtClean="0">
              <a:latin typeface="Comic Sans MS" pitchFamily="66" charset="0"/>
            </a:endParaRP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ANTİHİSTAMİNLER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Solunum sistemi ve deri </a:t>
            </a:r>
            <a:r>
              <a:rPr lang="tr-TR" dirty="0" err="1" smtClean="0">
                <a:effectLst/>
              </a:rPr>
              <a:t>allerjilerinde</a:t>
            </a:r>
            <a:r>
              <a:rPr lang="tr-TR" dirty="0" smtClean="0">
                <a:effectLst/>
              </a:rPr>
              <a:t> ayrıca göz </a:t>
            </a:r>
            <a:r>
              <a:rPr lang="tr-TR" dirty="0" err="1" smtClean="0">
                <a:effectLst/>
              </a:rPr>
              <a:t>allerjilerinde</a:t>
            </a:r>
            <a:r>
              <a:rPr lang="tr-TR" dirty="0" smtClean="0">
                <a:effectLst/>
              </a:rPr>
              <a:t>  temel ilaçlardan biridir.Tedavide sıklıkla H</a:t>
            </a:r>
            <a:r>
              <a:rPr lang="tr-TR" baseline="-25000" dirty="0" smtClean="0">
                <a:effectLst/>
              </a:rPr>
              <a:t>1</a:t>
            </a:r>
            <a:r>
              <a:rPr lang="tr-TR" dirty="0" smtClean="0">
                <a:effectLst/>
              </a:rPr>
              <a:t>,bazen H</a:t>
            </a:r>
            <a:r>
              <a:rPr lang="tr-TR" baseline="-25000" dirty="0" smtClean="0">
                <a:effectLst/>
              </a:rPr>
              <a:t>2</a:t>
            </a:r>
            <a:r>
              <a:rPr lang="tr-TR" dirty="0" smtClean="0">
                <a:effectLst/>
              </a:rPr>
              <a:t>  reseptör </a:t>
            </a:r>
            <a:r>
              <a:rPr lang="tr-TR" dirty="0" err="1" smtClean="0">
                <a:effectLst/>
              </a:rPr>
              <a:t>blokerleri</a:t>
            </a:r>
            <a:r>
              <a:rPr lang="tr-TR" dirty="0" smtClean="0">
                <a:effectLst/>
              </a:rPr>
              <a:t> de  kullanılır.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Etkileri hedef organda H  reseptörüne kompetitif olarak bağlanarak oluşur.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Histaminin</a:t>
            </a:r>
            <a:r>
              <a:rPr lang="tr-TR" dirty="0" smtClean="0">
                <a:effectLst/>
              </a:rPr>
              <a:t> H reseptörü yolu ile  oluşturduğu etkilerini bloke eder.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tr-TR" sz="4000" dirty="0">
                <a:solidFill>
                  <a:srgbClr val="C00000"/>
                </a:solidFill>
                <a:latin typeface="Comic Sans MS" pitchFamily="66" charset="0"/>
              </a:rPr>
              <a:t>H1 </a:t>
            </a:r>
            <a:r>
              <a:rPr lang="tr-TR" sz="4000" dirty="0" err="1" smtClean="0">
                <a:solidFill>
                  <a:srgbClr val="C00000"/>
                </a:solidFill>
                <a:latin typeface="Comic Sans MS" pitchFamily="66" charset="0"/>
              </a:rPr>
              <a:t>Antihistaminlerin</a:t>
            </a:r>
            <a:r>
              <a:rPr lang="tr-TR" sz="4000" dirty="0" smtClean="0">
                <a:solidFill>
                  <a:srgbClr val="C00000"/>
                </a:solidFill>
                <a:latin typeface="Comic Sans MS" pitchFamily="66" charset="0"/>
              </a:rPr>
              <a:t> Etkileri</a:t>
            </a:r>
            <a:endParaRPr lang="tr-TR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7" y="1785926"/>
            <a:ext cx="8424863" cy="4824413"/>
          </a:xfrm>
          <a:solidFill>
            <a:schemeClr val="bg1"/>
          </a:solidFill>
        </p:spPr>
        <p:txBody>
          <a:bodyPr/>
          <a:lstStyle/>
          <a:p>
            <a:pPr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Vasküler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permeabiliteyi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vazodilatasyonu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ve </a:t>
            </a:r>
            <a:r>
              <a:rPr lang="tr-TR" dirty="0" err="1">
                <a:solidFill>
                  <a:schemeClr val="tx1"/>
                </a:solidFill>
                <a:latin typeface="Comic Sans MS" pitchFamily="66" charset="0"/>
              </a:rPr>
              <a:t>glanduler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sekresyonu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azaltarak 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rinore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mic Sans MS" pitchFamily="66" charset="0"/>
              </a:rPr>
              <a:t>eritem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 ve </a:t>
            </a:r>
            <a:r>
              <a:rPr lang="tr-TR" dirty="0" err="1">
                <a:solidFill>
                  <a:schemeClr val="tx1"/>
                </a:solidFill>
                <a:latin typeface="Comic Sans MS" pitchFamily="66" charset="0"/>
              </a:rPr>
              <a:t>kutanöz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ödemi azaltarak,   </a:t>
            </a: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Bronkodilatasyonu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destekleyerek,  </a:t>
            </a: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Hapşırık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, nazal mukoza ve deride kaşıntıyı azaltarak 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,  </a:t>
            </a:r>
          </a:p>
          <a:p>
            <a:pPr algn="l">
              <a:lnSpc>
                <a:spcPct val="80000"/>
              </a:lnSpc>
              <a:buClr>
                <a:schemeClr val="accent2"/>
              </a:buClr>
              <a:defRPr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etki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gösterirler.</a:t>
            </a:r>
            <a:r>
              <a:rPr lang="tr-TR" b="1" dirty="0">
                <a:latin typeface="Calibri" pitchFamily="34" charset="0"/>
              </a:rPr>
              <a:t>	</a:t>
            </a:r>
          </a:p>
          <a:p>
            <a:pPr algn="l">
              <a:lnSpc>
                <a:spcPct val="80000"/>
              </a:lnSpc>
              <a:defRPr/>
            </a:pPr>
            <a:r>
              <a:rPr lang="tr-TR" dirty="0"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ANTİHİSTAMİNİKLER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Oral,</a:t>
            </a:r>
            <a:r>
              <a:rPr lang="tr-TR" dirty="0" err="1" smtClean="0">
                <a:effectLst/>
              </a:rPr>
              <a:t>topikal</a:t>
            </a:r>
            <a:r>
              <a:rPr lang="tr-TR" dirty="0" smtClean="0">
                <a:effectLst/>
              </a:rPr>
              <a:t> (nazal,</a:t>
            </a:r>
            <a:r>
              <a:rPr lang="tr-TR" dirty="0" err="1" smtClean="0">
                <a:effectLst/>
              </a:rPr>
              <a:t>oftalmik</a:t>
            </a:r>
            <a:r>
              <a:rPr lang="tr-TR" dirty="0" smtClean="0">
                <a:effectLst/>
              </a:rPr>
              <a:t>), </a:t>
            </a:r>
            <a:r>
              <a:rPr lang="tr-TR" dirty="0" err="1" smtClean="0">
                <a:effectLst/>
              </a:rPr>
              <a:t>parenteral</a:t>
            </a:r>
            <a:r>
              <a:rPr lang="tr-TR" dirty="0" smtClean="0">
                <a:effectLst/>
              </a:rPr>
              <a:t> kullanılabilen preparatlar mevcuttur.</a:t>
            </a:r>
          </a:p>
          <a:p>
            <a:pPr>
              <a:buClr>
                <a:srgbClr val="FF0000"/>
              </a:buClr>
              <a:buNone/>
              <a:defRPr/>
            </a:pPr>
            <a:endParaRPr lang="tr-TR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Birinci Jenerasyon </a:t>
            </a:r>
            <a:r>
              <a:rPr lang="tr-TR" dirty="0" err="1" smtClean="0"/>
              <a:t>Antihistaminikler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Azatadine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Brompheniramine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Klorpheniramine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Siproheptadine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Difenhidramine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Hydroxyzine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Tripellenamine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Ketotifen</a:t>
            </a:r>
            <a:endParaRPr lang="tr-TR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7243</TotalTime>
  <Words>1252</Words>
  <Application>Microsoft Office PowerPoint</Application>
  <PresentationFormat>Ekran Gösterisi (4:3)</PresentationFormat>
  <Paragraphs>336</Paragraphs>
  <Slides>41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</vt:lpstr>
      <vt:lpstr>Comic Sans MS</vt:lpstr>
      <vt:lpstr>Georgia</vt:lpstr>
      <vt:lpstr>Symbol</vt:lpstr>
      <vt:lpstr>Tahoma</vt:lpstr>
      <vt:lpstr>Verdana</vt:lpstr>
      <vt:lpstr>Wingdings</vt:lpstr>
      <vt:lpstr>Ofis Teması</vt:lpstr>
      <vt:lpstr>Photo Editor Photo</vt:lpstr>
      <vt:lpstr>CorelDRAW</vt:lpstr>
      <vt:lpstr> ALLERJİK HASTALIKLARIN TEDAVİSİNDE İLAÇLARIN KLİNİK KULLANIMI      </vt:lpstr>
      <vt:lpstr>PowerPoint Sunusu</vt:lpstr>
      <vt:lpstr>PowerPoint Sunusu</vt:lpstr>
      <vt:lpstr>Allerjik Hastalıklarda  Tedavi</vt:lpstr>
      <vt:lpstr>ALLERJİK HASTALIKLARDA KULLANILAN İLAÇLAR</vt:lpstr>
      <vt:lpstr>ANTİHİSTAMİNLER</vt:lpstr>
      <vt:lpstr>H1 Antihistaminlerin Etkileri</vt:lpstr>
      <vt:lpstr>ANTİHİSTAMİNİKLER</vt:lpstr>
      <vt:lpstr>Birinci Jenerasyon Antihistaminikler</vt:lpstr>
      <vt:lpstr>Birinci Jenerasyon Antihistaminlerin Yan Etkileri</vt:lpstr>
      <vt:lpstr>İkinci Jenerasyon Antihistaminler</vt:lpstr>
      <vt:lpstr>Antihistaminlerde yan etki için risk faktörleri</vt:lpstr>
      <vt:lpstr>H1 antihistaminlerin gebelikte kullanımı</vt:lpstr>
      <vt:lpstr>Kortikosteroidler</vt:lpstr>
      <vt:lpstr> Nazal Kortikosteroidler</vt:lpstr>
      <vt:lpstr>Nazal Kortikosteroidler</vt:lpstr>
      <vt:lpstr>Nazal Kortikosteroidler</vt:lpstr>
      <vt:lpstr>İnhaler Kortikosteroidler</vt:lpstr>
      <vt:lpstr>İnhaler Kortikosteroidler</vt:lpstr>
      <vt:lpstr>İnhale Kortikosteroidlerin Yan Etkileri</vt:lpstr>
      <vt:lpstr>Sistemik Kortikosteroidler</vt:lpstr>
      <vt:lpstr>SİSTEMİK KORTİKOSTEROİDLER</vt:lpstr>
      <vt:lpstr>ADRENERJİK İLAÇLAR</vt:lpstr>
      <vt:lpstr> EPİNEFRİN YAN ETKİLERİ </vt:lpstr>
      <vt:lpstr>ADRENERJİK İLAÇLAR</vt:lpstr>
      <vt:lpstr>Dekonjestanlar</vt:lpstr>
      <vt:lpstr>Dekonjestanlar</vt:lpstr>
      <vt:lpstr>Dekonjestanların Yan Etkileri</vt:lpstr>
      <vt:lpstr>β-Adrenerjik Reseptör Agonistleri</vt:lpstr>
      <vt:lpstr>                              Astım Tedavisinde Beta 2 Agonistler </vt:lpstr>
      <vt:lpstr>PowerPoint Sunusu</vt:lpstr>
      <vt:lpstr>Humanize monoklonal anti-IgE antikoru: Omalizumab  Zor Allerjik Astım ve Kr.Ürtiker Tedavisinde Seçenek</vt:lpstr>
      <vt:lpstr>Omalizumab Endikasyonu</vt:lpstr>
      <vt:lpstr>Antilökotrienler</vt:lpstr>
      <vt:lpstr>Allerjen Spesifik İmmünoterapi</vt:lpstr>
      <vt:lpstr> Allerjen Spesifik İmmünoterapi </vt:lpstr>
      <vt:lpstr>Allerjen Spesifik İmmünoterapinin Günümüzdeki Endikasyonu </vt:lpstr>
      <vt:lpstr>Allerjen Spesifik İmmünoterapi Rölatif Konrendikasyonlar</vt:lpstr>
      <vt:lpstr>İmmunoterapide Kullanılan Allerjenler</vt:lpstr>
      <vt:lpstr>VERİLME  YOLU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 Astımın Tedavisi</dc:title>
  <dc:creator>hp</dc:creator>
  <cp:lastModifiedBy>user</cp:lastModifiedBy>
  <cp:revision>763</cp:revision>
  <dcterms:created xsi:type="dcterms:W3CDTF">2008-10-16T04:57:28Z</dcterms:created>
  <dcterms:modified xsi:type="dcterms:W3CDTF">2019-10-09T08:23:18Z</dcterms:modified>
</cp:coreProperties>
</file>