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91" r:id="rId4"/>
    <p:sldId id="287" r:id="rId5"/>
    <p:sldId id="292" r:id="rId6"/>
    <p:sldId id="289" r:id="rId7"/>
    <p:sldId id="293" r:id="rId8"/>
    <p:sldId id="29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068" autoAdjust="0"/>
  </p:normalViewPr>
  <p:slideViewPr>
    <p:cSldViewPr snapToGrid="0">
      <p:cViewPr varScale="1">
        <p:scale>
          <a:sx n="69" d="100"/>
          <a:sy n="69" d="100"/>
        </p:scale>
        <p:origin x="738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196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152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350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47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608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957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22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441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511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4377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565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530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882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duman@ankara.edu.t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540327" y="1122363"/>
            <a:ext cx="11194473" cy="2387600"/>
          </a:xfrm>
        </p:spPr>
        <p:txBody>
          <a:bodyPr/>
          <a:lstStyle/>
          <a:p>
            <a:r>
              <a:rPr lang="tr-TR" dirty="0" smtClean="0"/>
              <a:t>Analog Haberleşme </a:t>
            </a:r>
            <a:r>
              <a:rPr lang="tr-TR" dirty="0" smtClean="0"/>
              <a:t>Dersi 11.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14926" y="3509963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Ankara Üniversitesi Elmadağ Meslek Yüksekokulu</a:t>
            </a:r>
          </a:p>
          <a:p>
            <a:r>
              <a:rPr lang="tr-TR" dirty="0" smtClean="0"/>
              <a:t>Öğretim Görevlisi : Murat Duman</a:t>
            </a:r>
          </a:p>
          <a:p>
            <a:r>
              <a:rPr lang="tr-TR" dirty="0" smtClean="0"/>
              <a:t>Mail: </a:t>
            </a:r>
            <a:r>
              <a:rPr lang="tr-TR" dirty="0" smtClean="0">
                <a:hlinkClick r:id="rId2"/>
              </a:rPr>
              <a:t>mduman@ankara.edu.tr</a:t>
            </a:r>
            <a:endParaRPr lang="tr-TR" dirty="0" smtClean="0"/>
          </a:p>
          <a:p>
            <a:r>
              <a:rPr lang="tr-TR" dirty="0" smtClean="0"/>
              <a:t>Ders Kitabı: </a:t>
            </a:r>
            <a:r>
              <a:rPr lang="tr-TR" dirty="0" err="1" smtClean="0"/>
              <a:t>Analog</a:t>
            </a:r>
            <a:r>
              <a:rPr lang="tr-TR" dirty="0" smtClean="0"/>
              <a:t> Haberleşme (Ahmet Kayran)</a:t>
            </a:r>
          </a:p>
        </p:txBody>
      </p:sp>
    </p:spTree>
    <p:extLst>
      <p:ext uri="{BB962C8B-B14F-4D97-AF65-F5344CB8AC3E}">
        <p14:creationId xmlns:p14="http://schemas.microsoft.com/office/powerpoint/2010/main" val="84392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667512"/>
            <a:ext cx="10619232" cy="55094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2. </a:t>
            </a:r>
            <a:r>
              <a:rPr lang="tr-TR" dirty="0" err="1" smtClean="0">
                <a:solidFill>
                  <a:srgbClr val="FF0000"/>
                </a:solidFill>
              </a:rPr>
              <a:t>Nonlineer</a:t>
            </a:r>
            <a:r>
              <a:rPr lang="tr-TR" dirty="0" smtClean="0">
                <a:solidFill>
                  <a:srgbClr val="FF0000"/>
                </a:solidFill>
              </a:rPr>
              <a:t> modülatör: </a:t>
            </a:r>
            <a:r>
              <a:rPr lang="tr-TR" dirty="0" smtClean="0"/>
              <a:t>Bu kısımda </a:t>
            </a:r>
            <a:r>
              <a:rPr lang="tr-TR" dirty="0" err="1" smtClean="0"/>
              <a:t>nonlineer</a:t>
            </a:r>
            <a:r>
              <a:rPr lang="tr-TR" dirty="0" smtClean="0"/>
              <a:t> bir eleman </a:t>
            </a:r>
            <a:r>
              <a:rPr lang="tr-TR" dirty="0" smtClean="0"/>
              <a:t>yardımıyla</a:t>
            </a:r>
          </a:p>
          <a:p>
            <a:pPr>
              <a:buNone/>
            </a:pPr>
            <a:r>
              <a:rPr lang="tr-TR" dirty="0" smtClean="0"/>
              <a:t>genlik </a:t>
            </a:r>
            <a:r>
              <a:rPr lang="tr-TR" dirty="0" smtClean="0"/>
              <a:t>modülasyonlu işaretin elde edilmesi </a:t>
            </a:r>
            <a:r>
              <a:rPr lang="tr-TR" dirty="0" smtClean="0"/>
              <a:t>incelenecektir</a:t>
            </a:r>
            <a:r>
              <a:rPr lang="tr-TR" dirty="0" smtClean="0"/>
              <a:t>.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Başka </a:t>
            </a:r>
            <a:r>
              <a:rPr lang="tr-TR" dirty="0" smtClean="0"/>
              <a:t>bir</a:t>
            </a:r>
          </a:p>
          <a:p>
            <a:pPr>
              <a:buNone/>
            </a:pPr>
            <a:r>
              <a:rPr lang="tr-TR" dirty="0" smtClean="0"/>
              <a:t>deyişle </a:t>
            </a:r>
            <a:r>
              <a:rPr lang="tr-TR" dirty="0" smtClean="0"/>
              <a:t>x(t) mesaj sinyali ile x(t).cos(w</a:t>
            </a:r>
            <a:r>
              <a:rPr lang="tr-TR" baseline="-25000" dirty="0" smtClean="0"/>
              <a:t>c</a:t>
            </a:r>
            <a:r>
              <a:rPr lang="tr-TR" dirty="0" smtClean="0"/>
              <a:t>.t) taşıyıcı sinyalinin </a:t>
            </a:r>
            <a:r>
              <a:rPr lang="tr-TR" dirty="0" smtClean="0"/>
              <a:t>çarpımını</a:t>
            </a:r>
          </a:p>
          <a:p>
            <a:pPr>
              <a:buNone/>
            </a:pPr>
            <a:r>
              <a:rPr lang="tr-TR" dirty="0" err="1" smtClean="0"/>
              <a:t>nonlineer</a:t>
            </a:r>
            <a:r>
              <a:rPr lang="tr-TR" dirty="0" smtClean="0"/>
              <a:t> </a:t>
            </a:r>
            <a:r>
              <a:rPr lang="tr-TR" dirty="0" smtClean="0"/>
              <a:t>elemanlarla </a:t>
            </a:r>
            <a:r>
              <a:rPr lang="tr-TR" dirty="0" smtClean="0"/>
              <a:t>gerçekleştireceğiz</a:t>
            </a:r>
            <a:r>
              <a:rPr lang="tr-TR" dirty="0" smtClean="0"/>
              <a:t>. </a:t>
            </a:r>
          </a:p>
          <a:p>
            <a:pPr>
              <a:buNone/>
            </a:pPr>
            <a:r>
              <a:rPr lang="tr-TR" dirty="0" smtClean="0"/>
              <a:t>Böyle bir elemanda akım ile gerilim arasında lineer olmayan bir ilişki </a:t>
            </a:r>
            <a:r>
              <a:rPr lang="tr-TR" dirty="0" smtClean="0"/>
              <a:t>söz</a:t>
            </a:r>
          </a:p>
          <a:p>
            <a:pPr>
              <a:buNone/>
            </a:pPr>
            <a:r>
              <a:rPr lang="tr-TR" dirty="0" smtClean="0"/>
              <a:t>konusudur</a:t>
            </a:r>
            <a:r>
              <a:rPr lang="tr-TR" dirty="0" smtClean="0"/>
              <a:t>. Bu </a:t>
            </a:r>
            <a:r>
              <a:rPr lang="tr-TR" dirty="0" err="1" smtClean="0"/>
              <a:t>nonlineer</a:t>
            </a:r>
            <a:r>
              <a:rPr lang="tr-TR" dirty="0" smtClean="0"/>
              <a:t> ilişki bir kuvvet serisi ile </a:t>
            </a:r>
            <a:r>
              <a:rPr lang="tr-TR" dirty="0" smtClean="0"/>
              <a:t>ifade edilebilir</a:t>
            </a:r>
            <a:r>
              <a:rPr lang="tr-TR" dirty="0" smtClean="0"/>
              <a:t>. </a:t>
            </a:r>
          </a:p>
          <a:p>
            <a:pPr>
              <a:buNone/>
            </a:pPr>
            <a:r>
              <a:rPr lang="tr-TR" dirty="0" smtClean="0"/>
              <a:t>i(t) = a</a:t>
            </a:r>
            <a:r>
              <a:rPr lang="tr-TR" baseline="-25000" dirty="0" smtClean="0"/>
              <a:t>1</a:t>
            </a:r>
            <a:r>
              <a:rPr lang="tr-TR" dirty="0" smtClean="0"/>
              <a:t>e(t) + a</a:t>
            </a:r>
            <a:r>
              <a:rPr lang="tr-TR" baseline="-25000" dirty="0" smtClean="0"/>
              <a:t>2</a:t>
            </a:r>
            <a:r>
              <a:rPr lang="tr-TR" dirty="0" smtClean="0"/>
              <a:t>e</a:t>
            </a:r>
            <a:r>
              <a:rPr lang="tr-TR" baseline="30000" dirty="0" smtClean="0"/>
              <a:t>2</a:t>
            </a:r>
            <a:r>
              <a:rPr lang="tr-TR" dirty="0" smtClean="0"/>
              <a:t>(t) + a</a:t>
            </a:r>
            <a:r>
              <a:rPr lang="tr-TR" baseline="-25000" dirty="0" smtClean="0"/>
              <a:t>3</a:t>
            </a:r>
            <a:r>
              <a:rPr lang="tr-TR" dirty="0" smtClean="0"/>
              <a:t>e</a:t>
            </a:r>
            <a:r>
              <a:rPr lang="tr-TR" baseline="30000" dirty="0" smtClean="0"/>
              <a:t>3</a:t>
            </a:r>
            <a:r>
              <a:rPr lang="tr-TR" dirty="0" smtClean="0"/>
              <a:t>(t) + …</a:t>
            </a:r>
          </a:p>
          <a:p>
            <a:pPr>
              <a:buNone/>
            </a:pPr>
            <a:r>
              <a:rPr lang="tr-TR" dirty="0" smtClean="0"/>
              <a:t>Eğer e(t) = x(t) + </a:t>
            </a:r>
            <a:r>
              <a:rPr lang="tr-TR" dirty="0" err="1" smtClean="0"/>
              <a:t>cos</a:t>
            </a:r>
            <a:r>
              <a:rPr lang="tr-TR" dirty="0" smtClean="0"/>
              <a:t>(</a:t>
            </a:r>
            <a:r>
              <a:rPr lang="tr-TR" dirty="0" err="1" smtClean="0"/>
              <a:t>w</a:t>
            </a:r>
            <a:r>
              <a:rPr lang="tr-TR" baseline="-25000" dirty="0" err="1" smtClean="0"/>
              <a:t>c</a:t>
            </a:r>
            <a:r>
              <a:rPr lang="tr-TR" dirty="0" err="1" smtClean="0"/>
              <a:t>t</a:t>
            </a:r>
            <a:r>
              <a:rPr lang="tr-TR" dirty="0" smtClean="0"/>
              <a:t>) olarak ele alınır ise,</a:t>
            </a:r>
          </a:p>
          <a:p>
            <a:pPr>
              <a:buNone/>
            </a:pPr>
            <a:r>
              <a:rPr lang="tr-TR" dirty="0" smtClean="0"/>
              <a:t>i(t) = a</a:t>
            </a:r>
            <a:r>
              <a:rPr lang="tr-TR" baseline="-25000" dirty="0" smtClean="0"/>
              <a:t>1</a:t>
            </a:r>
            <a:r>
              <a:rPr lang="tr-TR" dirty="0" smtClean="0"/>
              <a:t>x(t) + a</a:t>
            </a:r>
            <a:r>
              <a:rPr lang="tr-TR" baseline="-25000" dirty="0" smtClean="0"/>
              <a:t>1</a:t>
            </a:r>
            <a:r>
              <a:rPr lang="tr-TR" dirty="0" smtClean="0"/>
              <a:t>cos(</a:t>
            </a:r>
            <a:r>
              <a:rPr lang="tr-TR" dirty="0" err="1" smtClean="0"/>
              <a:t>w</a:t>
            </a:r>
            <a:r>
              <a:rPr lang="tr-TR" baseline="-25000" dirty="0" err="1" smtClean="0"/>
              <a:t>c</a:t>
            </a:r>
            <a:r>
              <a:rPr lang="tr-TR" dirty="0" err="1" smtClean="0"/>
              <a:t>t</a:t>
            </a:r>
            <a:r>
              <a:rPr lang="tr-TR" dirty="0" smtClean="0"/>
              <a:t>) + a</a:t>
            </a:r>
            <a:r>
              <a:rPr lang="tr-TR" baseline="-25000" dirty="0" smtClean="0"/>
              <a:t>2</a:t>
            </a:r>
            <a:r>
              <a:rPr lang="tr-TR" dirty="0" smtClean="0"/>
              <a:t>x</a:t>
            </a:r>
            <a:r>
              <a:rPr lang="tr-TR" baseline="30000" dirty="0" smtClean="0"/>
              <a:t>2</a:t>
            </a:r>
            <a:r>
              <a:rPr lang="tr-TR" dirty="0" smtClean="0"/>
              <a:t>(t) + 2a</a:t>
            </a:r>
            <a:r>
              <a:rPr lang="tr-TR" baseline="-25000" dirty="0" smtClean="0"/>
              <a:t>2</a:t>
            </a:r>
            <a:r>
              <a:rPr lang="tr-TR" dirty="0" smtClean="0"/>
              <a:t>x(t)cos(</a:t>
            </a:r>
            <a:r>
              <a:rPr lang="tr-TR" dirty="0" err="1" smtClean="0"/>
              <a:t>w</a:t>
            </a:r>
            <a:r>
              <a:rPr lang="tr-TR" baseline="-25000" dirty="0" err="1" smtClean="0"/>
              <a:t>c</a:t>
            </a:r>
            <a:r>
              <a:rPr lang="tr-TR" dirty="0" err="1" smtClean="0"/>
              <a:t>t</a:t>
            </a:r>
            <a:r>
              <a:rPr lang="tr-TR" dirty="0" smtClean="0"/>
              <a:t>) + a</a:t>
            </a:r>
            <a:r>
              <a:rPr lang="tr-TR" baseline="-25000" dirty="0" smtClean="0"/>
              <a:t>2</a:t>
            </a:r>
            <a:r>
              <a:rPr lang="tr-TR" dirty="0" smtClean="0"/>
              <a:t>cos</a:t>
            </a:r>
            <a:r>
              <a:rPr lang="tr-TR" baseline="30000" dirty="0" smtClean="0"/>
              <a:t>2</a:t>
            </a:r>
            <a:r>
              <a:rPr lang="tr-TR" dirty="0" smtClean="0"/>
              <a:t>(</a:t>
            </a:r>
            <a:r>
              <a:rPr lang="tr-TR" dirty="0" err="1" smtClean="0"/>
              <a:t>w</a:t>
            </a:r>
            <a:r>
              <a:rPr lang="tr-TR" baseline="-25000" dirty="0" err="1" smtClean="0"/>
              <a:t>c</a:t>
            </a:r>
            <a:r>
              <a:rPr lang="tr-TR" dirty="0" err="1" smtClean="0"/>
              <a:t>t</a:t>
            </a:r>
            <a:r>
              <a:rPr lang="tr-TR" dirty="0" smtClean="0"/>
              <a:t>) </a:t>
            </a:r>
            <a:r>
              <a:rPr lang="tr-TR" dirty="0" smtClean="0"/>
              <a:t>+</a:t>
            </a:r>
          </a:p>
          <a:p>
            <a:pPr>
              <a:buNone/>
            </a:pPr>
            <a:r>
              <a:rPr lang="tr-TR" dirty="0" smtClean="0"/>
              <a:t>a</a:t>
            </a:r>
            <a:r>
              <a:rPr lang="tr-TR" baseline="-25000" dirty="0" smtClean="0"/>
              <a:t>3</a:t>
            </a:r>
            <a:r>
              <a:rPr lang="tr-TR" dirty="0" smtClean="0"/>
              <a:t>(kübik </a:t>
            </a:r>
            <a:r>
              <a:rPr lang="tr-TR" dirty="0" smtClean="0"/>
              <a:t>terimler) + …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6528" y="653658"/>
            <a:ext cx="10619232" cy="5509451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Bir </a:t>
            </a:r>
            <a:r>
              <a:rPr lang="tr-TR" dirty="0" smtClean="0"/>
              <a:t>tank devresi yardımı ile 2a</a:t>
            </a:r>
            <a:r>
              <a:rPr lang="tr-TR" baseline="-25000" dirty="0" smtClean="0"/>
              <a:t>2</a:t>
            </a:r>
            <a:r>
              <a:rPr lang="tr-TR" dirty="0" smtClean="0"/>
              <a:t>x(t)cos(</a:t>
            </a:r>
            <a:r>
              <a:rPr lang="tr-TR" dirty="0" err="1" smtClean="0"/>
              <a:t>w</a:t>
            </a:r>
            <a:r>
              <a:rPr lang="tr-TR" baseline="-25000" dirty="0" err="1" smtClean="0"/>
              <a:t>c</a:t>
            </a:r>
            <a:r>
              <a:rPr lang="tr-TR" dirty="0" err="1" smtClean="0"/>
              <a:t>t</a:t>
            </a:r>
            <a:r>
              <a:rPr lang="tr-TR" dirty="0" smtClean="0"/>
              <a:t>) terimi dışındaki </a:t>
            </a:r>
            <a:r>
              <a:rPr lang="tr-TR" dirty="0" smtClean="0"/>
              <a:t>terimler</a:t>
            </a:r>
          </a:p>
          <a:p>
            <a:pPr>
              <a:buNone/>
            </a:pPr>
            <a:r>
              <a:rPr lang="tr-TR" dirty="0" smtClean="0"/>
              <a:t>bastırılır. Aşağıdaki </a:t>
            </a:r>
            <a:r>
              <a:rPr lang="tr-TR" dirty="0" smtClean="0"/>
              <a:t>şekilde </a:t>
            </a:r>
            <a:r>
              <a:rPr lang="tr-TR" dirty="0" err="1" smtClean="0"/>
              <a:t>nonlineer</a:t>
            </a:r>
            <a:r>
              <a:rPr lang="tr-TR" dirty="0" smtClean="0"/>
              <a:t> bir devre elemanına ait </a:t>
            </a:r>
            <a:r>
              <a:rPr lang="tr-TR" dirty="0" smtClean="0"/>
              <a:t>akım-voltaj</a:t>
            </a:r>
          </a:p>
          <a:p>
            <a:pPr>
              <a:buNone/>
            </a:pPr>
            <a:r>
              <a:rPr lang="tr-TR" dirty="0" smtClean="0"/>
              <a:t>karakteristiği </a:t>
            </a:r>
            <a:r>
              <a:rPr lang="tr-TR" dirty="0" smtClean="0"/>
              <a:t>verilmiştir.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tr-TR" dirty="0"/>
          </a:p>
        </p:txBody>
      </p:sp>
      <p:pic>
        <p:nvPicPr>
          <p:cNvPr id="4" name="3 Resim" descr="img979 - Kopy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8293" y="3034145"/>
            <a:ext cx="4101190" cy="2304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598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1399309"/>
            <a:ext cx="10515600" cy="47776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e</a:t>
            </a:r>
            <a:r>
              <a:rPr lang="tr-TR" baseline="-25000" dirty="0" smtClean="0"/>
              <a:t>1</a:t>
            </a:r>
            <a:r>
              <a:rPr lang="tr-TR" dirty="0" smtClean="0"/>
              <a:t>(t) = </a:t>
            </a:r>
            <a:r>
              <a:rPr lang="tr-TR" dirty="0" err="1" smtClean="0"/>
              <a:t>cos</a:t>
            </a:r>
            <a:r>
              <a:rPr lang="tr-TR" dirty="0" smtClean="0"/>
              <a:t>(</a:t>
            </a:r>
            <a:r>
              <a:rPr lang="tr-TR" dirty="0" err="1" smtClean="0"/>
              <a:t>w</a:t>
            </a:r>
            <a:r>
              <a:rPr lang="tr-TR" baseline="-25000" dirty="0" err="1" smtClean="0"/>
              <a:t>c</a:t>
            </a:r>
            <a:r>
              <a:rPr lang="tr-TR" dirty="0" err="1" smtClean="0"/>
              <a:t>t</a:t>
            </a:r>
            <a:r>
              <a:rPr lang="tr-TR" dirty="0" smtClean="0"/>
              <a:t>) + x(t) olarak alınmıştı.</a:t>
            </a:r>
          </a:p>
          <a:p>
            <a:pPr>
              <a:buNone/>
            </a:pPr>
            <a:r>
              <a:rPr lang="tr-TR" dirty="0" smtClean="0"/>
              <a:t>e</a:t>
            </a:r>
            <a:r>
              <a:rPr lang="tr-TR" baseline="-25000" dirty="0" smtClean="0"/>
              <a:t>2</a:t>
            </a:r>
            <a:r>
              <a:rPr lang="tr-TR" dirty="0" smtClean="0"/>
              <a:t>(t) = </a:t>
            </a:r>
            <a:r>
              <a:rPr lang="tr-TR" dirty="0" err="1" smtClean="0"/>
              <a:t>cos</a:t>
            </a:r>
            <a:r>
              <a:rPr lang="tr-TR" dirty="0" smtClean="0"/>
              <a:t>(</a:t>
            </a:r>
            <a:r>
              <a:rPr lang="tr-TR" dirty="0" err="1" smtClean="0"/>
              <a:t>w</a:t>
            </a:r>
            <a:r>
              <a:rPr lang="tr-TR" baseline="-25000" dirty="0" err="1" smtClean="0"/>
              <a:t>c</a:t>
            </a:r>
            <a:r>
              <a:rPr lang="tr-TR" dirty="0" err="1" smtClean="0"/>
              <a:t>t</a:t>
            </a:r>
            <a:r>
              <a:rPr lang="tr-TR" dirty="0" smtClean="0"/>
              <a:t>) - x(t) olarak alınırsa</a:t>
            </a:r>
          </a:p>
          <a:p>
            <a:pPr>
              <a:buNone/>
            </a:pPr>
            <a:r>
              <a:rPr lang="tr-TR" dirty="0" smtClean="0">
                <a:sym typeface="Wingdings" pitchFamily="2" charset="2"/>
              </a:rPr>
              <a:t>                          </a:t>
            </a:r>
          </a:p>
          <a:p>
            <a:pPr>
              <a:buNone/>
            </a:pPr>
            <a:r>
              <a:rPr lang="tr-TR" dirty="0" smtClean="0"/>
              <a:t>i</a:t>
            </a:r>
            <a:r>
              <a:rPr lang="tr-TR" baseline="-25000" dirty="0" smtClean="0"/>
              <a:t>1</a:t>
            </a:r>
            <a:r>
              <a:rPr lang="tr-TR" dirty="0" smtClean="0"/>
              <a:t>(t) = a</a:t>
            </a:r>
            <a:r>
              <a:rPr lang="tr-TR" baseline="-25000" dirty="0" smtClean="0"/>
              <a:t>1</a:t>
            </a:r>
            <a:r>
              <a:rPr lang="tr-TR" dirty="0" smtClean="0"/>
              <a:t>e</a:t>
            </a:r>
            <a:r>
              <a:rPr lang="tr-TR" baseline="-25000" dirty="0" smtClean="0"/>
              <a:t>1</a:t>
            </a:r>
            <a:r>
              <a:rPr lang="tr-TR" dirty="0" smtClean="0"/>
              <a:t>(t) + a</a:t>
            </a:r>
            <a:r>
              <a:rPr lang="tr-TR" baseline="-25000" dirty="0" smtClean="0"/>
              <a:t>2</a:t>
            </a:r>
            <a:r>
              <a:rPr lang="tr-TR" dirty="0" smtClean="0"/>
              <a:t>e</a:t>
            </a:r>
            <a:r>
              <a:rPr lang="tr-TR" baseline="-25000" dirty="0" smtClean="0"/>
              <a:t>1</a:t>
            </a:r>
            <a:r>
              <a:rPr lang="tr-TR" baseline="30000" dirty="0" smtClean="0"/>
              <a:t>2</a:t>
            </a:r>
            <a:r>
              <a:rPr lang="tr-TR" dirty="0" smtClean="0"/>
              <a:t>(t) + …</a:t>
            </a:r>
          </a:p>
          <a:p>
            <a:pPr>
              <a:buNone/>
            </a:pPr>
            <a:r>
              <a:rPr lang="tr-TR" dirty="0" smtClean="0"/>
              <a:t>i</a:t>
            </a:r>
            <a:r>
              <a:rPr lang="tr-TR" baseline="-25000" dirty="0" smtClean="0"/>
              <a:t>2</a:t>
            </a:r>
            <a:r>
              <a:rPr lang="tr-TR" dirty="0" smtClean="0"/>
              <a:t>(t) = a</a:t>
            </a:r>
            <a:r>
              <a:rPr lang="tr-TR" baseline="-25000" dirty="0" smtClean="0"/>
              <a:t>1</a:t>
            </a:r>
            <a:r>
              <a:rPr lang="tr-TR" dirty="0" smtClean="0"/>
              <a:t>e</a:t>
            </a:r>
            <a:r>
              <a:rPr lang="tr-TR" baseline="-25000" dirty="0" smtClean="0"/>
              <a:t>2</a:t>
            </a:r>
            <a:r>
              <a:rPr lang="tr-TR" dirty="0" smtClean="0"/>
              <a:t>(t) + a</a:t>
            </a:r>
            <a:r>
              <a:rPr lang="tr-TR" baseline="-25000" dirty="0" smtClean="0"/>
              <a:t>2</a:t>
            </a:r>
            <a:r>
              <a:rPr lang="tr-TR" dirty="0" smtClean="0"/>
              <a:t>e</a:t>
            </a:r>
            <a:r>
              <a:rPr lang="tr-TR" baseline="-25000" dirty="0" smtClean="0"/>
              <a:t>2</a:t>
            </a:r>
            <a:r>
              <a:rPr lang="tr-TR" baseline="30000" dirty="0" smtClean="0"/>
              <a:t>2</a:t>
            </a:r>
            <a:r>
              <a:rPr lang="tr-TR" dirty="0" smtClean="0"/>
              <a:t>(t) + …</a:t>
            </a:r>
          </a:p>
          <a:p>
            <a:pPr>
              <a:buNone/>
            </a:pPr>
            <a:r>
              <a:rPr lang="tr-TR" dirty="0" smtClean="0">
                <a:sym typeface="Wingdings" pitchFamily="2" charset="2"/>
              </a:rPr>
              <a:t>yazılabilir. O halde, tank devresi girişine uygulanan gerilim</a:t>
            </a:r>
          </a:p>
          <a:p>
            <a:pPr>
              <a:buNone/>
            </a:pPr>
            <a:r>
              <a:rPr lang="tr-TR" dirty="0" smtClean="0"/>
              <a:t>e</a:t>
            </a:r>
            <a:r>
              <a:rPr lang="tr-TR" baseline="-25000" dirty="0" smtClean="0"/>
              <a:t>3</a:t>
            </a:r>
            <a:r>
              <a:rPr lang="tr-TR" dirty="0" smtClean="0"/>
              <a:t>(t) = [i</a:t>
            </a:r>
            <a:r>
              <a:rPr lang="tr-TR" baseline="-25000" dirty="0" smtClean="0"/>
              <a:t>1</a:t>
            </a:r>
            <a:r>
              <a:rPr lang="tr-TR" dirty="0" smtClean="0"/>
              <a:t>(t) – i</a:t>
            </a:r>
            <a:r>
              <a:rPr lang="tr-TR" baseline="-25000" dirty="0" smtClean="0"/>
              <a:t>2</a:t>
            </a:r>
            <a:r>
              <a:rPr lang="tr-TR" dirty="0" smtClean="0"/>
              <a:t>(t)].R olur.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>
              <a:sym typeface="Wingdings" pitchFamily="2" charset="2"/>
            </a:endParaRPr>
          </a:p>
          <a:p>
            <a:pPr>
              <a:buNone/>
            </a:pPr>
            <a:endParaRPr lang="tr-TR" sz="1600" dirty="0" smtClean="0">
              <a:sym typeface="Wingdings" pitchFamily="2" charset="2"/>
            </a:endParaRP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7842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576072"/>
            <a:ext cx="10515600" cy="56008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Sadece </a:t>
            </a:r>
            <a:r>
              <a:rPr lang="tr-TR" dirty="0" smtClean="0"/>
              <a:t>iki terimli lineer olmayan elemanı ( i(t) = a</a:t>
            </a:r>
            <a:r>
              <a:rPr lang="tr-TR" baseline="-25000" dirty="0" smtClean="0"/>
              <a:t>1</a:t>
            </a:r>
            <a:r>
              <a:rPr lang="tr-TR" dirty="0" smtClean="0"/>
              <a:t>x</a:t>
            </a:r>
            <a:r>
              <a:rPr lang="tr-TR" baseline="-25000" dirty="0" smtClean="0"/>
              <a:t>1</a:t>
            </a:r>
            <a:r>
              <a:rPr lang="tr-TR" dirty="0" smtClean="0"/>
              <a:t>(t) + a</a:t>
            </a:r>
            <a:r>
              <a:rPr lang="tr-TR" baseline="-25000" dirty="0" smtClean="0"/>
              <a:t>2</a:t>
            </a:r>
            <a:r>
              <a:rPr lang="tr-TR" dirty="0" smtClean="0"/>
              <a:t>x</a:t>
            </a:r>
            <a:r>
              <a:rPr lang="tr-TR" baseline="30000" dirty="0" smtClean="0"/>
              <a:t>2</a:t>
            </a:r>
            <a:r>
              <a:rPr lang="tr-TR" dirty="0" smtClean="0"/>
              <a:t>(t) ) </a:t>
            </a:r>
            <a:r>
              <a:rPr lang="tr-TR" dirty="0" smtClean="0"/>
              <a:t>ele</a:t>
            </a:r>
          </a:p>
          <a:p>
            <a:pPr>
              <a:buNone/>
            </a:pPr>
            <a:r>
              <a:rPr lang="tr-TR" dirty="0" smtClean="0"/>
              <a:t>alırsak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i</a:t>
            </a:r>
            <a:r>
              <a:rPr lang="tr-TR" baseline="-25000" dirty="0" smtClean="0"/>
              <a:t>1</a:t>
            </a:r>
            <a:r>
              <a:rPr lang="tr-TR" dirty="0" smtClean="0"/>
              <a:t>(t) = a</a:t>
            </a:r>
            <a:r>
              <a:rPr lang="tr-TR" baseline="-25000" dirty="0" smtClean="0"/>
              <a:t>1</a:t>
            </a:r>
            <a:r>
              <a:rPr lang="tr-TR" dirty="0" smtClean="0"/>
              <a:t>[</a:t>
            </a:r>
            <a:r>
              <a:rPr lang="tr-TR" dirty="0" err="1" smtClean="0"/>
              <a:t>cos</a:t>
            </a:r>
            <a:r>
              <a:rPr lang="tr-TR" dirty="0" smtClean="0"/>
              <a:t>(</a:t>
            </a:r>
            <a:r>
              <a:rPr lang="tr-TR" dirty="0" err="1" smtClean="0"/>
              <a:t>w</a:t>
            </a:r>
            <a:r>
              <a:rPr lang="tr-TR" baseline="-25000" dirty="0" err="1" smtClean="0"/>
              <a:t>c</a:t>
            </a:r>
            <a:r>
              <a:rPr lang="tr-TR" dirty="0" err="1" smtClean="0"/>
              <a:t>t</a:t>
            </a:r>
            <a:r>
              <a:rPr lang="tr-TR" dirty="0" smtClean="0"/>
              <a:t>) + x(t)]+ a</a:t>
            </a:r>
            <a:r>
              <a:rPr lang="tr-TR" baseline="-25000" dirty="0" smtClean="0"/>
              <a:t>2</a:t>
            </a:r>
            <a:r>
              <a:rPr lang="tr-TR" dirty="0" smtClean="0"/>
              <a:t>[</a:t>
            </a:r>
            <a:r>
              <a:rPr lang="tr-TR" dirty="0" err="1" smtClean="0"/>
              <a:t>cos</a:t>
            </a:r>
            <a:r>
              <a:rPr lang="tr-TR" dirty="0" smtClean="0"/>
              <a:t>(</a:t>
            </a:r>
            <a:r>
              <a:rPr lang="tr-TR" dirty="0" err="1" smtClean="0"/>
              <a:t>w</a:t>
            </a:r>
            <a:r>
              <a:rPr lang="tr-TR" baseline="-25000" dirty="0" err="1" smtClean="0"/>
              <a:t>c</a:t>
            </a:r>
            <a:r>
              <a:rPr lang="tr-TR" dirty="0" err="1" smtClean="0"/>
              <a:t>t</a:t>
            </a:r>
            <a:r>
              <a:rPr lang="tr-TR" dirty="0" smtClean="0"/>
              <a:t>) + x(t)]</a:t>
            </a:r>
            <a:r>
              <a:rPr lang="tr-TR" baseline="30000" dirty="0" smtClean="0"/>
              <a:t>2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i</a:t>
            </a:r>
            <a:r>
              <a:rPr lang="tr-TR" baseline="-25000" dirty="0" smtClean="0"/>
              <a:t>2</a:t>
            </a:r>
            <a:r>
              <a:rPr lang="tr-TR" dirty="0" smtClean="0"/>
              <a:t>(t) = a</a:t>
            </a:r>
            <a:r>
              <a:rPr lang="tr-TR" baseline="-25000" dirty="0" smtClean="0"/>
              <a:t>1</a:t>
            </a:r>
            <a:r>
              <a:rPr lang="tr-TR" dirty="0" smtClean="0"/>
              <a:t>[</a:t>
            </a:r>
            <a:r>
              <a:rPr lang="tr-TR" dirty="0" err="1" smtClean="0"/>
              <a:t>cos</a:t>
            </a:r>
            <a:r>
              <a:rPr lang="tr-TR" dirty="0" smtClean="0"/>
              <a:t>(</a:t>
            </a:r>
            <a:r>
              <a:rPr lang="tr-TR" dirty="0" err="1" smtClean="0"/>
              <a:t>w</a:t>
            </a:r>
            <a:r>
              <a:rPr lang="tr-TR" baseline="-25000" dirty="0" err="1" smtClean="0"/>
              <a:t>c</a:t>
            </a:r>
            <a:r>
              <a:rPr lang="tr-TR" dirty="0" err="1" smtClean="0"/>
              <a:t>t</a:t>
            </a:r>
            <a:r>
              <a:rPr lang="tr-TR" dirty="0" smtClean="0"/>
              <a:t>) - x(t)]+ a</a:t>
            </a:r>
            <a:r>
              <a:rPr lang="tr-TR" baseline="-25000" dirty="0" smtClean="0"/>
              <a:t>2</a:t>
            </a:r>
            <a:r>
              <a:rPr lang="tr-TR" dirty="0" smtClean="0"/>
              <a:t>[</a:t>
            </a:r>
            <a:r>
              <a:rPr lang="tr-TR" dirty="0" err="1" smtClean="0"/>
              <a:t>cos</a:t>
            </a:r>
            <a:r>
              <a:rPr lang="tr-TR" dirty="0" smtClean="0"/>
              <a:t>(</a:t>
            </a:r>
            <a:r>
              <a:rPr lang="tr-TR" dirty="0" err="1" smtClean="0"/>
              <a:t>w</a:t>
            </a:r>
            <a:r>
              <a:rPr lang="tr-TR" baseline="-25000" dirty="0" err="1" smtClean="0"/>
              <a:t>c</a:t>
            </a:r>
            <a:r>
              <a:rPr lang="tr-TR" dirty="0" err="1" smtClean="0"/>
              <a:t>t</a:t>
            </a:r>
            <a:r>
              <a:rPr lang="tr-TR" dirty="0" smtClean="0"/>
              <a:t>) - x(t)]</a:t>
            </a:r>
            <a:r>
              <a:rPr lang="tr-TR" baseline="30000" dirty="0" smtClean="0"/>
              <a:t>2</a:t>
            </a:r>
            <a:r>
              <a:rPr lang="tr-TR" dirty="0" smtClean="0"/>
              <a:t>  yazılır. O halde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r>
              <a:rPr lang="tr-TR" dirty="0" smtClean="0"/>
              <a:t>elde edilir. Tank devresi ile                terimi bastırılır. </a:t>
            </a:r>
            <a:r>
              <a:rPr lang="tr-TR" dirty="0" smtClean="0"/>
              <a:t>Böylece,</a:t>
            </a:r>
          </a:p>
          <a:p>
            <a:pPr>
              <a:buNone/>
            </a:pPr>
            <a:r>
              <a:rPr lang="tr-TR" dirty="0" smtClean="0"/>
              <a:t>x(t)cos(</a:t>
            </a:r>
            <a:r>
              <a:rPr lang="tr-TR" dirty="0" err="1" smtClean="0"/>
              <a:t>w</a:t>
            </a:r>
            <a:r>
              <a:rPr lang="tr-TR" baseline="-25000" dirty="0" err="1" smtClean="0"/>
              <a:t>c</a:t>
            </a:r>
            <a:r>
              <a:rPr lang="tr-TR" dirty="0" err="1" smtClean="0"/>
              <a:t>t</a:t>
            </a:r>
            <a:r>
              <a:rPr lang="tr-TR" dirty="0" smtClean="0"/>
              <a:t>)’</a:t>
            </a:r>
            <a:r>
              <a:rPr lang="tr-TR" dirty="0" err="1" smtClean="0"/>
              <a:t>li</a:t>
            </a:r>
            <a:r>
              <a:rPr lang="tr-TR" dirty="0" smtClean="0"/>
              <a:t> terim elde edilmiş olur.</a:t>
            </a:r>
          </a:p>
          <a:p>
            <a:pPr>
              <a:buNone/>
            </a:pPr>
            <a:r>
              <a:rPr lang="tr-TR" dirty="0" err="1" smtClean="0"/>
              <a:t>Nonlineer</a:t>
            </a:r>
            <a:r>
              <a:rPr lang="tr-TR" dirty="0" smtClean="0"/>
              <a:t> eleman olarak yarıiletken diyotlar kullanılabilir. Bu tipteki </a:t>
            </a:r>
            <a:r>
              <a:rPr lang="tr-TR" dirty="0" smtClean="0"/>
              <a:t>bir</a:t>
            </a:r>
          </a:p>
          <a:p>
            <a:pPr>
              <a:buNone/>
            </a:pPr>
            <a:r>
              <a:rPr lang="tr-TR" dirty="0" smtClean="0"/>
              <a:t>modülatörün </a:t>
            </a:r>
            <a:r>
              <a:rPr lang="tr-TR" dirty="0" smtClean="0"/>
              <a:t>performansı, kullanılan </a:t>
            </a:r>
            <a:r>
              <a:rPr lang="tr-TR" dirty="0" smtClean="0"/>
              <a:t>diyot karakteristiklerinin birbirine</a:t>
            </a:r>
          </a:p>
          <a:p>
            <a:pPr>
              <a:buNone/>
            </a:pPr>
            <a:r>
              <a:rPr lang="tr-TR" dirty="0" smtClean="0"/>
              <a:t>yakınlığına </a:t>
            </a:r>
            <a:r>
              <a:rPr lang="tr-TR" dirty="0" smtClean="0"/>
              <a:t>bağlıdır. 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>
              <a:sym typeface="Wingdings" pitchFamily="2" charset="2"/>
            </a:endParaRPr>
          </a:p>
          <a:p>
            <a:pPr>
              <a:buNone/>
            </a:pPr>
            <a:endParaRPr lang="tr-TR" sz="1600" dirty="0" smtClean="0">
              <a:sym typeface="Wingdings" pitchFamily="2" charset="2"/>
            </a:endParaRP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200" y="2726214"/>
            <a:ext cx="3608329" cy="50292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7842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79801" y="3229134"/>
            <a:ext cx="1009856" cy="7100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30794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676656"/>
            <a:ext cx="10515600" cy="550030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sz="4400" dirty="0" smtClean="0">
                <a:solidFill>
                  <a:srgbClr val="FF0000"/>
                </a:solidFill>
              </a:rPr>
              <a:t>Çift Yan Bant </a:t>
            </a:r>
            <a:r>
              <a:rPr lang="tr-TR" sz="4400" dirty="0" err="1" smtClean="0">
                <a:solidFill>
                  <a:srgbClr val="FF0000"/>
                </a:solidFill>
              </a:rPr>
              <a:t>Modülasyonlu</a:t>
            </a:r>
            <a:r>
              <a:rPr lang="tr-TR" sz="4400" dirty="0" smtClean="0">
                <a:solidFill>
                  <a:srgbClr val="FF0000"/>
                </a:solidFill>
              </a:rPr>
              <a:t> </a:t>
            </a:r>
            <a:r>
              <a:rPr lang="tr-TR" sz="4400" dirty="0" smtClean="0">
                <a:solidFill>
                  <a:srgbClr val="FF0000"/>
                </a:solidFill>
              </a:rPr>
              <a:t>Sinyalin</a:t>
            </a:r>
          </a:p>
          <a:p>
            <a:pPr>
              <a:buNone/>
            </a:pPr>
            <a:r>
              <a:rPr lang="tr-TR" sz="4400" dirty="0" err="1" smtClean="0">
                <a:solidFill>
                  <a:srgbClr val="FF0000"/>
                </a:solidFill>
              </a:rPr>
              <a:t>Demodülasyonu</a:t>
            </a:r>
            <a:r>
              <a:rPr lang="tr-TR" sz="4400" dirty="0" smtClean="0">
                <a:solidFill>
                  <a:srgbClr val="FF0000"/>
                </a:solidFill>
              </a:rPr>
              <a:t> </a:t>
            </a:r>
            <a:endParaRPr lang="tr-TR" sz="4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dirty="0" smtClean="0"/>
              <a:t>ÇYB modülasyonlu işaretlerin </a:t>
            </a:r>
            <a:r>
              <a:rPr lang="tr-TR" dirty="0" err="1" smtClean="0"/>
              <a:t>demodülasyonunda</a:t>
            </a:r>
            <a:r>
              <a:rPr lang="tr-TR" dirty="0" smtClean="0"/>
              <a:t> alınan sinyal taşıcı sinyal </a:t>
            </a:r>
            <a:r>
              <a:rPr lang="tr-TR" dirty="0" smtClean="0"/>
              <a:t>ile</a:t>
            </a:r>
          </a:p>
          <a:p>
            <a:pPr>
              <a:buNone/>
            </a:pPr>
            <a:r>
              <a:rPr lang="tr-TR" dirty="0" smtClean="0"/>
              <a:t>çarpılır </a:t>
            </a:r>
            <a:r>
              <a:rPr lang="tr-TR" dirty="0" smtClean="0"/>
              <a:t>ve daha sonra elde edilen sinyal alçak</a:t>
            </a:r>
          </a:p>
          <a:p>
            <a:pPr>
              <a:buNone/>
            </a:pPr>
            <a:r>
              <a:rPr lang="tr-TR" dirty="0" smtClean="0"/>
              <a:t>geçiren filtreden geçirilerek mesaj işareti elde edilir.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Alınan sinyal 𝑎(𝑡)=x(t).</a:t>
            </a:r>
            <a:r>
              <a:rPr lang="tr-TR" dirty="0" err="1" smtClean="0"/>
              <a:t>cos</a:t>
            </a:r>
            <a:r>
              <a:rPr lang="tr-TR" dirty="0" smtClean="0"/>
              <a:t>(w</a:t>
            </a:r>
            <a:r>
              <a:rPr lang="tr-TR" baseline="-25000" dirty="0" smtClean="0"/>
              <a:t>𝑐</a:t>
            </a:r>
            <a:r>
              <a:rPr lang="tr-TR" dirty="0" smtClean="0"/>
              <a:t>𝑡)</a:t>
            </a:r>
          </a:p>
          <a:p>
            <a:pPr>
              <a:buNone/>
            </a:pPr>
            <a:r>
              <a:rPr lang="tr-TR" dirty="0" smtClean="0"/>
              <a:t>Alıcıda üretilen taşıyıcı sinyal ise 𝑐(𝑡)=</a:t>
            </a:r>
            <a:r>
              <a:rPr lang="tr-TR" dirty="0" err="1" smtClean="0"/>
              <a:t>cos</a:t>
            </a:r>
            <a:r>
              <a:rPr lang="tr-TR" dirty="0" smtClean="0"/>
              <a:t>(w</a:t>
            </a:r>
            <a:r>
              <a:rPr lang="tr-TR" baseline="-25000" dirty="0" smtClean="0"/>
              <a:t>𝑐</a:t>
            </a:r>
            <a:r>
              <a:rPr lang="tr-TR" dirty="0" smtClean="0"/>
              <a:t>𝑡) </a:t>
            </a:r>
          </a:p>
          <a:p>
            <a:pPr>
              <a:buNone/>
            </a:pPr>
            <a:r>
              <a:rPr lang="tr-TR" dirty="0" smtClean="0"/>
              <a:t>Bu iki sinyalin çarpılması ile aşağıda verilen ifade elde edilir. </a:t>
            </a:r>
          </a:p>
          <a:p>
            <a:pPr>
              <a:buNone/>
            </a:pPr>
            <a:r>
              <a:rPr lang="tr-TR" dirty="0" smtClean="0"/>
              <a:t>𝑑(𝑡)=𝑎(𝑡).𝑐(𝑡)=x.</a:t>
            </a:r>
            <a:r>
              <a:rPr lang="tr-TR" dirty="0" err="1" smtClean="0"/>
              <a:t>cos</a:t>
            </a:r>
            <a:r>
              <a:rPr lang="tr-TR" dirty="0" smtClean="0"/>
              <a:t>(</a:t>
            </a:r>
            <a:r>
              <a:rPr lang="tr-TR" dirty="0" err="1" smtClean="0"/>
              <a:t>w</a:t>
            </a:r>
            <a:r>
              <a:rPr lang="tr-TR" baseline="-25000" dirty="0" err="1" smtClean="0"/>
              <a:t>C</a:t>
            </a:r>
            <a:r>
              <a:rPr lang="tr-TR" dirty="0" smtClean="0"/>
              <a:t>𝑡).</a:t>
            </a:r>
            <a:r>
              <a:rPr lang="tr-TR" dirty="0" err="1" smtClean="0"/>
              <a:t>cos</a:t>
            </a:r>
            <a:r>
              <a:rPr lang="tr-TR" dirty="0" smtClean="0"/>
              <a:t>(</a:t>
            </a:r>
            <a:r>
              <a:rPr lang="tr-TR" dirty="0" err="1" smtClean="0"/>
              <a:t>w</a:t>
            </a:r>
            <a:r>
              <a:rPr lang="tr-TR" baseline="-25000" dirty="0" err="1" smtClean="0"/>
              <a:t>C</a:t>
            </a:r>
            <a:r>
              <a:rPr lang="tr-TR" dirty="0" smtClean="0"/>
              <a:t>𝑡) =(1/2)+(1/2) </a:t>
            </a:r>
            <a:r>
              <a:rPr lang="tr-TR" dirty="0" err="1" smtClean="0"/>
              <a:t>cos</a:t>
            </a:r>
            <a:r>
              <a:rPr lang="tr-TR" dirty="0" smtClean="0"/>
              <a:t>(2w</a:t>
            </a:r>
            <a:r>
              <a:rPr lang="tr-TR" baseline="-25000" dirty="0" smtClean="0"/>
              <a:t>C</a:t>
            </a:r>
            <a:r>
              <a:rPr lang="tr-TR" dirty="0" smtClean="0"/>
              <a:t>𝑡) </a:t>
            </a:r>
          </a:p>
          <a:p>
            <a:pPr>
              <a:buNone/>
            </a:pPr>
            <a:r>
              <a:rPr lang="tr-TR" dirty="0" smtClean="0"/>
              <a:t>Eğer bu işaret alçak geçiren bir filtreden geçirilirse mesaj sinyali elde edilir.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endParaRPr lang="tr-TR" sz="1600" dirty="0" smtClean="0"/>
          </a:p>
          <a:p>
            <a:pPr>
              <a:buNone/>
            </a:pPr>
            <a:endParaRPr lang="tr-TR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676656"/>
            <a:ext cx="10515600" cy="5500307"/>
          </a:xfrm>
        </p:spPr>
        <p:txBody>
          <a:bodyPr/>
          <a:lstStyle/>
          <a:p>
            <a:pPr>
              <a:buNone/>
            </a:pPr>
            <a:endParaRPr lang="tr-TR" sz="1600" dirty="0" smtClean="0"/>
          </a:p>
          <a:p>
            <a:pPr>
              <a:buNone/>
            </a:pPr>
            <a:r>
              <a:rPr lang="tr-TR" dirty="0" smtClean="0"/>
              <a:t>Yukarıda açıklanan yöntemde alıcı tarafta taşıyıcının eş zamanlı </a:t>
            </a:r>
            <a:r>
              <a:rPr lang="tr-TR" dirty="0" smtClean="0"/>
              <a:t>bilindiği</a:t>
            </a:r>
          </a:p>
          <a:p>
            <a:pPr>
              <a:buNone/>
            </a:pPr>
            <a:r>
              <a:rPr lang="tr-TR" dirty="0" smtClean="0"/>
              <a:t>varsayılmıştır</a:t>
            </a:r>
            <a:r>
              <a:rPr lang="tr-TR" dirty="0" smtClean="0"/>
              <a:t>. Eğer referans taşıyıcı sinyal tam </a:t>
            </a:r>
            <a:r>
              <a:rPr lang="tr-TR" dirty="0" err="1" smtClean="0"/>
              <a:t>olarakbilinmiyorsa</a:t>
            </a:r>
            <a:r>
              <a:rPr lang="tr-TR" dirty="0" smtClean="0"/>
              <a:t> bazı</a:t>
            </a:r>
          </a:p>
          <a:p>
            <a:pPr>
              <a:buNone/>
            </a:pPr>
            <a:r>
              <a:rPr lang="tr-TR" dirty="0" smtClean="0"/>
              <a:t>problemler </a:t>
            </a:r>
            <a:r>
              <a:rPr lang="tr-TR" dirty="0" smtClean="0"/>
              <a:t>ortaya çıkabilir. Alıcıda cos(w</a:t>
            </a:r>
            <a:r>
              <a:rPr lang="tr-TR" baseline="-25000" dirty="0" smtClean="0"/>
              <a:t>𝑐</a:t>
            </a:r>
            <a:r>
              <a:rPr lang="tr-TR" dirty="0" smtClean="0"/>
              <a:t>𝑡) sinyali yerine, frekansı </a:t>
            </a:r>
            <a:r>
              <a:rPr lang="tr-TR" dirty="0" err="1" smtClean="0"/>
              <a:t>Δw</a:t>
            </a:r>
            <a:endParaRPr lang="tr-TR" dirty="0"/>
          </a:p>
          <a:p>
            <a:pPr>
              <a:buNone/>
            </a:pPr>
            <a:r>
              <a:rPr lang="tr-TR" dirty="0" smtClean="0"/>
              <a:t>ve </a:t>
            </a:r>
            <a:r>
              <a:rPr lang="tr-TR" dirty="0" smtClean="0"/>
              <a:t>fazı ϴ kadar farklı </a:t>
            </a:r>
          </a:p>
          <a:p>
            <a:pPr>
              <a:buNone/>
            </a:pPr>
            <a:r>
              <a:rPr lang="tr-TR" dirty="0" smtClean="0"/>
              <a:t>g(t)= </a:t>
            </a:r>
            <a:r>
              <a:rPr lang="tr-TR" dirty="0" err="1" smtClean="0"/>
              <a:t>cos</a:t>
            </a:r>
            <a:r>
              <a:rPr lang="tr-TR" dirty="0" smtClean="0"/>
              <a:t>[(w</a:t>
            </a:r>
            <a:r>
              <a:rPr lang="tr-TR" baseline="-25000" dirty="0" smtClean="0"/>
              <a:t>𝑐</a:t>
            </a:r>
            <a:r>
              <a:rPr lang="tr-TR" dirty="0" smtClean="0"/>
              <a:t>+</a:t>
            </a:r>
            <a:r>
              <a:rPr lang="tr-TR" dirty="0" err="1" smtClean="0"/>
              <a:t>Δw</a:t>
            </a:r>
            <a:r>
              <a:rPr lang="tr-TR" dirty="0" smtClean="0"/>
              <a:t>)t+ϴ] üretilmiş ise </a:t>
            </a:r>
          </a:p>
          <a:p>
            <a:pPr>
              <a:buNone/>
            </a:pPr>
            <a:r>
              <a:rPr lang="tr-TR" dirty="0" smtClean="0"/>
              <a:t>𝑎(𝑡).g(𝑡)= x(t).cos(w</a:t>
            </a:r>
            <a:r>
              <a:rPr lang="tr-TR" baseline="-25000" dirty="0" smtClean="0"/>
              <a:t>𝑐</a:t>
            </a:r>
            <a:r>
              <a:rPr lang="tr-TR" dirty="0" smtClean="0"/>
              <a:t>𝑡).cos[(w</a:t>
            </a:r>
            <a:r>
              <a:rPr lang="tr-TR" baseline="-25000" dirty="0" smtClean="0"/>
              <a:t>𝑐</a:t>
            </a:r>
            <a:r>
              <a:rPr lang="tr-TR" dirty="0" smtClean="0"/>
              <a:t>+</a:t>
            </a:r>
            <a:r>
              <a:rPr lang="tr-TR" dirty="0" err="1" smtClean="0"/>
              <a:t>Δw</a:t>
            </a:r>
            <a:r>
              <a:rPr lang="tr-TR" dirty="0" smtClean="0"/>
              <a:t>)t+ϴ]=(1/2).x(t).cos[(</a:t>
            </a:r>
            <a:r>
              <a:rPr lang="tr-TR" dirty="0" err="1" smtClean="0"/>
              <a:t>Δw</a:t>
            </a:r>
            <a:r>
              <a:rPr lang="tr-TR" dirty="0" smtClean="0"/>
              <a:t>)t+ϴ] </a:t>
            </a:r>
            <a:r>
              <a:rPr lang="tr-TR" dirty="0" smtClean="0"/>
              <a:t>+</a:t>
            </a:r>
          </a:p>
          <a:p>
            <a:pPr>
              <a:buNone/>
            </a:pPr>
            <a:r>
              <a:rPr lang="tr-TR" dirty="0" smtClean="0"/>
              <a:t>Yüksek </a:t>
            </a:r>
            <a:r>
              <a:rPr lang="tr-TR" dirty="0" smtClean="0"/>
              <a:t>frekanslı terimler bulunur.</a:t>
            </a:r>
          </a:p>
          <a:p>
            <a:pPr>
              <a:buNone/>
            </a:pPr>
            <a:r>
              <a:rPr lang="tr-TR" dirty="0" smtClean="0"/>
              <a:t>Alçak geçiren filtre çıkışında e(t)=(1/2).x(t).</a:t>
            </a:r>
            <a:r>
              <a:rPr lang="tr-TR" dirty="0" err="1" smtClean="0"/>
              <a:t>cos</a:t>
            </a:r>
            <a:r>
              <a:rPr lang="tr-TR" dirty="0" smtClean="0"/>
              <a:t>[(</a:t>
            </a:r>
            <a:r>
              <a:rPr lang="tr-TR" dirty="0" err="1" smtClean="0"/>
              <a:t>Δw</a:t>
            </a:r>
            <a:r>
              <a:rPr lang="tr-TR" dirty="0" smtClean="0"/>
              <a:t>)t+ϴ] elde edilir.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endParaRPr lang="tr-TR" sz="1600" dirty="0" smtClean="0"/>
          </a:p>
          <a:p>
            <a:pPr>
              <a:buNone/>
            </a:pP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464613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722376"/>
            <a:ext cx="10515600" cy="545458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Eğer </a:t>
            </a:r>
            <a:r>
              <a:rPr lang="tr-TR" dirty="0" err="1" smtClean="0"/>
              <a:t>Δw</a:t>
            </a:r>
            <a:r>
              <a:rPr lang="tr-TR" dirty="0" smtClean="0"/>
              <a:t>=0 ve ϴ≠0 ise, </a:t>
            </a:r>
            <a:r>
              <a:rPr lang="tr-TR" dirty="0" err="1" smtClean="0"/>
              <a:t>demodülatör</a:t>
            </a:r>
            <a:r>
              <a:rPr lang="tr-TR" dirty="0" smtClean="0"/>
              <a:t> çıkışında e(t)=(1/2).x(t).</a:t>
            </a:r>
            <a:r>
              <a:rPr lang="tr-TR" dirty="0" smtClean="0"/>
              <a:t>cos(ϴ)</a:t>
            </a:r>
          </a:p>
          <a:p>
            <a:pPr>
              <a:buNone/>
            </a:pPr>
            <a:r>
              <a:rPr lang="tr-TR" dirty="0" smtClean="0"/>
              <a:t>bulunur</a:t>
            </a:r>
            <a:r>
              <a:rPr lang="tr-TR" dirty="0" smtClean="0"/>
              <a:t>. Küçük ve sabit olan bu faz hatasına izin verilir.</a:t>
            </a:r>
          </a:p>
          <a:p>
            <a:pPr>
              <a:buNone/>
            </a:pPr>
            <a:r>
              <a:rPr lang="tr-TR" dirty="0" smtClean="0"/>
              <a:t>Ancak ϴ=/2 faz kayması için çıkışın sıfır olacağı açıktır. </a:t>
            </a:r>
          </a:p>
          <a:p>
            <a:pPr>
              <a:buNone/>
            </a:pPr>
            <a:r>
              <a:rPr lang="tr-TR" dirty="0" smtClean="0"/>
              <a:t>Diğer bir durumda ϴ=0 ve Δw≠0 ise e(t)=(1/2).x(t).cos[(</a:t>
            </a:r>
            <a:r>
              <a:rPr lang="tr-TR" dirty="0" err="1" smtClean="0"/>
              <a:t>Δw</a:t>
            </a:r>
            <a:r>
              <a:rPr lang="tr-TR" dirty="0" smtClean="0"/>
              <a:t>)t] </a:t>
            </a:r>
            <a:r>
              <a:rPr lang="tr-TR" dirty="0" smtClean="0"/>
              <a:t>bulunur.</a:t>
            </a:r>
          </a:p>
          <a:p>
            <a:pPr>
              <a:buNone/>
            </a:pPr>
            <a:r>
              <a:rPr lang="tr-TR" dirty="0" smtClean="0"/>
              <a:t>Yani</a:t>
            </a:r>
            <a:r>
              <a:rPr lang="tr-TR" dirty="0" smtClean="0"/>
              <a:t>, </a:t>
            </a:r>
            <a:r>
              <a:rPr lang="tr-TR" dirty="0" err="1" smtClean="0"/>
              <a:t>demodülatör</a:t>
            </a:r>
            <a:r>
              <a:rPr lang="tr-TR" dirty="0" smtClean="0"/>
              <a:t> çıkışında x(t) yerine x(t)’</a:t>
            </a:r>
            <a:r>
              <a:rPr lang="tr-TR" dirty="0" err="1" smtClean="0"/>
              <a:t>nin</a:t>
            </a:r>
            <a:r>
              <a:rPr lang="tr-TR" dirty="0" smtClean="0"/>
              <a:t> </a:t>
            </a:r>
            <a:r>
              <a:rPr lang="tr-TR" dirty="0" smtClean="0"/>
              <a:t>alçak</a:t>
            </a:r>
          </a:p>
          <a:p>
            <a:pPr>
              <a:buNone/>
            </a:pPr>
            <a:r>
              <a:rPr lang="tr-TR" dirty="0" smtClean="0"/>
              <a:t>frekanslı </a:t>
            </a:r>
            <a:r>
              <a:rPr lang="tr-TR" dirty="0" smtClean="0"/>
              <a:t>bir sinüzoidal sinyal ile çarpımı elde edilmiştir. Burada </a:t>
            </a:r>
            <a:r>
              <a:rPr lang="tr-TR" dirty="0" smtClean="0"/>
              <a:t>kabul</a:t>
            </a:r>
          </a:p>
          <a:p>
            <a:pPr>
              <a:buNone/>
            </a:pPr>
            <a:r>
              <a:rPr lang="tr-TR" dirty="0" smtClean="0"/>
              <a:t>edilmeyen </a:t>
            </a:r>
            <a:r>
              <a:rPr lang="tr-TR" dirty="0" smtClean="0"/>
              <a:t>bir bozulma söz konusudur.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O halde, modülatör ve </a:t>
            </a:r>
            <a:r>
              <a:rPr lang="tr-TR" dirty="0" err="1" smtClean="0"/>
              <a:t>demodülatörde</a:t>
            </a:r>
            <a:r>
              <a:rPr lang="tr-TR" dirty="0" smtClean="0"/>
              <a:t> taşıyıcı sinyallerin eş </a:t>
            </a:r>
            <a:r>
              <a:rPr lang="tr-TR" dirty="0" smtClean="0"/>
              <a:t>zamanlı</a:t>
            </a:r>
          </a:p>
          <a:p>
            <a:pPr>
              <a:buNone/>
            </a:pPr>
            <a:r>
              <a:rPr lang="tr-TR" dirty="0" smtClean="0"/>
              <a:t>olması </a:t>
            </a:r>
            <a:r>
              <a:rPr lang="tr-TR" dirty="0" smtClean="0"/>
              <a:t>gerekmektedir. Bunun için küçük bir taşıyıcı </a:t>
            </a:r>
            <a:r>
              <a:rPr lang="tr-TR" dirty="0" smtClean="0"/>
              <a:t>terim</a:t>
            </a:r>
          </a:p>
          <a:p>
            <a:pPr>
              <a:buNone/>
            </a:pPr>
            <a:r>
              <a:rPr lang="tr-TR" dirty="0" smtClean="0"/>
              <a:t>modüle </a:t>
            </a:r>
            <a:r>
              <a:rPr lang="tr-TR" dirty="0" smtClean="0"/>
              <a:t>edilmiş sinyal ile birlikte gönderilir. (bkz. Büyük Taşıyıcılı </a:t>
            </a:r>
            <a:r>
              <a:rPr lang="tr-TR" dirty="0" smtClean="0"/>
              <a:t>Genlik</a:t>
            </a:r>
          </a:p>
          <a:p>
            <a:pPr>
              <a:buNone/>
            </a:pPr>
            <a:r>
              <a:rPr lang="tr-TR" dirty="0" smtClean="0"/>
              <a:t>Modülasyonu</a:t>
            </a:r>
            <a:r>
              <a:rPr lang="tr-TR" dirty="0" smtClean="0"/>
              <a:t>)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06363" cy="19050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06363" cy="190500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06363" cy="190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2355</TotalTime>
  <Words>644</Words>
  <Application>Microsoft Office PowerPoint</Application>
  <PresentationFormat>Geniş ekran</PresentationFormat>
  <Paragraphs>91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Teması</vt:lpstr>
      <vt:lpstr>Analog Haberleşme Dersi 11.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Haberleşme Dersi</dc:title>
  <dc:creator>emyo</dc:creator>
  <cp:lastModifiedBy>emyo</cp:lastModifiedBy>
  <cp:revision>220</cp:revision>
  <dcterms:created xsi:type="dcterms:W3CDTF">2017-09-06T09:51:07Z</dcterms:created>
  <dcterms:modified xsi:type="dcterms:W3CDTF">2018-02-12T09:12:07Z</dcterms:modified>
</cp:coreProperties>
</file>