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91" r:id="rId4"/>
    <p:sldId id="287" r:id="rId5"/>
    <p:sldId id="292" r:id="rId6"/>
    <p:sldId id="289" r:id="rId7"/>
    <p:sldId id="293" r:id="rId8"/>
    <p:sldId id="29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40327" y="1122363"/>
            <a:ext cx="11194473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11.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67512"/>
            <a:ext cx="10619232" cy="55094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2. </a:t>
            </a:r>
            <a:r>
              <a:rPr lang="tr-TR" dirty="0" err="1" smtClean="0">
                <a:solidFill>
                  <a:srgbClr val="FF0000"/>
                </a:solidFill>
              </a:rPr>
              <a:t>Nonlineer</a:t>
            </a:r>
            <a:r>
              <a:rPr lang="tr-TR" dirty="0" smtClean="0">
                <a:solidFill>
                  <a:srgbClr val="FF0000"/>
                </a:solidFill>
              </a:rPr>
              <a:t> modülatör: </a:t>
            </a:r>
            <a:r>
              <a:rPr lang="tr-TR" dirty="0" smtClean="0"/>
              <a:t>Bu kısımda </a:t>
            </a:r>
            <a:r>
              <a:rPr lang="tr-TR" dirty="0" err="1" smtClean="0"/>
              <a:t>nonlineer</a:t>
            </a:r>
            <a:r>
              <a:rPr lang="tr-TR" dirty="0" smtClean="0"/>
              <a:t> bir eleman </a:t>
            </a:r>
            <a:r>
              <a:rPr lang="tr-TR" dirty="0" smtClean="0"/>
              <a:t>yardımıyla</a:t>
            </a:r>
          </a:p>
          <a:p>
            <a:pPr>
              <a:buNone/>
            </a:pPr>
            <a:r>
              <a:rPr lang="tr-TR" dirty="0" smtClean="0"/>
              <a:t>genlik </a:t>
            </a:r>
            <a:r>
              <a:rPr lang="tr-TR" dirty="0" smtClean="0"/>
              <a:t>modülasyonlu işaretin elde edilmesi </a:t>
            </a:r>
            <a:r>
              <a:rPr lang="tr-TR" dirty="0" smtClean="0"/>
              <a:t>incelenecektir</a:t>
            </a:r>
            <a:r>
              <a:rPr lang="tr-TR" dirty="0" smtClean="0"/>
              <a:t>.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Başka </a:t>
            </a:r>
            <a:r>
              <a:rPr lang="tr-TR" dirty="0" smtClean="0"/>
              <a:t>bir</a:t>
            </a:r>
          </a:p>
          <a:p>
            <a:pPr>
              <a:buNone/>
            </a:pPr>
            <a:r>
              <a:rPr lang="tr-TR" dirty="0" smtClean="0"/>
              <a:t>deyişle </a:t>
            </a:r>
            <a:r>
              <a:rPr lang="tr-TR" dirty="0" smtClean="0"/>
              <a:t>x(t) mesaj sinyali ile x(t).cos(w</a:t>
            </a:r>
            <a:r>
              <a:rPr lang="tr-TR" baseline="-25000" dirty="0" smtClean="0"/>
              <a:t>c</a:t>
            </a:r>
            <a:r>
              <a:rPr lang="tr-TR" dirty="0" smtClean="0"/>
              <a:t>.t) taşıyıcı sinyalinin </a:t>
            </a:r>
            <a:r>
              <a:rPr lang="tr-TR" dirty="0" smtClean="0"/>
              <a:t>çarpımını</a:t>
            </a:r>
          </a:p>
          <a:p>
            <a:pPr>
              <a:buNone/>
            </a:pPr>
            <a:r>
              <a:rPr lang="tr-TR" dirty="0" err="1" smtClean="0"/>
              <a:t>nonlineer</a:t>
            </a:r>
            <a:r>
              <a:rPr lang="tr-TR" dirty="0" smtClean="0"/>
              <a:t> </a:t>
            </a:r>
            <a:r>
              <a:rPr lang="tr-TR" dirty="0" smtClean="0"/>
              <a:t>elemanlarla </a:t>
            </a:r>
            <a:r>
              <a:rPr lang="tr-TR" dirty="0" smtClean="0"/>
              <a:t>gerçekleştireceğiz</a:t>
            </a:r>
            <a:r>
              <a:rPr lang="tr-TR" dirty="0" smtClean="0"/>
              <a:t>. </a:t>
            </a:r>
          </a:p>
          <a:p>
            <a:pPr>
              <a:buNone/>
            </a:pPr>
            <a:r>
              <a:rPr lang="tr-TR" dirty="0" smtClean="0"/>
              <a:t>Böyle bir elemanda akım ile gerilim arasında lineer olmayan bir ilişki </a:t>
            </a:r>
            <a:r>
              <a:rPr lang="tr-TR" dirty="0" smtClean="0"/>
              <a:t>söz</a:t>
            </a:r>
          </a:p>
          <a:p>
            <a:pPr>
              <a:buNone/>
            </a:pPr>
            <a:r>
              <a:rPr lang="tr-TR" dirty="0" smtClean="0"/>
              <a:t>konusudur</a:t>
            </a:r>
            <a:r>
              <a:rPr lang="tr-TR" dirty="0" smtClean="0"/>
              <a:t>. Bu </a:t>
            </a:r>
            <a:r>
              <a:rPr lang="tr-TR" dirty="0" err="1" smtClean="0"/>
              <a:t>nonlineer</a:t>
            </a:r>
            <a:r>
              <a:rPr lang="tr-TR" dirty="0" smtClean="0"/>
              <a:t> ilişki bir kuvvet serisi ile </a:t>
            </a:r>
            <a:r>
              <a:rPr lang="tr-TR" dirty="0" smtClean="0"/>
              <a:t>ifade edilebilir</a:t>
            </a:r>
            <a:r>
              <a:rPr lang="tr-TR" dirty="0" smtClean="0"/>
              <a:t>. </a:t>
            </a:r>
          </a:p>
          <a:p>
            <a:pPr>
              <a:buNone/>
            </a:pPr>
            <a:r>
              <a:rPr lang="tr-TR" dirty="0" smtClean="0"/>
              <a:t>i(t) = a</a:t>
            </a:r>
            <a:r>
              <a:rPr lang="tr-TR" baseline="-25000" dirty="0" smtClean="0"/>
              <a:t>1</a:t>
            </a:r>
            <a:r>
              <a:rPr lang="tr-TR" dirty="0" smtClean="0"/>
              <a:t>e(t) + a</a:t>
            </a:r>
            <a:r>
              <a:rPr lang="tr-TR" baseline="-25000" dirty="0" smtClean="0"/>
              <a:t>2</a:t>
            </a:r>
            <a:r>
              <a:rPr lang="tr-TR" dirty="0" smtClean="0"/>
              <a:t>e</a:t>
            </a:r>
            <a:r>
              <a:rPr lang="tr-TR" baseline="30000" dirty="0" smtClean="0"/>
              <a:t>2</a:t>
            </a:r>
            <a:r>
              <a:rPr lang="tr-TR" dirty="0" smtClean="0"/>
              <a:t>(t) + a</a:t>
            </a:r>
            <a:r>
              <a:rPr lang="tr-TR" baseline="-25000" dirty="0" smtClean="0"/>
              <a:t>3</a:t>
            </a:r>
            <a:r>
              <a:rPr lang="tr-TR" dirty="0" smtClean="0"/>
              <a:t>e</a:t>
            </a:r>
            <a:r>
              <a:rPr lang="tr-TR" baseline="30000" dirty="0" smtClean="0"/>
              <a:t>3</a:t>
            </a:r>
            <a:r>
              <a:rPr lang="tr-TR" dirty="0" smtClean="0"/>
              <a:t>(t) + …</a:t>
            </a:r>
          </a:p>
          <a:p>
            <a:pPr>
              <a:buNone/>
            </a:pPr>
            <a:r>
              <a:rPr lang="tr-TR" dirty="0" smtClean="0"/>
              <a:t>Eğer e(t) = x(t) + 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olarak ele alınır ise,</a:t>
            </a:r>
          </a:p>
          <a:p>
            <a:pPr>
              <a:buNone/>
            </a:pPr>
            <a:r>
              <a:rPr lang="tr-TR" dirty="0" smtClean="0"/>
              <a:t>i(t) = a</a:t>
            </a:r>
            <a:r>
              <a:rPr lang="tr-TR" baseline="-25000" dirty="0" smtClean="0"/>
              <a:t>1</a:t>
            </a:r>
            <a:r>
              <a:rPr lang="tr-TR" dirty="0" smtClean="0"/>
              <a:t>x(t) + a</a:t>
            </a:r>
            <a:r>
              <a:rPr lang="tr-TR" baseline="-25000" dirty="0" smtClean="0"/>
              <a:t>1</a:t>
            </a:r>
            <a:r>
              <a:rPr lang="tr-TR" dirty="0" smtClean="0"/>
              <a:t>cos(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+ a</a:t>
            </a:r>
            <a:r>
              <a:rPr lang="tr-TR" baseline="-25000" dirty="0" smtClean="0"/>
              <a:t>2</a:t>
            </a:r>
            <a:r>
              <a:rPr lang="tr-TR" dirty="0" smtClean="0"/>
              <a:t>x</a:t>
            </a:r>
            <a:r>
              <a:rPr lang="tr-TR" baseline="30000" dirty="0" smtClean="0"/>
              <a:t>2</a:t>
            </a:r>
            <a:r>
              <a:rPr lang="tr-TR" dirty="0" smtClean="0"/>
              <a:t>(t) + 2a</a:t>
            </a:r>
            <a:r>
              <a:rPr lang="tr-TR" baseline="-25000" dirty="0" smtClean="0"/>
              <a:t>2</a:t>
            </a:r>
            <a:r>
              <a:rPr lang="tr-TR" dirty="0" smtClean="0"/>
              <a:t>x(t)cos(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+ a</a:t>
            </a:r>
            <a:r>
              <a:rPr lang="tr-TR" baseline="-25000" dirty="0" smtClean="0"/>
              <a:t>2</a:t>
            </a:r>
            <a:r>
              <a:rPr lang="tr-TR" dirty="0" smtClean="0"/>
              <a:t>cos</a:t>
            </a:r>
            <a:r>
              <a:rPr lang="tr-TR" baseline="30000" dirty="0" smtClean="0"/>
              <a:t>2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</a:t>
            </a:r>
            <a:r>
              <a:rPr lang="tr-TR" dirty="0" smtClean="0"/>
              <a:t>+</a:t>
            </a:r>
          </a:p>
          <a:p>
            <a:pPr>
              <a:buNone/>
            </a:pPr>
            <a:r>
              <a:rPr lang="tr-TR" dirty="0" smtClean="0"/>
              <a:t>a</a:t>
            </a:r>
            <a:r>
              <a:rPr lang="tr-TR" baseline="-25000" dirty="0" smtClean="0"/>
              <a:t>3</a:t>
            </a:r>
            <a:r>
              <a:rPr lang="tr-TR" dirty="0" smtClean="0"/>
              <a:t>(kübik </a:t>
            </a:r>
            <a:r>
              <a:rPr lang="tr-TR" dirty="0" smtClean="0"/>
              <a:t>terimler) + …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6528" y="653658"/>
            <a:ext cx="10619232" cy="5509451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Bir </a:t>
            </a:r>
            <a:r>
              <a:rPr lang="tr-TR" dirty="0" smtClean="0"/>
              <a:t>tank devresi yardımı ile 2a</a:t>
            </a:r>
            <a:r>
              <a:rPr lang="tr-TR" baseline="-25000" dirty="0" smtClean="0"/>
              <a:t>2</a:t>
            </a:r>
            <a:r>
              <a:rPr lang="tr-TR" dirty="0" smtClean="0"/>
              <a:t>x(t)cos(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terimi dışındaki </a:t>
            </a:r>
            <a:r>
              <a:rPr lang="tr-TR" dirty="0" smtClean="0"/>
              <a:t>terimler</a:t>
            </a:r>
          </a:p>
          <a:p>
            <a:pPr>
              <a:buNone/>
            </a:pPr>
            <a:r>
              <a:rPr lang="tr-TR" dirty="0" smtClean="0"/>
              <a:t>bastırılır. Aşağıdaki </a:t>
            </a:r>
            <a:r>
              <a:rPr lang="tr-TR" dirty="0" smtClean="0"/>
              <a:t>şekilde </a:t>
            </a:r>
            <a:r>
              <a:rPr lang="tr-TR" dirty="0" err="1" smtClean="0"/>
              <a:t>nonlineer</a:t>
            </a:r>
            <a:r>
              <a:rPr lang="tr-TR" dirty="0" smtClean="0"/>
              <a:t> bir devre elemanına ait </a:t>
            </a:r>
            <a:r>
              <a:rPr lang="tr-TR" dirty="0" smtClean="0"/>
              <a:t>akım-voltaj</a:t>
            </a:r>
          </a:p>
          <a:p>
            <a:pPr>
              <a:buNone/>
            </a:pPr>
            <a:r>
              <a:rPr lang="tr-TR" dirty="0" smtClean="0"/>
              <a:t>karakteristiği </a:t>
            </a:r>
            <a:r>
              <a:rPr lang="tr-TR" dirty="0" smtClean="0"/>
              <a:t>verilmiştir.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/>
          </a:p>
        </p:txBody>
      </p:sp>
      <p:pic>
        <p:nvPicPr>
          <p:cNvPr id="4" name="3 Resim" descr="img979 - Kopy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293" y="3034145"/>
            <a:ext cx="4101190" cy="230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98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399309"/>
            <a:ext cx="10515600" cy="47776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e</a:t>
            </a:r>
            <a:r>
              <a:rPr lang="tr-TR" baseline="-25000" dirty="0" smtClean="0"/>
              <a:t>1</a:t>
            </a:r>
            <a:r>
              <a:rPr lang="tr-TR" dirty="0" smtClean="0"/>
              <a:t>(t) = 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+ x(t) olarak alınmıştı.</a:t>
            </a:r>
          </a:p>
          <a:p>
            <a:pPr>
              <a:buNone/>
            </a:pPr>
            <a:r>
              <a:rPr lang="tr-TR" dirty="0" smtClean="0"/>
              <a:t>e</a:t>
            </a:r>
            <a:r>
              <a:rPr lang="tr-TR" baseline="-25000" dirty="0" smtClean="0"/>
              <a:t>2</a:t>
            </a:r>
            <a:r>
              <a:rPr lang="tr-TR" dirty="0" smtClean="0"/>
              <a:t>(t) = 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- x(t) olarak alınırsa</a:t>
            </a:r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                          </a:t>
            </a:r>
          </a:p>
          <a:p>
            <a:pPr>
              <a:buNone/>
            </a:pPr>
            <a:r>
              <a:rPr lang="tr-TR" dirty="0" smtClean="0"/>
              <a:t>i</a:t>
            </a:r>
            <a:r>
              <a:rPr lang="tr-TR" baseline="-25000" dirty="0" smtClean="0"/>
              <a:t>1</a:t>
            </a:r>
            <a:r>
              <a:rPr lang="tr-TR" dirty="0" smtClean="0"/>
              <a:t>(t) = a</a:t>
            </a:r>
            <a:r>
              <a:rPr lang="tr-TR" baseline="-25000" dirty="0" smtClean="0"/>
              <a:t>1</a:t>
            </a:r>
            <a:r>
              <a:rPr lang="tr-TR" dirty="0" smtClean="0"/>
              <a:t>e</a:t>
            </a:r>
            <a:r>
              <a:rPr lang="tr-TR" baseline="-25000" dirty="0" smtClean="0"/>
              <a:t>1</a:t>
            </a:r>
            <a:r>
              <a:rPr lang="tr-TR" dirty="0" smtClean="0"/>
              <a:t>(t) + a</a:t>
            </a:r>
            <a:r>
              <a:rPr lang="tr-TR" baseline="-25000" dirty="0" smtClean="0"/>
              <a:t>2</a:t>
            </a:r>
            <a:r>
              <a:rPr lang="tr-TR" dirty="0" smtClean="0"/>
              <a:t>e</a:t>
            </a:r>
            <a:r>
              <a:rPr lang="tr-TR" baseline="-25000" dirty="0" smtClean="0"/>
              <a:t>1</a:t>
            </a:r>
            <a:r>
              <a:rPr lang="tr-TR" baseline="30000" dirty="0" smtClean="0"/>
              <a:t>2</a:t>
            </a:r>
            <a:r>
              <a:rPr lang="tr-TR" dirty="0" smtClean="0"/>
              <a:t>(t) + …</a:t>
            </a:r>
          </a:p>
          <a:p>
            <a:pPr>
              <a:buNone/>
            </a:pPr>
            <a:r>
              <a:rPr lang="tr-TR" dirty="0" smtClean="0"/>
              <a:t>i</a:t>
            </a:r>
            <a:r>
              <a:rPr lang="tr-TR" baseline="-25000" dirty="0" smtClean="0"/>
              <a:t>2</a:t>
            </a:r>
            <a:r>
              <a:rPr lang="tr-TR" dirty="0" smtClean="0"/>
              <a:t>(t) = a</a:t>
            </a:r>
            <a:r>
              <a:rPr lang="tr-TR" baseline="-25000" dirty="0" smtClean="0"/>
              <a:t>1</a:t>
            </a:r>
            <a:r>
              <a:rPr lang="tr-TR" dirty="0" smtClean="0"/>
              <a:t>e</a:t>
            </a:r>
            <a:r>
              <a:rPr lang="tr-TR" baseline="-25000" dirty="0" smtClean="0"/>
              <a:t>2</a:t>
            </a:r>
            <a:r>
              <a:rPr lang="tr-TR" dirty="0" smtClean="0"/>
              <a:t>(t) + a</a:t>
            </a:r>
            <a:r>
              <a:rPr lang="tr-TR" baseline="-25000" dirty="0" smtClean="0"/>
              <a:t>2</a:t>
            </a:r>
            <a:r>
              <a:rPr lang="tr-TR" dirty="0" smtClean="0"/>
              <a:t>e</a:t>
            </a:r>
            <a:r>
              <a:rPr lang="tr-TR" baseline="-25000" dirty="0" smtClean="0"/>
              <a:t>2</a:t>
            </a:r>
            <a:r>
              <a:rPr lang="tr-TR" baseline="30000" dirty="0" smtClean="0"/>
              <a:t>2</a:t>
            </a:r>
            <a:r>
              <a:rPr lang="tr-TR" dirty="0" smtClean="0"/>
              <a:t>(t) + …</a:t>
            </a:r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yazılabilir. O halde, tank devresi girişine uygulanan gerilim</a:t>
            </a:r>
          </a:p>
          <a:p>
            <a:pPr>
              <a:buNone/>
            </a:pPr>
            <a:r>
              <a:rPr lang="tr-TR" dirty="0" smtClean="0"/>
              <a:t>e</a:t>
            </a:r>
            <a:r>
              <a:rPr lang="tr-TR" baseline="-25000" dirty="0" smtClean="0"/>
              <a:t>3</a:t>
            </a:r>
            <a:r>
              <a:rPr lang="tr-TR" dirty="0" smtClean="0"/>
              <a:t>(t) = [i</a:t>
            </a:r>
            <a:r>
              <a:rPr lang="tr-TR" baseline="-25000" dirty="0" smtClean="0"/>
              <a:t>1</a:t>
            </a:r>
            <a:r>
              <a:rPr lang="tr-TR" dirty="0" smtClean="0"/>
              <a:t>(t) – i</a:t>
            </a:r>
            <a:r>
              <a:rPr lang="tr-TR" baseline="-25000" dirty="0" smtClean="0"/>
              <a:t>2</a:t>
            </a:r>
            <a:r>
              <a:rPr lang="tr-TR" dirty="0" smtClean="0"/>
              <a:t>(t)].R olur.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>
              <a:sym typeface="Wingdings" pitchFamily="2" charset="2"/>
            </a:endParaRPr>
          </a:p>
          <a:p>
            <a:pPr>
              <a:buNone/>
            </a:pPr>
            <a:endParaRPr lang="tr-TR" sz="1600" dirty="0" smtClean="0">
              <a:sym typeface="Wingdings" pitchFamily="2" charset="2"/>
            </a:endParaRP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842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576072"/>
            <a:ext cx="10515600" cy="56008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Sadece </a:t>
            </a:r>
            <a:r>
              <a:rPr lang="tr-TR" dirty="0" smtClean="0"/>
              <a:t>iki terimli lineer olmayan elemanı ( i(t) = a</a:t>
            </a:r>
            <a:r>
              <a:rPr lang="tr-TR" baseline="-25000" dirty="0" smtClean="0"/>
              <a:t>1</a:t>
            </a:r>
            <a:r>
              <a:rPr lang="tr-TR" dirty="0" smtClean="0"/>
              <a:t>x</a:t>
            </a:r>
            <a:r>
              <a:rPr lang="tr-TR" baseline="-25000" dirty="0" smtClean="0"/>
              <a:t>1</a:t>
            </a:r>
            <a:r>
              <a:rPr lang="tr-TR" dirty="0" smtClean="0"/>
              <a:t>(t) + a</a:t>
            </a:r>
            <a:r>
              <a:rPr lang="tr-TR" baseline="-25000" dirty="0" smtClean="0"/>
              <a:t>2</a:t>
            </a:r>
            <a:r>
              <a:rPr lang="tr-TR" dirty="0" smtClean="0"/>
              <a:t>x</a:t>
            </a:r>
            <a:r>
              <a:rPr lang="tr-TR" baseline="30000" dirty="0" smtClean="0"/>
              <a:t>2</a:t>
            </a:r>
            <a:r>
              <a:rPr lang="tr-TR" dirty="0" smtClean="0"/>
              <a:t>(t) ) </a:t>
            </a:r>
            <a:r>
              <a:rPr lang="tr-TR" dirty="0" smtClean="0"/>
              <a:t>ele</a:t>
            </a:r>
          </a:p>
          <a:p>
            <a:pPr>
              <a:buNone/>
            </a:pPr>
            <a:r>
              <a:rPr lang="tr-TR" dirty="0" smtClean="0"/>
              <a:t>alırsak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i</a:t>
            </a:r>
            <a:r>
              <a:rPr lang="tr-TR" baseline="-25000" dirty="0" smtClean="0"/>
              <a:t>1</a:t>
            </a:r>
            <a:r>
              <a:rPr lang="tr-TR" dirty="0" smtClean="0"/>
              <a:t>(t) = a</a:t>
            </a:r>
            <a:r>
              <a:rPr lang="tr-TR" baseline="-25000" dirty="0" smtClean="0"/>
              <a:t>1</a:t>
            </a:r>
            <a:r>
              <a:rPr lang="tr-TR" dirty="0" smtClean="0"/>
              <a:t>[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+ x(t)]+ a</a:t>
            </a:r>
            <a:r>
              <a:rPr lang="tr-TR" baseline="-25000" dirty="0" smtClean="0"/>
              <a:t>2</a:t>
            </a:r>
            <a:r>
              <a:rPr lang="tr-TR" dirty="0" smtClean="0"/>
              <a:t>[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+ x(t)]</a:t>
            </a:r>
            <a:r>
              <a:rPr lang="tr-TR" baseline="30000" dirty="0" smtClean="0"/>
              <a:t>2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i</a:t>
            </a:r>
            <a:r>
              <a:rPr lang="tr-TR" baseline="-25000" dirty="0" smtClean="0"/>
              <a:t>2</a:t>
            </a:r>
            <a:r>
              <a:rPr lang="tr-TR" dirty="0" smtClean="0"/>
              <a:t>(t) = a</a:t>
            </a:r>
            <a:r>
              <a:rPr lang="tr-TR" baseline="-25000" dirty="0" smtClean="0"/>
              <a:t>1</a:t>
            </a:r>
            <a:r>
              <a:rPr lang="tr-TR" dirty="0" smtClean="0"/>
              <a:t>[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- x(t)]+ a</a:t>
            </a:r>
            <a:r>
              <a:rPr lang="tr-TR" baseline="-25000" dirty="0" smtClean="0"/>
              <a:t>2</a:t>
            </a:r>
            <a:r>
              <a:rPr lang="tr-TR" dirty="0" smtClean="0"/>
              <a:t>[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 - x(t)]</a:t>
            </a:r>
            <a:r>
              <a:rPr lang="tr-TR" baseline="30000" dirty="0" smtClean="0"/>
              <a:t>2</a:t>
            </a:r>
            <a:r>
              <a:rPr lang="tr-TR" dirty="0" smtClean="0"/>
              <a:t>  yazılır. O halde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 smtClean="0"/>
              <a:t>elde edilir. Tank devresi ile                terimi bastırılır. </a:t>
            </a:r>
            <a:r>
              <a:rPr lang="tr-TR" dirty="0" smtClean="0"/>
              <a:t>Böylece,</a:t>
            </a:r>
          </a:p>
          <a:p>
            <a:pPr>
              <a:buNone/>
            </a:pPr>
            <a:r>
              <a:rPr lang="tr-TR" dirty="0" smtClean="0"/>
              <a:t>x(t)cos(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err="1" smtClean="0"/>
              <a:t>t</a:t>
            </a:r>
            <a:r>
              <a:rPr lang="tr-TR" dirty="0" smtClean="0"/>
              <a:t>)’</a:t>
            </a:r>
            <a:r>
              <a:rPr lang="tr-TR" dirty="0" err="1" smtClean="0"/>
              <a:t>li</a:t>
            </a:r>
            <a:r>
              <a:rPr lang="tr-TR" dirty="0" smtClean="0"/>
              <a:t> terim elde edilmiş olur.</a:t>
            </a:r>
          </a:p>
          <a:p>
            <a:pPr>
              <a:buNone/>
            </a:pPr>
            <a:r>
              <a:rPr lang="tr-TR" dirty="0" err="1" smtClean="0"/>
              <a:t>Nonlineer</a:t>
            </a:r>
            <a:r>
              <a:rPr lang="tr-TR" dirty="0" smtClean="0"/>
              <a:t> eleman olarak yarıiletken diyotlar kullanılabilir. Bu tipteki </a:t>
            </a:r>
            <a:r>
              <a:rPr lang="tr-TR" dirty="0" smtClean="0"/>
              <a:t>bir</a:t>
            </a:r>
          </a:p>
          <a:p>
            <a:pPr>
              <a:buNone/>
            </a:pPr>
            <a:r>
              <a:rPr lang="tr-TR" dirty="0" smtClean="0"/>
              <a:t>modülatörün </a:t>
            </a:r>
            <a:r>
              <a:rPr lang="tr-TR" dirty="0" smtClean="0"/>
              <a:t>performansı, kullanılan </a:t>
            </a:r>
            <a:r>
              <a:rPr lang="tr-TR" dirty="0" smtClean="0"/>
              <a:t>diyot karakteristiklerinin birbirine</a:t>
            </a:r>
          </a:p>
          <a:p>
            <a:pPr>
              <a:buNone/>
            </a:pPr>
            <a:r>
              <a:rPr lang="tr-TR" dirty="0" smtClean="0"/>
              <a:t>yakınlığına </a:t>
            </a:r>
            <a:r>
              <a:rPr lang="tr-TR" dirty="0" smtClean="0"/>
              <a:t>bağlıdır. 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>
              <a:sym typeface="Wingdings" pitchFamily="2" charset="2"/>
            </a:endParaRPr>
          </a:p>
          <a:p>
            <a:pPr>
              <a:buNone/>
            </a:pPr>
            <a:endParaRPr lang="tr-TR" sz="1600" dirty="0" smtClean="0">
              <a:sym typeface="Wingdings" pitchFamily="2" charset="2"/>
            </a:endParaRP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2726214"/>
            <a:ext cx="3608329" cy="50292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842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79801" y="3229134"/>
            <a:ext cx="1009856" cy="710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0794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76656"/>
            <a:ext cx="10515600" cy="550030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4400" dirty="0" smtClean="0">
                <a:solidFill>
                  <a:srgbClr val="FF0000"/>
                </a:solidFill>
              </a:rPr>
              <a:t>Çift Yan Bant </a:t>
            </a:r>
            <a:r>
              <a:rPr lang="tr-TR" sz="4400" dirty="0" err="1" smtClean="0">
                <a:solidFill>
                  <a:srgbClr val="FF0000"/>
                </a:solidFill>
              </a:rPr>
              <a:t>Modülasyonlu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smtClean="0">
                <a:solidFill>
                  <a:srgbClr val="FF0000"/>
                </a:solidFill>
              </a:rPr>
              <a:t>Sinyalin</a:t>
            </a:r>
          </a:p>
          <a:p>
            <a:pPr>
              <a:buNone/>
            </a:pPr>
            <a:r>
              <a:rPr lang="tr-TR" sz="4400" dirty="0" err="1" smtClean="0">
                <a:solidFill>
                  <a:srgbClr val="FF0000"/>
                </a:solidFill>
              </a:rPr>
              <a:t>Demodülasyonu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endParaRPr lang="tr-TR" sz="4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/>
              <a:t>ÇYB modülasyonlu işaretlerin </a:t>
            </a:r>
            <a:r>
              <a:rPr lang="tr-TR" dirty="0" err="1" smtClean="0"/>
              <a:t>demodülasyonunda</a:t>
            </a:r>
            <a:r>
              <a:rPr lang="tr-TR" dirty="0" smtClean="0"/>
              <a:t> alınan sinyal taşıcı sinyal </a:t>
            </a:r>
            <a:r>
              <a:rPr lang="tr-TR" dirty="0" smtClean="0"/>
              <a:t>ile</a:t>
            </a:r>
          </a:p>
          <a:p>
            <a:pPr>
              <a:buNone/>
            </a:pPr>
            <a:r>
              <a:rPr lang="tr-TR" dirty="0" smtClean="0"/>
              <a:t>çarpılır </a:t>
            </a:r>
            <a:r>
              <a:rPr lang="tr-TR" dirty="0" smtClean="0"/>
              <a:t>ve daha sonra elde edilen sinyal alçak</a:t>
            </a:r>
          </a:p>
          <a:p>
            <a:pPr>
              <a:buNone/>
            </a:pPr>
            <a:r>
              <a:rPr lang="tr-TR" dirty="0" smtClean="0"/>
              <a:t>geçiren filtreden geçirilerek mesaj işareti elde edilir.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Alınan sinyal 𝑎(𝑡)=x(t).</a:t>
            </a:r>
            <a:r>
              <a:rPr lang="tr-TR" dirty="0" err="1" smtClean="0"/>
              <a:t>cos</a:t>
            </a:r>
            <a:r>
              <a:rPr lang="tr-TR" dirty="0" smtClean="0"/>
              <a:t>(w</a:t>
            </a:r>
            <a:r>
              <a:rPr lang="tr-TR" baseline="-25000" dirty="0" smtClean="0"/>
              <a:t>𝑐</a:t>
            </a:r>
            <a:r>
              <a:rPr lang="tr-TR" dirty="0" smtClean="0"/>
              <a:t>𝑡)</a:t>
            </a:r>
          </a:p>
          <a:p>
            <a:pPr>
              <a:buNone/>
            </a:pPr>
            <a:r>
              <a:rPr lang="tr-TR" dirty="0" smtClean="0"/>
              <a:t>Alıcıda üretilen taşıyıcı sinyal ise 𝑐(𝑡)=</a:t>
            </a:r>
            <a:r>
              <a:rPr lang="tr-TR" dirty="0" err="1" smtClean="0"/>
              <a:t>cos</a:t>
            </a:r>
            <a:r>
              <a:rPr lang="tr-TR" dirty="0" smtClean="0"/>
              <a:t>(w</a:t>
            </a:r>
            <a:r>
              <a:rPr lang="tr-TR" baseline="-25000" dirty="0" smtClean="0"/>
              <a:t>𝑐</a:t>
            </a:r>
            <a:r>
              <a:rPr lang="tr-TR" dirty="0" smtClean="0"/>
              <a:t>𝑡) </a:t>
            </a:r>
          </a:p>
          <a:p>
            <a:pPr>
              <a:buNone/>
            </a:pPr>
            <a:r>
              <a:rPr lang="tr-TR" dirty="0" smtClean="0"/>
              <a:t>Bu iki sinyalin çarpılması ile aşağıda verilen ifade elde edilir. </a:t>
            </a:r>
          </a:p>
          <a:p>
            <a:pPr>
              <a:buNone/>
            </a:pPr>
            <a:r>
              <a:rPr lang="tr-TR" dirty="0" smtClean="0"/>
              <a:t>𝑑(𝑡)=𝑎(𝑡).𝑐(𝑡)=x.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smtClean="0"/>
              <a:t>𝑡).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smtClean="0"/>
              <a:t>𝑡) =(1/2)+(1/2) </a:t>
            </a:r>
            <a:r>
              <a:rPr lang="tr-TR" dirty="0" err="1" smtClean="0"/>
              <a:t>cos</a:t>
            </a:r>
            <a:r>
              <a:rPr lang="tr-TR" dirty="0" smtClean="0"/>
              <a:t>(2w</a:t>
            </a:r>
            <a:r>
              <a:rPr lang="tr-TR" baseline="-25000" dirty="0" smtClean="0"/>
              <a:t>C</a:t>
            </a:r>
            <a:r>
              <a:rPr lang="tr-TR" dirty="0" smtClean="0"/>
              <a:t>𝑡) </a:t>
            </a:r>
          </a:p>
          <a:p>
            <a:pPr>
              <a:buNone/>
            </a:pPr>
            <a:r>
              <a:rPr lang="tr-TR" dirty="0" smtClean="0"/>
              <a:t>Eğer bu işaret alçak geçiren bir filtreden geçirilirse mesaj sinyali elde edilir.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endParaRPr lang="tr-TR" sz="1600" dirty="0" smtClean="0"/>
          </a:p>
          <a:p>
            <a:pPr>
              <a:buNone/>
            </a:pPr>
            <a:endParaRPr lang="tr-TR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76656"/>
            <a:ext cx="10515600" cy="5500307"/>
          </a:xfrm>
        </p:spPr>
        <p:txBody>
          <a:bodyPr/>
          <a:lstStyle/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 smtClean="0"/>
              <a:t>Yukarıda açıklanan yöntemde alıcı tarafta taşıyıcının eş zamanlı </a:t>
            </a:r>
            <a:r>
              <a:rPr lang="tr-TR" dirty="0" smtClean="0"/>
              <a:t>bilindiği</a:t>
            </a:r>
          </a:p>
          <a:p>
            <a:pPr>
              <a:buNone/>
            </a:pPr>
            <a:r>
              <a:rPr lang="tr-TR" dirty="0" smtClean="0"/>
              <a:t>varsayılmıştır</a:t>
            </a:r>
            <a:r>
              <a:rPr lang="tr-TR" dirty="0" smtClean="0"/>
              <a:t>. Eğer referans taşıyıcı sinyal tam </a:t>
            </a:r>
            <a:r>
              <a:rPr lang="tr-TR" dirty="0" err="1" smtClean="0"/>
              <a:t>olarakbilinmiyorsa</a:t>
            </a:r>
            <a:r>
              <a:rPr lang="tr-TR" dirty="0" smtClean="0"/>
              <a:t> bazı</a:t>
            </a:r>
          </a:p>
          <a:p>
            <a:pPr>
              <a:buNone/>
            </a:pPr>
            <a:r>
              <a:rPr lang="tr-TR" dirty="0" smtClean="0"/>
              <a:t>problemler </a:t>
            </a:r>
            <a:r>
              <a:rPr lang="tr-TR" dirty="0" smtClean="0"/>
              <a:t>ortaya çıkabilir. Alıcıda cos(w</a:t>
            </a:r>
            <a:r>
              <a:rPr lang="tr-TR" baseline="-25000" dirty="0" smtClean="0"/>
              <a:t>𝑐</a:t>
            </a:r>
            <a:r>
              <a:rPr lang="tr-TR" dirty="0" smtClean="0"/>
              <a:t>𝑡) sinyali yerine, frekansı </a:t>
            </a:r>
            <a:r>
              <a:rPr lang="tr-TR" dirty="0" err="1" smtClean="0"/>
              <a:t>Δw</a:t>
            </a:r>
            <a:endParaRPr lang="tr-TR" dirty="0"/>
          </a:p>
          <a:p>
            <a:pPr>
              <a:buNone/>
            </a:pPr>
            <a:r>
              <a:rPr lang="tr-TR" dirty="0" smtClean="0"/>
              <a:t>ve </a:t>
            </a:r>
            <a:r>
              <a:rPr lang="tr-TR" dirty="0" smtClean="0"/>
              <a:t>fazı ϴ kadar farklı </a:t>
            </a:r>
          </a:p>
          <a:p>
            <a:pPr>
              <a:buNone/>
            </a:pPr>
            <a:r>
              <a:rPr lang="tr-TR" dirty="0" smtClean="0"/>
              <a:t>g(t)= </a:t>
            </a:r>
            <a:r>
              <a:rPr lang="tr-TR" dirty="0" err="1" smtClean="0"/>
              <a:t>cos</a:t>
            </a:r>
            <a:r>
              <a:rPr lang="tr-TR" dirty="0" smtClean="0"/>
              <a:t>[(w</a:t>
            </a:r>
            <a:r>
              <a:rPr lang="tr-TR" baseline="-25000" dirty="0" smtClean="0"/>
              <a:t>𝑐</a:t>
            </a:r>
            <a:r>
              <a:rPr lang="tr-TR" dirty="0" smtClean="0"/>
              <a:t>+</a:t>
            </a:r>
            <a:r>
              <a:rPr lang="tr-TR" dirty="0" err="1" smtClean="0"/>
              <a:t>Δw</a:t>
            </a:r>
            <a:r>
              <a:rPr lang="tr-TR" dirty="0" smtClean="0"/>
              <a:t>)t+ϴ] üretilmiş ise </a:t>
            </a:r>
          </a:p>
          <a:p>
            <a:pPr>
              <a:buNone/>
            </a:pPr>
            <a:r>
              <a:rPr lang="tr-TR" dirty="0" smtClean="0"/>
              <a:t>𝑎(𝑡).g(𝑡)= x(t).cos(w</a:t>
            </a:r>
            <a:r>
              <a:rPr lang="tr-TR" baseline="-25000" dirty="0" smtClean="0"/>
              <a:t>𝑐</a:t>
            </a:r>
            <a:r>
              <a:rPr lang="tr-TR" dirty="0" smtClean="0"/>
              <a:t>𝑡).cos[(w</a:t>
            </a:r>
            <a:r>
              <a:rPr lang="tr-TR" baseline="-25000" dirty="0" smtClean="0"/>
              <a:t>𝑐</a:t>
            </a:r>
            <a:r>
              <a:rPr lang="tr-TR" dirty="0" smtClean="0"/>
              <a:t>+</a:t>
            </a:r>
            <a:r>
              <a:rPr lang="tr-TR" dirty="0" err="1" smtClean="0"/>
              <a:t>Δw</a:t>
            </a:r>
            <a:r>
              <a:rPr lang="tr-TR" dirty="0" smtClean="0"/>
              <a:t>)t+ϴ]=(1/2).x(t).cos[(</a:t>
            </a:r>
            <a:r>
              <a:rPr lang="tr-TR" dirty="0" err="1" smtClean="0"/>
              <a:t>Δw</a:t>
            </a:r>
            <a:r>
              <a:rPr lang="tr-TR" dirty="0" smtClean="0"/>
              <a:t>)t+ϴ] </a:t>
            </a:r>
            <a:r>
              <a:rPr lang="tr-TR" dirty="0" smtClean="0"/>
              <a:t>+</a:t>
            </a:r>
          </a:p>
          <a:p>
            <a:pPr>
              <a:buNone/>
            </a:pPr>
            <a:r>
              <a:rPr lang="tr-TR" dirty="0" smtClean="0"/>
              <a:t>Yüksek </a:t>
            </a:r>
            <a:r>
              <a:rPr lang="tr-TR" dirty="0" smtClean="0"/>
              <a:t>frekanslı terimler bulunur.</a:t>
            </a:r>
          </a:p>
          <a:p>
            <a:pPr>
              <a:buNone/>
            </a:pPr>
            <a:r>
              <a:rPr lang="tr-TR" dirty="0" smtClean="0"/>
              <a:t>Alçak geçiren filtre çıkışında e(t)=(1/2).x(t).</a:t>
            </a:r>
            <a:r>
              <a:rPr lang="tr-TR" dirty="0" err="1" smtClean="0"/>
              <a:t>cos</a:t>
            </a:r>
            <a:r>
              <a:rPr lang="tr-TR" dirty="0" smtClean="0"/>
              <a:t>[(</a:t>
            </a:r>
            <a:r>
              <a:rPr lang="tr-TR" dirty="0" err="1" smtClean="0"/>
              <a:t>Δw</a:t>
            </a:r>
            <a:r>
              <a:rPr lang="tr-TR" dirty="0" smtClean="0"/>
              <a:t>)t+ϴ] elde edilir.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endParaRPr lang="tr-TR" sz="1600" dirty="0" smtClean="0"/>
          </a:p>
          <a:p>
            <a:pPr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64613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22376"/>
            <a:ext cx="10515600" cy="545458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Eğer </a:t>
            </a:r>
            <a:r>
              <a:rPr lang="tr-TR" dirty="0" err="1" smtClean="0"/>
              <a:t>Δw</a:t>
            </a:r>
            <a:r>
              <a:rPr lang="tr-TR" dirty="0" smtClean="0"/>
              <a:t>=0 ve ϴ≠0 ise, </a:t>
            </a:r>
            <a:r>
              <a:rPr lang="tr-TR" dirty="0" err="1" smtClean="0"/>
              <a:t>demodülatör</a:t>
            </a:r>
            <a:r>
              <a:rPr lang="tr-TR" dirty="0" smtClean="0"/>
              <a:t> çıkışında e(t)=(1/2).x(t).</a:t>
            </a:r>
            <a:r>
              <a:rPr lang="tr-TR" dirty="0" smtClean="0"/>
              <a:t>cos(ϴ)</a:t>
            </a:r>
          </a:p>
          <a:p>
            <a:pPr>
              <a:buNone/>
            </a:pPr>
            <a:r>
              <a:rPr lang="tr-TR" dirty="0" smtClean="0"/>
              <a:t>bulunur</a:t>
            </a:r>
            <a:r>
              <a:rPr lang="tr-TR" dirty="0" smtClean="0"/>
              <a:t>. Küçük ve sabit olan bu faz hatasına izin verilir.</a:t>
            </a:r>
          </a:p>
          <a:p>
            <a:pPr>
              <a:buNone/>
            </a:pPr>
            <a:r>
              <a:rPr lang="tr-TR" dirty="0" smtClean="0"/>
              <a:t>Ancak ϴ=/2 faz kayması için çıkışın sıfır olacağı açıktır. </a:t>
            </a:r>
          </a:p>
          <a:p>
            <a:pPr>
              <a:buNone/>
            </a:pPr>
            <a:r>
              <a:rPr lang="tr-TR" dirty="0" smtClean="0"/>
              <a:t>Diğer bir durumda ϴ=0 ve Δw≠0 ise e(t)=(1/2).x(t).cos[(</a:t>
            </a:r>
            <a:r>
              <a:rPr lang="tr-TR" dirty="0" err="1" smtClean="0"/>
              <a:t>Δw</a:t>
            </a:r>
            <a:r>
              <a:rPr lang="tr-TR" dirty="0" smtClean="0"/>
              <a:t>)t] </a:t>
            </a:r>
            <a:r>
              <a:rPr lang="tr-TR" dirty="0" smtClean="0"/>
              <a:t>bulunur.</a:t>
            </a:r>
          </a:p>
          <a:p>
            <a:pPr>
              <a:buNone/>
            </a:pPr>
            <a:r>
              <a:rPr lang="tr-TR" dirty="0" smtClean="0"/>
              <a:t>Yani</a:t>
            </a:r>
            <a:r>
              <a:rPr lang="tr-TR" dirty="0" smtClean="0"/>
              <a:t>, </a:t>
            </a:r>
            <a:r>
              <a:rPr lang="tr-TR" dirty="0" err="1" smtClean="0"/>
              <a:t>demodülatör</a:t>
            </a:r>
            <a:r>
              <a:rPr lang="tr-TR" dirty="0" smtClean="0"/>
              <a:t> çıkışında x(t) yerine x(t)’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tr-TR" dirty="0" smtClean="0"/>
              <a:t>alçak</a:t>
            </a:r>
          </a:p>
          <a:p>
            <a:pPr>
              <a:buNone/>
            </a:pPr>
            <a:r>
              <a:rPr lang="tr-TR" dirty="0" smtClean="0"/>
              <a:t>frekanslı </a:t>
            </a:r>
            <a:r>
              <a:rPr lang="tr-TR" dirty="0" smtClean="0"/>
              <a:t>bir sinüzoidal sinyal ile çarpımı elde edilmiştir. Burada </a:t>
            </a:r>
            <a:r>
              <a:rPr lang="tr-TR" dirty="0" smtClean="0"/>
              <a:t>kabul</a:t>
            </a:r>
          </a:p>
          <a:p>
            <a:pPr>
              <a:buNone/>
            </a:pPr>
            <a:r>
              <a:rPr lang="tr-TR" dirty="0" smtClean="0"/>
              <a:t>edilmeyen </a:t>
            </a:r>
            <a:r>
              <a:rPr lang="tr-TR" dirty="0" smtClean="0"/>
              <a:t>bir bozulma söz konusudur.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O halde, modülatör ve </a:t>
            </a:r>
            <a:r>
              <a:rPr lang="tr-TR" dirty="0" err="1" smtClean="0"/>
              <a:t>demodülatörde</a:t>
            </a:r>
            <a:r>
              <a:rPr lang="tr-TR" dirty="0" smtClean="0"/>
              <a:t> taşıyıcı sinyallerin eş </a:t>
            </a:r>
            <a:r>
              <a:rPr lang="tr-TR" dirty="0" smtClean="0"/>
              <a:t>zamanlı</a:t>
            </a:r>
          </a:p>
          <a:p>
            <a:pPr>
              <a:buNone/>
            </a:pPr>
            <a:r>
              <a:rPr lang="tr-TR" dirty="0" smtClean="0"/>
              <a:t>olması </a:t>
            </a:r>
            <a:r>
              <a:rPr lang="tr-TR" dirty="0" smtClean="0"/>
              <a:t>gerekmektedir. Bunun için küçük bir taşıyıcı </a:t>
            </a:r>
            <a:r>
              <a:rPr lang="tr-TR" dirty="0" smtClean="0"/>
              <a:t>terim</a:t>
            </a:r>
          </a:p>
          <a:p>
            <a:pPr>
              <a:buNone/>
            </a:pPr>
            <a:r>
              <a:rPr lang="tr-TR" dirty="0" smtClean="0"/>
              <a:t>modüle </a:t>
            </a:r>
            <a:r>
              <a:rPr lang="tr-TR" dirty="0" smtClean="0"/>
              <a:t>edilmiş sinyal ile birlikte gönderilir. (bkz. Büyük Taşıyıcılı </a:t>
            </a:r>
            <a:r>
              <a:rPr lang="tr-TR" dirty="0" smtClean="0"/>
              <a:t>Genlik</a:t>
            </a:r>
          </a:p>
          <a:p>
            <a:pPr>
              <a:buNone/>
            </a:pPr>
            <a:r>
              <a:rPr lang="tr-TR" dirty="0" smtClean="0"/>
              <a:t>Modülasyonu</a:t>
            </a:r>
            <a:r>
              <a:rPr lang="tr-TR" dirty="0" smtClean="0"/>
              <a:t>)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06363" cy="190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06363" cy="190500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06363" cy="190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2355</TotalTime>
  <Words>644</Words>
  <Application>Microsoft Office PowerPoint</Application>
  <PresentationFormat>Geniş ekran</PresentationFormat>
  <Paragraphs>91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Teması</vt:lpstr>
      <vt:lpstr>Analog Haberleşme Dersi 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2018-02-12T09:12:07Z</dcterms:modified>
</cp:coreProperties>
</file>