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8"/>
  </p:notes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65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Sosyal Ağlar ve Sosyal Medya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037969"/>
            <a:ext cx="6903720" cy="339242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2009</a:t>
            </a:r>
            <a:endParaRPr lang="tr-TR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err="1" smtClean="0"/>
              <a:t>Dennis</a:t>
            </a:r>
            <a:r>
              <a:rPr lang="tr-TR" dirty="0" smtClean="0"/>
              <a:t> </a:t>
            </a:r>
            <a:r>
              <a:rPr lang="tr-TR" dirty="0" err="1"/>
              <a:t>Crowley</a:t>
            </a:r>
            <a:r>
              <a:rPr lang="tr-TR" dirty="0"/>
              <a:t>, </a:t>
            </a:r>
            <a:r>
              <a:rPr lang="tr-TR" dirty="0" err="1"/>
              <a:t>Naveen</a:t>
            </a:r>
            <a:r>
              <a:rPr lang="tr-TR" dirty="0"/>
              <a:t> </a:t>
            </a:r>
            <a:r>
              <a:rPr lang="tr-TR" dirty="0" err="1"/>
              <a:t>Selvadurai</a:t>
            </a:r>
            <a:endParaRPr lang="tr-TR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Mobil </a:t>
            </a:r>
            <a:r>
              <a:rPr lang="tr-TR" dirty="0"/>
              <a:t>cihazlar </a:t>
            </a:r>
            <a:r>
              <a:rPr lang="tr-TR" dirty="0" smtClean="0"/>
              <a:t>üzerindeki GPS teknolojisinden </a:t>
            </a:r>
            <a:r>
              <a:rPr lang="tr-TR" dirty="0"/>
              <a:t>faydalanarak, cihaz kullanıcılarının bulundukları </a:t>
            </a:r>
            <a:r>
              <a:rPr lang="tr-TR" dirty="0" smtClean="0"/>
              <a:t>ortamda </a:t>
            </a:r>
            <a:r>
              <a:rPr lang="tr-TR" dirty="0" err="1" smtClean="0"/>
              <a:t>check</a:t>
            </a:r>
            <a:r>
              <a:rPr lang="tr-TR" dirty="0" smtClean="0"/>
              <a:t>-in yapmasına </a:t>
            </a:r>
            <a:r>
              <a:rPr lang="tr-TR" dirty="0"/>
              <a:t>olanak tanıyan ve bununla birlikte çeşitli ödül sistemleriyle birlikte katılımı artırmayı hedeflemekte olan mobil sosyal ağ hizmeti.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Gez-Gör-Paylaş</a:t>
            </a:r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9040" y="1444998"/>
            <a:ext cx="2772000" cy="394971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152144"/>
            <a:ext cx="33623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9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83590"/>
            <a:ext cx="5193792" cy="341308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2007</a:t>
            </a:r>
            <a:r>
              <a:rPr lang="tr-TR" sz="2000" dirty="0"/>
              <a:t>, David </a:t>
            </a:r>
            <a:r>
              <a:rPr lang="tr-TR" sz="2000" dirty="0" err="1"/>
              <a:t>Carp</a:t>
            </a:r>
            <a:endParaRPr lang="tr-TR" sz="20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tumblr.com adresinden </a:t>
            </a:r>
            <a:r>
              <a:rPr lang="tr-TR" sz="2000" dirty="0"/>
              <a:t>ulaşacağınız </a:t>
            </a:r>
            <a:r>
              <a:rPr lang="tr-TR" sz="2000" dirty="0" err="1" smtClean="0"/>
              <a:t>blog</a:t>
            </a:r>
            <a:r>
              <a:rPr lang="tr-TR" sz="2000" dirty="0" smtClean="0"/>
              <a:t> servisi</a:t>
            </a:r>
            <a:r>
              <a:rPr lang="tr-TR" sz="2000" dirty="0"/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İlgi </a:t>
            </a:r>
            <a:r>
              <a:rPr lang="tr-TR" sz="2000" dirty="0"/>
              <a:t>alanlarınız ile ilgili resim, video, yazı, bağlantı paylaşabildiğiniz gibi, ses videoları da yükleyebilir, arkadaşlarınızla sohbet edebilirsiniz.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2013</a:t>
            </a:r>
            <a:r>
              <a:rPr lang="tr-TR" sz="2000" dirty="0"/>
              <a:t>, 1.1 milyar $ (</a:t>
            </a:r>
            <a:r>
              <a:rPr lang="tr-TR" sz="2000" dirty="0" err="1"/>
              <a:t>Yahoo</a:t>
            </a:r>
            <a:r>
              <a:rPr lang="tr-TR" sz="2000" dirty="0"/>
              <a:t>)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" y="1253271"/>
            <a:ext cx="2494979" cy="82919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085" y="1389416"/>
            <a:ext cx="3108000" cy="329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7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Ağlardaki Saldırı </a:t>
            </a:r>
            <a:r>
              <a:rPr lang="tr-TR" dirty="0" smtClean="0"/>
              <a:t>Türleri 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4713" y="1251199"/>
            <a:ext cx="9783533" cy="484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1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Medyanın </a:t>
            </a:r>
            <a:r>
              <a:rPr lang="tr-TR" dirty="0" smtClean="0"/>
              <a:t>Yararları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29944"/>
            <a:ext cx="10058400" cy="46437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Eski </a:t>
            </a:r>
            <a:r>
              <a:rPr lang="tr-TR" sz="2400" dirty="0"/>
              <a:t>arkadaşlarınıza ulaşabilir, yeni arkadaşlar edinebilirsiniz.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İletişimde zaman ve mekân engellerini ortadan kaldırabilirsiniz.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Yaşam tarzınıza ve düşüncelerinize göre gruplar kurabilir ve sayfalar açabilirsiniz.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Yalnızlık duygusunun neden olacağı depresif düşüncelerden uzak kalabilirsiniz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9060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Medyanın </a:t>
            </a:r>
            <a:r>
              <a:rPr lang="tr-TR" dirty="0" smtClean="0"/>
              <a:t>Zararları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01496"/>
            <a:ext cx="10058400" cy="464379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Sosyal Medyadan uzaklaştığında oluşan agresiflik ve depresiflik hali.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Kişisel, ailevi ve iş hayatınızdaki mahremiyetiniz deşifre olabilir.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Sosyal medya sizi asosyal bir insan haline getirebilir.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Sosyal medya dedikodu kültürünü arttırdı.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Narsisizme yol açabilir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Sosyal Medyada üzerinden gerçekleşen boşanma, intihar, dolandırıcılık her geçen gün artıyor.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Birçok zararlı yazılım sosyal medya kanalıyla bulaşabilir.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Yorumlarla firmaların marka değeri zarar görebilir.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Zararlı sosyal örgütlenmeler olabilir.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Sosyal medya dili yozlaştırıyor.</a:t>
            </a:r>
          </a:p>
        </p:txBody>
      </p:sp>
    </p:spTree>
    <p:extLst>
      <p:ext uri="{BB962C8B-B14F-4D97-AF65-F5344CB8AC3E}">
        <p14:creationId xmlns:p14="http://schemas.microsoft.com/office/powerpoint/2010/main" val="3474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Medya </a:t>
            </a:r>
            <a:r>
              <a:rPr lang="tr-TR" dirty="0" smtClean="0"/>
              <a:t>Bağımlılığı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18429"/>
            <a:ext cx="9628632" cy="45405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 smtClean="0"/>
              <a:t>Sosyal </a:t>
            </a:r>
            <a:r>
              <a:rPr lang="tr-TR" sz="2400" dirty="0"/>
              <a:t>medya ile ilgili bağımlılık türüdür.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 smtClean="0"/>
              <a:t>İşini</a:t>
            </a:r>
            <a:r>
              <a:rPr lang="tr-TR" sz="2400" dirty="0"/>
              <a:t>, gücünü, ailesini ve hatta yeme içmesini bile ihmal edecek düzeyde sosyal medya kullanan insanlar bağımlı kabul edilebilir. Ancak bu bağımlılık halen dünya genelinde tıbbi açıdan bir hastalık olarak değerlendirilmemektedir.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 smtClean="0"/>
              <a:t>Bakırköy </a:t>
            </a:r>
            <a:r>
              <a:rPr lang="tr-TR" sz="2400" dirty="0"/>
              <a:t>Prof. Dr. Mazhar Osman Ruh Sağlığı ve Sinir Hastalıkları E. A. Hastanesi (BRSHH) bünyesinde açılan </a:t>
            </a:r>
            <a:r>
              <a:rPr lang="tr-TR" sz="2400" b="1" dirty="0"/>
              <a:t>İnternet Bağımlılığı Polikliniği</a:t>
            </a:r>
            <a:r>
              <a:rPr lang="tr-TR" sz="2400" dirty="0"/>
              <a:t>’nde, internet bağımlısı kullanıcılar tedavi görüyor.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6017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479024" cy="4643798"/>
          </a:xfrm>
        </p:spPr>
        <p:txBody>
          <a:bodyPr/>
          <a:lstStyle/>
          <a:p>
            <a:r>
              <a:rPr lang="tr-TR" dirty="0" smtClean="0"/>
              <a:t>1. </a:t>
            </a:r>
            <a:r>
              <a:rPr lang="tr-TR" dirty="0"/>
              <a:t>http://</a:t>
            </a:r>
            <a:r>
              <a:rPr lang="tr-TR" dirty="0" smtClean="0"/>
              <a:t>muratyazici.com/wp-content/dersler/bilg/12-SosyalMedya.pdf Erişim Tarihi : 08.12.2017</a:t>
            </a:r>
          </a:p>
        </p:txBody>
      </p:sp>
    </p:spTree>
    <p:extLst>
      <p:ext uri="{BB962C8B-B14F-4D97-AF65-F5344CB8AC3E}">
        <p14:creationId xmlns:p14="http://schemas.microsoft.com/office/powerpoint/2010/main" val="181677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Medya Nedir</a:t>
            </a:r>
            <a:r>
              <a:rPr lang="tr-TR" dirty="0" smtClean="0"/>
              <a:t>?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1325880"/>
          </a:xfrm>
        </p:spPr>
        <p:txBody>
          <a:bodyPr/>
          <a:lstStyle/>
          <a:p>
            <a:r>
              <a:rPr lang="tr-TR" dirty="0"/>
              <a:t>İnternet kullanıcılarının birbirleriyle bilgi, görüş, ilgi alanlarını, yazılı görsel ya da işitsel bir şekilde paylaşarak iletişim kurmaları için olanak sağlayan araçlar ve web sitelerini içermektedir.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281" y="2624328"/>
            <a:ext cx="5025073" cy="348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9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Web </a:t>
            </a:r>
            <a:r>
              <a:rPr lang="tr-TR" dirty="0" smtClean="0"/>
              <a:t>2.0</a:t>
            </a:r>
            <a:r>
              <a:rPr lang="tr-TR" dirty="0"/>
              <a:t> </a:t>
            </a:r>
            <a:r>
              <a:rPr lang="tr-TR" dirty="0" smtClean="0"/>
              <a:t>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426464"/>
            <a:ext cx="10058400" cy="163677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Web 2.0'ın kullanıcı hizmetine sunulmasıyla birlikte, tek yönlü bilgi paylaşımından, çift taraflı ve eş zamanlı bilgi paylaşımına ulaşılmasını sağlayan </a:t>
            </a:r>
            <a:r>
              <a:rPr lang="tr-TR" dirty="0" smtClean="0"/>
              <a:t>medya sistemidir</a:t>
            </a:r>
            <a:r>
              <a:rPr lang="tr-TR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97280" y="3596932"/>
            <a:ext cx="9893808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2.0,O'ReillyMedia tarafından 2004'de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kullanılmaya başlayan bir sözcüktür ve toplumsal iletişim sitelerini</a:t>
            </a:r>
            <a:r>
              <a:rPr lang="tr-TR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vikileri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yani internet kullanıcılarının ortaklaşa ve paylaşarak yarattığı sistemi tanımlar.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9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Medyanın </a:t>
            </a:r>
            <a:r>
              <a:rPr lang="tr-TR" dirty="0" smtClean="0"/>
              <a:t>Gelişimi 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544" y="1225550"/>
            <a:ext cx="7431429" cy="511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Ağlar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560320"/>
            <a:ext cx="6355080" cy="26403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2004</a:t>
            </a: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Harvard </a:t>
            </a:r>
            <a:r>
              <a:rPr lang="tr-TR" sz="2400" dirty="0"/>
              <a:t>Üniversitesi öğrencisi, Mark </a:t>
            </a:r>
            <a:r>
              <a:rPr lang="tr-TR" sz="2400" dirty="0" err="1"/>
              <a:t>Zuckerberg</a:t>
            </a: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Türkiye</a:t>
            </a:r>
            <a:r>
              <a:rPr lang="tr-TR" sz="2400" dirty="0"/>
              <a:t>’ de en çok kullanılan sosyal ağ sitesi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facebook.com </a:t>
            </a:r>
            <a:r>
              <a:rPr lang="tr-TR" sz="2400" dirty="0"/>
              <a:t>(200 bin $, 2005)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fb.com </a:t>
            </a:r>
            <a:r>
              <a:rPr lang="tr-TR" sz="2400" dirty="0"/>
              <a:t>(8.5 milyon $, 2010)</a:t>
            </a:r>
          </a:p>
          <a:p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248" y="1380949"/>
            <a:ext cx="3150000" cy="329142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97280" y="5291251"/>
            <a:ext cx="753882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Profil oluşturma, arkadaş ekleme, duvar, zaman tüneli, takip etme, etiketleme, grup ve sayfalar, etkinlik düzenleme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90" y="1201398"/>
            <a:ext cx="38481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8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2418" y="2340864"/>
            <a:ext cx="5116915" cy="196020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2006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Jack</a:t>
            </a:r>
            <a:r>
              <a:rPr lang="tr-TR" dirty="0" smtClean="0"/>
              <a:t> </a:t>
            </a:r>
            <a:r>
              <a:rPr lang="tr-TR" dirty="0" err="1" smtClean="0"/>
              <a:t>Dorsey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Maksimum </a:t>
            </a:r>
            <a:r>
              <a:rPr lang="tr-TR" dirty="0"/>
              <a:t>140 karakterlik metin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twitter.com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568" y="1378267"/>
            <a:ext cx="3419475" cy="8096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333" y="1649201"/>
            <a:ext cx="4224601" cy="441427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402418" y="4454039"/>
            <a:ext cx="4632960" cy="175432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Cambria Math" panose="02040503050406030204" pitchFamily="18" charset="0"/>
              </a:rPr>
              <a:t>Tweet</a:t>
            </a:r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,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Cambria Math" panose="02040503050406030204" pitchFamily="18" charset="0"/>
              </a:rPr>
              <a:t>Retweet</a:t>
            </a:r>
            <a:r>
              <a:rPr lang="tr-TR" dirty="0" smtClean="0">
                <a:solidFill>
                  <a:srgbClr val="000000"/>
                </a:solidFill>
                <a:latin typeface="Cambria Math" panose="02040503050406030204" pitchFamily="18" charset="0"/>
              </a:rPr>
              <a:t> (</a:t>
            </a:r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RT),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Cambria Math" panose="02040503050406030204" pitchFamily="18" charset="0"/>
              </a:rPr>
              <a:t>Trending</a:t>
            </a:r>
            <a:r>
              <a:rPr lang="tr-TR" dirty="0" smtClean="0">
                <a:solidFill>
                  <a:srgbClr val="000000"/>
                </a:solidFill>
                <a:latin typeface="Cambria Math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Cambria Math" panose="02040503050406030204" pitchFamily="18" charset="0"/>
              </a:rPr>
              <a:t>Toping</a:t>
            </a:r>
            <a:r>
              <a:rPr lang="tr-TR" dirty="0" smtClean="0">
                <a:solidFill>
                  <a:srgbClr val="000000"/>
                </a:solidFill>
                <a:latin typeface="Cambria Math" panose="02040503050406030204" pitchFamily="18" charset="0"/>
              </a:rPr>
              <a:t>(TT</a:t>
            </a:r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),</a:t>
            </a:r>
          </a:p>
          <a:p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Direct Message (DM),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Cambria Math" panose="02040503050406030204" pitchFamily="18" charset="0"/>
              </a:rPr>
              <a:t>Mention</a:t>
            </a:r>
            <a:r>
              <a:rPr lang="tr-TR" dirty="0" smtClean="0">
                <a:solidFill>
                  <a:srgbClr val="000000"/>
                </a:solidFill>
                <a:latin typeface="Cambria Math" panose="02040503050406030204" pitchFamily="18" charset="0"/>
              </a:rPr>
              <a:t> (@),</a:t>
            </a:r>
            <a:endParaRPr lang="tr-TR" dirty="0">
              <a:solidFill>
                <a:srgbClr val="000000"/>
              </a:solidFill>
              <a:latin typeface="Cambria Math" panose="020405030504060302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Cambria Math" panose="02040503050406030204" pitchFamily="18" charset="0"/>
              </a:rPr>
              <a:t>Hashtag</a:t>
            </a:r>
            <a:r>
              <a:rPr lang="tr-TR" dirty="0" smtClean="0">
                <a:solidFill>
                  <a:srgbClr val="000000"/>
                </a:solidFill>
                <a:latin typeface="Cambria Math" panose="02040503050406030204" pitchFamily="18" charset="0"/>
              </a:rPr>
              <a:t> (</a:t>
            </a:r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Etiket)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358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167128"/>
            <a:ext cx="6062472" cy="3337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2010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err="1" smtClean="0"/>
              <a:t>KevinSystrom</a:t>
            </a:r>
            <a:r>
              <a:rPr lang="tr-TR" sz="2000" dirty="0"/>
              <a:t>, Mike </a:t>
            </a:r>
            <a:r>
              <a:rPr lang="tr-TR" sz="2000" dirty="0" err="1"/>
              <a:t>Krieger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Öncelikle </a:t>
            </a:r>
            <a:r>
              <a:rPr lang="tr-TR" sz="2000" dirty="0"/>
              <a:t>IOS için geliştirildi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Mobil </a:t>
            </a:r>
            <a:r>
              <a:rPr lang="tr-TR" sz="2000" dirty="0"/>
              <a:t>cihazlar için fotoğraf, video paylaşma ve filtreleme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2012</a:t>
            </a:r>
            <a:r>
              <a:rPr lang="tr-TR" sz="2000" dirty="0"/>
              <a:t>, 1 milyar $ (Facebook)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instagram.com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" y="1235783"/>
            <a:ext cx="3757041" cy="9545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752" y="1355398"/>
            <a:ext cx="3915948" cy="282774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097280" y="5320022"/>
            <a:ext cx="429768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Bağlantı kurma, etiketleme 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02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467" y="2228088"/>
            <a:ext cx="6144428" cy="31577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2003</a:t>
            </a:r>
            <a:endParaRPr lang="tr-TR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err="1" smtClean="0"/>
              <a:t>ReidHoffman</a:t>
            </a:r>
            <a:endParaRPr lang="tr-TR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Dünyanın </a:t>
            </a:r>
            <a:r>
              <a:rPr lang="tr-TR" sz="1800" dirty="0"/>
              <a:t>en büyük profesyonel sosyal iletişim ağı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Ücretli </a:t>
            </a:r>
            <a:r>
              <a:rPr lang="tr-TR" sz="1800" dirty="0"/>
              <a:t>ve ücretsiz üyelik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Amaç</a:t>
            </a:r>
            <a:r>
              <a:rPr lang="tr-TR" sz="1800" dirty="0"/>
              <a:t>, profesyonellerin birbirleriyle iletişim kurmalarını sağlayarak daha verimli ve başarılı olmak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Sanal </a:t>
            </a:r>
            <a:r>
              <a:rPr lang="tr-TR" sz="1800" dirty="0"/>
              <a:t>CV platformu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/>
              <a:t>l</a:t>
            </a:r>
            <a:r>
              <a:rPr lang="tr-TR" sz="1800" dirty="0" smtClean="0"/>
              <a:t>inkedin.com</a:t>
            </a:r>
            <a:endParaRPr lang="tr-TR" sz="1800" dirty="0"/>
          </a:p>
          <a:p>
            <a:pPr>
              <a:buFont typeface="Wingdings" panose="05000000000000000000" pitchFamily="2" charset="2"/>
              <a:buChar char="Ø"/>
            </a:pPr>
            <a:endParaRPr lang="tr-TR" sz="1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211" y="1271016"/>
            <a:ext cx="3435205" cy="95707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3671" y="1271016"/>
            <a:ext cx="3486001" cy="39936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024467" y="5512062"/>
            <a:ext cx="60960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Profil, Bağlantı Ekleme, Onaylama Sistemi, Tavsiye Etme, İşler, İş İlanları 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611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27797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2005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Chad</a:t>
            </a:r>
            <a:r>
              <a:rPr lang="tr-TR" dirty="0" smtClean="0"/>
              <a:t> </a:t>
            </a:r>
            <a:r>
              <a:rPr lang="tr-TR" dirty="0" err="1" smtClean="0"/>
              <a:t>Hurley</a:t>
            </a:r>
            <a:r>
              <a:rPr lang="tr-TR" dirty="0"/>
              <a:t>, Steve </a:t>
            </a:r>
            <a:r>
              <a:rPr lang="tr-TR" dirty="0" err="1"/>
              <a:t>Chen</a:t>
            </a:r>
            <a:r>
              <a:rPr lang="tr-TR" dirty="0"/>
              <a:t>, </a:t>
            </a:r>
            <a:r>
              <a:rPr lang="tr-TR" dirty="0" err="1" smtClean="0"/>
              <a:t>Jawed</a:t>
            </a:r>
            <a:r>
              <a:rPr lang="tr-TR" dirty="0" smtClean="0"/>
              <a:t> Karim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Dünyanın </a:t>
            </a:r>
            <a:r>
              <a:rPr lang="tr-TR" dirty="0"/>
              <a:t>en çok video barındıran sitesi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2006</a:t>
            </a:r>
            <a:r>
              <a:rPr lang="tr-TR" dirty="0"/>
              <a:t>, 1.65 milyar $ (Google)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youtube.com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8936" y="1225296"/>
            <a:ext cx="3984408" cy="266451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37998" y="4250174"/>
            <a:ext cx="578408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mbria Math" panose="02040503050406030204" pitchFamily="18" charset="0"/>
              </a:rPr>
              <a:t>Video izleme, yükleme, yorum yapma, kanal oluşturma …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82" y="4706789"/>
            <a:ext cx="3211633" cy="132079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711" y="4864608"/>
            <a:ext cx="4200001" cy="116297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976" y="4864608"/>
            <a:ext cx="3024000" cy="106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1383</TotalTime>
  <Words>639</Words>
  <Application>Microsoft Office PowerPoint</Application>
  <PresentationFormat>Geniş ekran</PresentationFormat>
  <Paragraphs>84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Cambria Math</vt:lpstr>
      <vt:lpstr>Times New Roman</vt:lpstr>
      <vt:lpstr>Wingdings</vt:lpstr>
      <vt:lpstr>Geçmişe bakış</vt:lpstr>
      <vt:lpstr>Sosyal Ağlar ve Sosyal Medya </vt:lpstr>
      <vt:lpstr>Sosyal Medya Nedir? [1]</vt:lpstr>
      <vt:lpstr>Web 2.0 [1]</vt:lpstr>
      <vt:lpstr>Sosyal Medyanın Gelişimi [1]</vt:lpstr>
      <vt:lpstr>Sosyal Ağlar [1]</vt:lpstr>
      <vt:lpstr>Sosyal Ağlar [1]</vt:lpstr>
      <vt:lpstr>Sosyal Ağlar [1]</vt:lpstr>
      <vt:lpstr>Sosyal Ağlar [1]</vt:lpstr>
      <vt:lpstr>Sosyal Ağlar [1]</vt:lpstr>
      <vt:lpstr>Sosyal Ağlar [1]</vt:lpstr>
      <vt:lpstr>Sosyal Ağlar [1]</vt:lpstr>
      <vt:lpstr>Sosyal Ağlardaki Saldırı Türleri [1]</vt:lpstr>
      <vt:lpstr>Sosyal Medyanın Yararları [1]</vt:lpstr>
      <vt:lpstr>Sosyal Medyanın Zararları [1]</vt:lpstr>
      <vt:lpstr>Sosyal Medya Bağımlılığı [1]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118</cp:revision>
  <dcterms:created xsi:type="dcterms:W3CDTF">2017-11-14T11:12:27Z</dcterms:created>
  <dcterms:modified xsi:type="dcterms:W3CDTF">2017-12-12T00:00:41Z</dcterms:modified>
</cp:coreProperties>
</file>