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9"/>
  </p:notesMasterIdLst>
  <p:sldIdLst>
    <p:sldId id="256" r:id="rId2"/>
    <p:sldId id="262" r:id="rId3"/>
    <p:sldId id="257" r:id="rId4"/>
    <p:sldId id="258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81" r:id="rId20"/>
    <p:sldId id="263" r:id="rId21"/>
    <p:sldId id="282" r:id="rId22"/>
    <p:sldId id="283" r:id="rId23"/>
    <p:sldId id="277" r:id="rId24"/>
    <p:sldId id="280" r:id="rId25"/>
    <p:sldId id="278" r:id="rId26"/>
    <p:sldId id="279" r:id="rId27"/>
    <p:sldId id="259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B24D5-10AC-43D9-B9BF-A3D9C58DAF57}" type="datetimeFigureOut">
              <a:rPr lang="tr-TR" smtClean="0"/>
              <a:pPr/>
              <a:t>17.05.2018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A7915-A0F1-430B-970B-E357DB6E35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414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7915-A0F1-430B-970B-E357DB6E3503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844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7915-A0F1-430B-970B-E357DB6E3503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023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A7915-A0F1-430B-970B-E357DB6E350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7324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B964-3DFB-4CF4-B6D9-F850F869955B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9211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7C16-17F8-4493-9FE3-E6794F080A75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40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851C-DB1C-4756-8CA3-9D7CB21D8129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504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45FB-EC9F-4B91-8C63-BAE342DB218F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296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D13D-3482-4EAF-96F3-B20EC88AFE02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010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6617-5649-405F-929F-FBF3538310B9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258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DD19-4FE5-4F06-ACB6-2FCE164EAFC9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5926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9FB3-E1EE-42C0-B6DE-4CBA0D68A9D7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05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206-675B-4FA7-A7DB-E8441DDB44D9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0278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9311-4FA8-4A32-89DA-7EF34050BF94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5488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E95F-E1DF-40A6-B6F5-A511FB5EF650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413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DB7A-5D2A-4561-9C6D-7ED71A80B570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0765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371D-A878-490A-B1ED-8FC1215C4DB8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2148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E292-6ACD-4316-A8F7-0E4104ECD93F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31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CCF-54CE-4AF4-9A68-EC899EBDCDCD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3086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746F-58FB-42DC-9671-B023409DEAAC}" type="datetime1">
              <a:rPr lang="tr-TR" smtClean="0"/>
              <a:pPr/>
              <a:t>17.05.2018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7257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D4431-4DF9-44E3-AA4B-62C2BEEC4607}" type="datetime1">
              <a:rPr lang="tr-TR" smtClean="0"/>
              <a:pPr/>
              <a:t>17.05.2018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015F9F-3E88-4C74-AE9B-B672A73C07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50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492" y="574431"/>
            <a:ext cx="9061939" cy="3200400"/>
          </a:xfrm>
        </p:spPr>
        <p:txBody>
          <a:bodyPr/>
          <a:lstStyle/>
          <a:p>
            <a:pPr algn="ctr"/>
            <a:r>
              <a:rPr lang="tr-TR" b="1" dirty="0" smtClean="0"/>
              <a:t>‘</a:t>
            </a:r>
            <a:r>
              <a:rPr lang="tr-TR" b="1" i="1" dirty="0" smtClean="0"/>
              <a:t>BİYONİK GÖZ</a:t>
            </a:r>
            <a:r>
              <a:rPr lang="tr-TR" b="1" i="1" dirty="0"/>
              <a:t>-</a:t>
            </a:r>
            <a:r>
              <a:rPr lang="tr-TR" b="1" i="1" dirty="0" smtClean="0"/>
              <a:t> ARGUS II</a:t>
            </a:r>
            <a:r>
              <a:rPr lang="tr-TR" b="1" dirty="0" smtClean="0"/>
              <a:t>’ de </a:t>
            </a:r>
            <a:r>
              <a:rPr lang="tr-TR" sz="4800" b="1" dirty="0" smtClean="0"/>
              <a:t>TAKİP VE </a:t>
            </a:r>
            <a:r>
              <a:rPr lang="tr-TR" sz="4800" b="1" dirty="0" smtClean="0">
                <a:latin typeface="Calibri" panose="020F0502020204030204" pitchFamily="34" charset="0"/>
              </a:rPr>
              <a:t>REHABİLİTASYON</a:t>
            </a:r>
            <a:endParaRPr lang="tr-TR" sz="48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sz="3600" dirty="0" smtClean="0"/>
          </a:p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PROF. DR. AYSUN İDİL</a:t>
            </a:r>
            <a:endParaRPr lang="tr-TR" sz="3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26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3" name="Picture 3" descr="C:\Users\Şefay Aysun İDİL\Desktop\Resim 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1000"/>
            <a:ext cx="108373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96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C:\Users\Şefay Aysun İDİL\Desktop\Resim 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1000"/>
            <a:ext cx="108373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24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 descr="C:\Users\Şefay Aysun İDİL\Desktop\Resim 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1000"/>
            <a:ext cx="108373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13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Şefay Aysun İDİL\Desktop\Resim 7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0"/>
            <a:ext cx="5384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Şefay Aysun İDİL\Desktop\Resim 7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89525" y="2532063"/>
            <a:ext cx="418465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196C-275B-4B2B-9A7F-F4EE3C54EED3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14338" name="Picture 7" descr="P104084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7334" y="626270"/>
            <a:ext cx="3648075" cy="3030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39" name="Picture 8" descr="P104084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7395" y="2579689"/>
            <a:ext cx="3944937" cy="30400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77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C:\Users\Şefay Aysun İDİL\Desktop\Resim 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1000"/>
            <a:ext cx="10837333" cy="60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052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4B1C-668B-49EF-9FD5-61C2211B9852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1026" name="Picture 2" descr="C:\Documents and Settings\user\Desktop\fotograf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740399" y="2547257"/>
            <a:ext cx="4339771" cy="35269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Documents and Settings\user\Desktop\fotograf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939799" y="587826"/>
            <a:ext cx="4285343" cy="3668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4246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4B1C-668B-49EF-9FD5-61C2211B9852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3076" name="Picture 4" descr="C:\Documents and Settings\user\Desktop\fotograf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72000">
            <a:off x="5261545" y="3338152"/>
            <a:ext cx="3959642" cy="2808514"/>
          </a:xfrm>
          <a:prstGeom prst="rect">
            <a:avLst/>
          </a:prstGeom>
          <a:noFill/>
        </p:spPr>
      </p:pic>
      <p:pic>
        <p:nvPicPr>
          <p:cNvPr id="3077" name="Picture 5" descr="C:\Documents and Settings\user\Desktop\fotograf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35241">
            <a:off x="5152572" y="740229"/>
            <a:ext cx="4064000" cy="2656114"/>
          </a:xfrm>
          <a:prstGeom prst="rect">
            <a:avLst/>
          </a:prstGeom>
          <a:noFill/>
        </p:spPr>
      </p:pic>
      <p:pic>
        <p:nvPicPr>
          <p:cNvPr id="7" name="Picture 5" descr="C:\Documents and Settings\user\Desktop\fotograf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82599" y="1785257"/>
            <a:ext cx="4064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9603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C:\Users\Şefay Aysun İDİL\Desktop\Resim 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1000"/>
            <a:ext cx="108373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948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Dr. A.İDİL  2015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8805" y="1829991"/>
            <a:ext cx="2055804" cy="2706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610708" y="1019908"/>
            <a:ext cx="497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ARGUS II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FDA (Gıda ve İlaç Yönetimi) ONAYI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CE (Avrupa uyumluluk )BELGESİ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376246"/>
            <a:ext cx="45837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İKİ AŞAMA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CERRAHİ AŞAMA; </a:t>
            </a: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EPİRETİNAL PROTEZİN 	RETİNAYA YERLEŞTİRİLMESİ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GÖRSEL REHABİLİTASYON</a:t>
            </a:r>
            <a:endParaRPr lang="tr-TR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92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b="1" dirty="0" smtClean="0">
                <a:latin typeface="Calibri" panose="020F0502020204030204" pitchFamily="34" charset="0"/>
              </a:rPr>
              <a:t>ARGUS </a:t>
            </a:r>
            <a:endParaRPr lang="tr-TR" sz="8000" b="1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368" y="2121878"/>
            <a:ext cx="2981386" cy="421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5355" y="2825262"/>
            <a:ext cx="3774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MİTOLOJİ KAHRAMANI</a:t>
            </a:r>
          </a:p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HER ŞEYİ GÖREN </a:t>
            </a:r>
          </a:p>
          <a:p>
            <a:pPr algn="ctr"/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100 GÖZLÜ DEV</a:t>
            </a:r>
            <a:endParaRPr lang="tr-TR" sz="3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1312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2" y="609600"/>
            <a:ext cx="7781771" cy="132080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latin typeface="Calibri" panose="020F0502020204030204" pitchFamily="34" charset="0"/>
              </a:rPr>
              <a:t>Argus II Biyonik Gözde Rehabilitasyon Süreci</a:t>
            </a:r>
            <a:br>
              <a:rPr lang="tr-TR" sz="4400" b="1" dirty="0" smtClean="0">
                <a:latin typeface="Calibri" panose="020F0502020204030204" pitchFamily="34" charset="0"/>
              </a:rPr>
            </a:br>
            <a:endParaRPr lang="tr-TR" sz="44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5608" y="2629249"/>
            <a:ext cx="69283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Bu sistem ile oluşan görüntülere uyum sağlamak,yorumlamak ve öğrenmek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Zaman gerektirir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Bireyler arasında uyum farklılıkları olabilir.</a:t>
            </a:r>
            <a:endParaRPr lang="tr-TR" sz="32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457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latin typeface="Calibri" panose="020F0502020204030204" pitchFamily="34" charset="0"/>
              </a:rPr>
              <a:t>Argus II Biyonik Gözde Rehabilitasyon</a:t>
            </a:r>
            <a:endParaRPr lang="tr-TR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900420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	İÇ VE DIŞ ORTAMDA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ygun baş pozisyonunu öğrenmek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Cisimlerin yerlerini belirlemek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Hareketin yönünü ayırt etmek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Harf ve kelime okuma (özel ekran ve programlar ile)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Yön belirleme ve hareket edebilme (Oryantasyon- mobilite)</a:t>
            </a:r>
            <a:endParaRPr lang="tr-TR" sz="3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4168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b="1" dirty="0" smtClean="0">
                <a:latin typeface="Calibri" panose="020F0502020204030204" pitchFamily="34" charset="0"/>
              </a:rPr>
              <a:t>ARGUS II</a:t>
            </a:r>
            <a:endParaRPr lang="tr-TR" sz="4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900420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GÖRME ALANI; 20 DERECE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GÖRME KESKİNLİĞİ; 1.6 ila 2.9 logMAR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HARF OKUMA; 20/ 1262</a:t>
            </a:r>
            <a:endParaRPr lang="tr-TR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341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Ameliyat ve Rehabilitasyon Sürecinden Sonra </a:t>
            </a:r>
            <a:r>
              <a:rPr lang="tr-TR" b="1" dirty="0"/>
              <a:t>Y</a:t>
            </a:r>
            <a:r>
              <a:rPr lang="tr-TR" b="1" dirty="0" smtClean="0"/>
              <a:t>apılabilen </a:t>
            </a:r>
            <a:r>
              <a:rPr lang="tr-TR" b="1" dirty="0"/>
              <a:t>A</a:t>
            </a:r>
            <a:r>
              <a:rPr lang="tr-TR" b="1" dirty="0" smtClean="0"/>
              <a:t>ktiviteler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Nesnelerin </a:t>
            </a:r>
            <a:r>
              <a:rPr lang="tr-TR" sz="2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ayırt edilmesi  ve yerlerinin belirlenmesi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Masanın üzerindeki çeşitli araç gereci bulabilmek</a:t>
            </a: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Park </a:t>
            </a:r>
            <a:r>
              <a:rPr lang="tr-T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halinde veya hareket eden arabaların yerini belirlemek</a:t>
            </a: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Bayrak </a:t>
            </a:r>
            <a:r>
              <a:rPr lang="tr-TR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ve otobüs duraklarının direklerinin yerini belirlemek</a:t>
            </a: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088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Ameliyat ve Rehabilitasyon Sürecinden Sonra </a:t>
            </a:r>
            <a:r>
              <a:rPr lang="tr-TR" b="1" dirty="0"/>
              <a:t>Y</a:t>
            </a:r>
            <a:r>
              <a:rPr lang="tr-TR" b="1" dirty="0" smtClean="0"/>
              <a:t>apılabilen </a:t>
            </a:r>
            <a:r>
              <a:rPr lang="tr-TR" b="1" dirty="0"/>
              <a:t>A</a:t>
            </a:r>
            <a:r>
              <a:rPr lang="tr-TR" b="1" dirty="0" smtClean="0"/>
              <a:t>ktiviteler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	Okuma;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Büyük </a:t>
            </a:r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harf ve rakamları ayırt etmek</a:t>
            </a:r>
            <a:endParaRPr lang="tr-TR" sz="4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4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Büyük </a:t>
            </a:r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</a:rPr>
              <a:t>harfle yazılı kelimeleri okuyabilmek</a:t>
            </a:r>
            <a:endParaRPr lang="tr-TR" sz="4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3172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Ameliyat ve Rehabilitasyon Sürecinden Sonra Yapılabilen Aktiviteler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Uyum </a:t>
            </a:r>
            <a:r>
              <a:rPr lang="tr-TR" sz="3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ve hareketlilik (oryantasyon ve mobilite)</a:t>
            </a:r>
            <a:endParaRPr lang="tr-TR" sz="32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	Kapı, pencere ve asansörleri bulabilme</a:t>
            </a: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	Kaldırım ve bordürleri takip edebilmek</a:t>
            </a: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	Caddede karşıdan karşıya geçerken yaya geçidini takip edebilmek</a:t>
            </a: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0424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Ameliyat ve Rehabilitasyon Sürecinden Sonra Yapılabilen Aktiviteler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Işığı farketmek</a:t>
            </a: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	Bir yere girişte tavan lambasının yerini saptayabilmek</a:t>
            </a: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	Süzülen ışık sayesinde pencerenin yerini </a:t>
            </a:r>
            <a:r>
              <a:rPr lang="tr-TR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belirlemek</a:t>
            </a:r>
          </a:p>
          <a:p>
            <a:pPr marL="0" indent="0">
              <a:buNone/>
            </a:pPr>
            <a:r>
              <a:rPr lang="tr-T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Ev işleri</a:t>
            </a: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	Koyu ve açık renk çamaşırları ayırt edebilmek</a:t>
            </a: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643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123" y="703384"/>
            <a:ext cx="9249508" cy="1705707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TEŞEKKÜR EDERİM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j02849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776" y="2201613"/>
            <a:ext cx="5700712" cy="3839749"/>
          </a:xfrm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6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66890"/>
            <a:ext cx="8596668" cy="2574472"/>
          </a:xfrm>
        </p:spPr>
        <p:txBody>
          <a:bodyPr>
            <a:normAutofit/>
          </a:bodyPr>
          <a:lstStyle/>
          <a:p>
            <a:r>
              <a:rPr lang="tr-TR" sz="4800" dirty="0" smtClean="0"/>
              <a:t> </a:t>
            </a:r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RE/HABİLİTASYON</a:t>
            </a:r>
          </a:p>
          <a:p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ESENLENDİRME</a:t>
            </a:r>
          </a:p>
          <a:p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YENİDEN </a:t>
            </a:r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</a:rPr>
              <a:t>..........</a:t>
            </a:r>
            <a:endParaRPr lang="tr-T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04" y="343110"/>
            <a:ext cx="4798219" cy="29180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4867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b="1" dirty="0" smtClean="0">
                <a:latin typeface="Calibri" panose="020F0502020204030204" pitchFamily="34" charset="0"/>
              </a:rPr>
              <a:t>YAŞAM KALİTESİ</a:t>
            </a:r>
            <a:endParaRPr lang="tr-TR" sz="6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BAĞIMSIZ</a:t>
            </a:r>
          </a:p>
          <a:p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ÜRETİCİ</a:t>
            </a:r>
          </a:p>
          <a:p>
            <a:r>
              <a:rPr lang="tr-TR" sz="4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YAŞANILASI</a:t>
            </a:r>
            <a:endParaRPr lang="tr-TR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475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>
                <a:latin typeface="Calibri" panose="020F0502020204030204" pitchFamily="34" charset="0"/>
              </a:rPr>
              <a:t>MEVCUT GÖRME İŞLEVİ</a:t>
            </a:r>
            <a:endParaRPr lang="tr-TR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26" y="2215662"/>
            <a:ext cx="8596668" cy="41382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5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AZ GÖRME </a:t>
            </a:r>
            <a:r>
              <a:rPr lang="tr-TR" sz="51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REHABİLİTASYONU; </a:t>
            </a:r>
          </a:p>
          <a:p>
            <a:r>
              <a:rPr lang="tr-TR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GÜN IŞIĞI İLE AYDINLATILMIŞ BİR ODADA </a:t>
            </a:r>
          </a:p>
          <a:p>
            <a:r>
              <a:rPr lang="tr-TR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İKİ GÖZ AÇIKKEN BİR ELİN PARMAKLARINI EN AZINDAN 1 METRE MESAFEDEN SAYABİLİYORSA;</a:t>
            </a:r>
          </a:p>
          <a:p>
            <a:pPr marL="0" indent="0">
              <a:buNone/>
            </a:pPr>
            <a:endParaRPr lang="tr-TR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51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RETİNA PROTEZİ-BİYONİK GÖZ </a:t>
            </a:r>
          </a:p>
          <a:p>
            <a:r>
              <a:rPr lang="tr-TR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GÖRME KESKİNLİĞİ EL HAREKETLERİNİ ALGILAYABİLME VE/VEYA IŞIK HİSSİ DÜZEYİNDE İSE</a:t>
            </a:r>
          </a:p>
          <a:p>
            <a:r>
              <a:rPr lang="tr-TR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GÖRME KAYBI DOĞUŞTAN DEĞİLSE</a:t>
            </a:r>
          </a:p>
          <a:p>
            <a:r>
              <a:rPr lang="tr-TR" sz="2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GÖRME SİNİRİ (OPTİK SİNİR) SAĞLIKLI İSE</a:t>
            </a:r>
          </a:p>
          <a:p>
            <a:pPr marL="0" indent="0">
              <a:buNone/>
            </a:pPr>
            <a:r>
              <a:rPr lang="tr-TR" sz="2600" dirty="0" smtClean="0">
                <a:latin typeface="Calibri" panose="020F0502020204030204" pitchFamily="34" charset="0"/>
              </a:rPr>
              <a:t> </a:t>
            </a:r>
            <a:endParaRPr lang="tr-TR" sz="26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5F9F-3E88-4C74-AE9B-B672A73C074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2017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43220" cy="1320800"/>
          </a:xfrm>
        </p:spPr>
        <p:txBody>
          <a:bodyPr>
            <a:normAutofit/>
          </a:bodyPr>
          <a:lstStyle/>
          <a:p>
            <a:r>
              <a:rPr lang="tr-TR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AZ GÖRME REHABİLİTASYONU;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tr-TR" b="1" dirty="0" smtClean="0">
              <a:latin typeface="Arial Rounded MT Bold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Mevcut </a:t>
            </a:r>
            <a:r>
              <a:rPr lang="tr-T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görme </a:t>
            </a:r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kapasitesini en </a:t>
            </a:r>
            <a:r>
              <a:rPr lang="tr-T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iyi şekilde </a:t>
            </a:r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kullanabilmenin yöntemlerini saptamak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Uzak-yakın veya ara mesafeleri görmek için kullanılacak optik ve/veya elektronik sistemleri belirlemek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tr-TR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Hasta ve yakınlarını eğitmek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  <a:defRPr/>
            </a:pPr>
            <a:endParaRPr lang="tr-TR" sz="3600" b="1" dirty="0" smtClean="0">
              <a:latin typeface="Calibri" panose="020F05020202040302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A.İDİL 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41B101-6710-4927-BAD9-417DF34A6847}" type="slidenum">
              <a:rPr lang="en-US">
                <a:solidFill>
                  <a:srgbClr val="045C75"/>
                </a:solidFill>
              </a:rPr>
              <a:pPr eaLnBrk="1" hangingPunct="1"/>
              <a:t>6</a:t>
            </a:fld>
            <a:endParaRPr lang="en-US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96" y="722314"/>
            <a:ext cx="7337954" cy="1073150"/>
          </a:xfrm>
        </p:spPr>
        <p:txBody>
          <a:bodyPr/>
          <a:lstStyle/>
          <a:p>
            <a:r>
              <a:rPr lang="tr-TR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Optik </a:t>
            </a:r>
            <a:r>
              <a:rPr lang="tr-TR" sz="5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sistemler</a:t>
            </a: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endParaRPr lang="tr-TR" sz="2800" b="1" u="sng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Teleskoplar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Mikroskoplar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Büyüteçler (magnifiers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Telemikroskoplar</a:t>
            </a:r>
            <a:endParaRPr lang="tr-TR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Elektro-optikal </a:t>
            </a:r>
            <a:r>
              <a:rPr lang="tr-T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sistemler </a:t>
            </a:r>
          </a:p>
          <a:p>
            <a:endParaRPr lang="tr-TR" sz="3600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7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600" y="762000"/>
            <a:ext cx="911629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Şefay Aysun İDİL\Desktop\Resim 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1000"/>
            <a:ext cx="108373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A.İDİL  2015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D4B1C-668B-49EF-9FD5-61C2211B98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665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A.İDİL 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218" name="Picture 2" descr="C:\Users\Şefay Aysun İDİL\Desktop\Resim 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1000"/>
            <a:ext cx="1083733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8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</TotalTime>
  <Words>393</Words>
  <Application>Microsoft Office PowerPoint</Application>
  <PresentationFormat>Özel</PresentationFormat>
  <Paragraphs>135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Facet</vt:lpstr>
      <vt:lpstr>‘BİYONİK GÖZ- ARGUS II’ de TAKİP VE REHABİLİTASYON</vt:lpstr>
      <vt:lpstr>ARGUS </vt:lpstr>
      <vt:lpstr>Slayt 3</vt:lpstr>
      <vt:lpstr>YAŞAM KALİTESİ</vt:lpstr>
      <vt:lpstr>MEVCUT GÖRME İŞLEVİ</vt:lpstr>
      <vt:lpstr>AZ GÖRME REHABİLİTASYONU; </vt:lpstr>
      <vt:lpstr>Optik sistemler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Argus II Biyonik Gözde Rehabilitasyon Süreci </vt:lpstr>
      <vt:lpstr>Argus II Biyonik Gözde Rehabilitasyon</vt:lpstr>
      <vt:lpstr>ARGUS II</vt:lpstr>
      <vt:lpstr>Ameliyat ve Rehabilitasyon Sürecinden Sonra Yapılabilen Aktiviteler</vt:lpstr>
      <vt:lpstr>Ameliyat ve Rehabilitasyon Sürecinden Sonra Yapılabilen Aktiviteler</vt:lpstr>
      <vt:lpstr>Ameliyat ve Rehabilitasyon Sürecinden Sonra Yapılabilen Aktiviteler</vt:lpstr>
      <vt:lpstr>Ameliyat ve Rehabilitasyon Sürecinden Sonra Yapılabilen Aktiviteler</vt:lpstr>
      <vt:lpstr>TEŞEKKÜR EDERİM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‘BİYONİK GÖZ’ DE TAKİP VE REHABİLİTASYON</dc:title>
  <dc:creator>Şefay Aysun İDİL</dc:creator>
  <cp:lastModifiedBy>User</cp:lastModifiedBy>
  <cp:revision>28</cp:revision>
  <dcterms:created xsi:type="dcterms:W3CDTF">2015-04-28T12:40:19Z</dcterms:created>
  <dcterms:modified xsi:type="dcterms:W3CDTF">2018-05-17T14:40:19Z</dcterms:modified>
</cp:coreProperties>
</file>