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CE96A5-4BBF-4DF4-8DD5-FBED6206CABE}" type="datetimeFigureOut">
              <a:rPr lang="tr-TR" smtClean="0"/>
              <a:t>2.2.2017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81923F-A7AF-46B7-AA7D-520E56A59E77}" type="slidenum">
              <a:rPr lang="tr-TR" smtClean="0"/>
              <a:t>‹#›</a:t>
            </a:fld>
            <a:endParaRPr lang="tr-TR"/>
          </a:p>
        </p:txBody>
      </p:sp>
    </p:spTree>
    <p:extLst>
      <p:ext uri="{BB962C8B-B14F-4D97-AF65-F5344CB8AC3E}">
        <p14:creationId xmlns:p14="http://schemas.microsoft.com/office/powerpoint/2010/main" val="1552798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
        <p:nvSpPr>
          <p:cNvPr id="10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2392EF3-060C-4A56-92D4-53D88C403123}" type="slidenum">
              <a:rPr lang="tr-TR" altLang="tr-TR" smtClean="0"/>
              <a:pPr>
                <a:spcBef>
                  <a:spcPct val="0"/>
                </a:spcBef>
              </a:pPr>
              <a:t>1</a:t>
            </a:fld>
            <a:endParaRPr lang="tr-TR" altLang="tr-TR" smtClean="0"/>
          </a:p>
        </p:txBody>
      </p:sp>
    </p:spTree>
    <p:extLst>
      <p:ext uri="{BB962C8B-B14F-4D97-AF65-F5344CB8AC3E}">
        <p14:creationId xmlns:p14="http://schemas.microsoft.com/office/powerpoint/2010/main" val="1887628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286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9994555-0A81-46DB-8E4B-3F24C5865FEF}" type="slidenum">
              <a:rPr lang="en-GB" altLang="tr-TR" smtClean="0"/>
              <a:pPr>
                <a:spcBef>
                  <a:spcPct val="0"/>
                </a:spcBef>
              </a:pPr>
              <a:t>10</a:t>
            </a:fld>
            <a:endParaRPr lang="en-GB" altLang="tr-TR" smtClean="0"/>
          </a:p>
        </p:txBody>
      </p:sp>
    </p:spTree>
    <p:extLst>
      <p:ext uri="{BB962C8B-B14F-4D97-AF65-F5344CB8AC3E}">
        <p14:creationId xmlns:p14="http://schemas.microsoft.com/office/powerpoint/2010/main" val="39674236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05A5685-2C7D-45FD-A0D2-AC8C0812FD2A}" type="slidenum">
              <a:rPr lang="en-GB" altLang="tr-TR" smtClean="0"/>
              <a:pPr>
                <a:spcBef>
                  <a:spcPct val="0"/>
                </a:spcBef>
              </a:pPr>
              <a:t>11</a:t>
            </a:fld>
            <a:endParaRPr lang="en-GB" altLang="tr-TR" smtClean="0"/>
          </a:p>
        </p:txBody>
      </p:sp>
    </p:spTree>
    <p:extLst>
      <p:ext uri="{BB962C8B-B14F-4D97-AF65-F5344CB8AC3E}">
        <p14:creationId xmlns:p14="http://schemas.microsoft.com/office/powerpoint/2010/main" val="17971087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27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DE08227-A2E8-4BB8-A2D6-C94E461BE017}" type="slidenum">
              <a:rPr lang="en-GB" altLang="tr-TR" smtClean="0"/>
              <a:pPr>
                <a:spcBef>
                  <a:spcPct val="0"/>
                </a:spcBef>
              </a:pPr>
              <a:t>12</a:t>
            </a:fld>
            <a:endParaRPr lang="en-GB" altLang="tr-TR" smtClean="0"/>
          </a:p>
        </p:txBody>
      </p:sp>
    </p:spTree>
    <p:extLst>
      <p:ext uri="{BB962C8B-B14F-4D97-AF65-F5344CB8AC3E}">
        <p14:creationId xmlns:p14="http://schemas.microsoft.com/office/powerpoint/2010/main" val="20395813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48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2617C51-F600-471F-8E17-546956F24DB3}" type="slidenum">
              <a:rPr lang="en-GB" altLang="tr-TR" smtClean="0"/>
              <a:pPr>
                <a:spcBef>
                  <a:spcPct val="0"/>
                </a:spcBef>
              </a:pPr>
              <a:t>13</a:t>
            </a:fld>
            <a:endParaRPr lang="en-GB" altLang="tr-TR" smtClean="0"/>
          </a:p>
        </p:txBody>
      </p:sp>
    </p:spTree>
    <p:extLst>
      <p:ext uri="{BB962C8B-B14F-4D97-AF65-F5344CB8AC3E}">
        <p14:creationId xmlns:p14="http://schemas.microsoft.com/office/powerpoint/2010/main" val="42847325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1A0948B-6657-4209-B077-FA8EB87A8D88}" type="slidenum">
              <a:rPr lang="en-GB" altLang="tr-TR" smtClean="0"/>
              <a:pPr>
                <a:spcBef>
                  <a:spcPct val="0"/>
                </a:spcBef>
              </a:pPr>
              <a:t>14</a:t>
            </a:fld>
            <a:endParaRPr lang="en-GB" altLang="tr-TR" smtClean="0"/>
          </a:p>
        </p:txBody>
      </p:sp>
    </p:spTree>
    <p:extLst>
      <p:ext uri="{BB962C8B-B14F-4D97-AF65-F5344CB8AC3E}">
        <p14:creationId xmlns:p14="http://schemas.microsoft.com/office/powerpoint/2010/main" val="21876000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89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75B835C-C73E-4EDA-80C0-B44001AABF67}" type="slidenum">
              <a:rPr lang="en-GB" altLang="tr-TR" smtClean="0"/>
              <a:pPr>
                <a:spcBef>
                  <a:spcPct val="0"/>
                </a:spcBef>
              </a:pPr>
              <a:t>15</a:t>
            </a:fld>
            <a:endParaRPr lang="en-GB" altLang="tr-TR" smtClean="0"/>
          </a:p>
        </p:txBody>
      </p:sp>
    </p:spTree>
    <p:extLst>
      <p:ext uri="{BB962C8B-B14F-4D97-AF65-F5344CB8AC3E}">
        <p14:creationId xmlns:p14="http://schemas.microsoft.com/office/powerpoint/2010/main" val="35269769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40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81F5A32-9A28-4DA2-8CDB-697BB89F93A6}" type="slidenum">
              <a:rPr lang="en-GB" altLang="tr-TR" smtClean="0"/>
              <a:pPr>
                <a:spcBef>
                  <a:spcPct val="0"/>
                </a:spcBef>
              </a:pPr>
              <a:t>16</a:t>
            </a:fld>
            <a:endParaRPr lang="en-GB" altLang="tr-TR" smtClean="0"/>
          </a:p>
        </p:txBody>
      </p:sp>
    </p:spTree>
    <p:extLst>
      <p:ext uri="{BB962C8B-B14F-4D97-AF65-F5344CB8AC3E}">
        <p14:creationId xmlns:p14="http://schemas.microsoft.com/office/powerpoint/2010/main" val="21392150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430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4D95F27-22C4-4F86-A962-5D0AC621D78F}" type="slidenum">
              <a:rPr lang="en-GB" altLang="tr-TR" smtClean="0"/>
              <a:pPr>
                <a:spcBef>
                  <a:spcPct val="0"/>
                </a:spcBef>
              </a:pPr>
              <a:t>17</a:t>
            </a:fld>
            <a:endParaRPr lang="en-GB" altLang="tr-TR" smtClean="0"/>
          </a:p>
        </p:txBody>
      </p:sp>
    </p:spTree>
    <p:extLst>
      <p:ext uri="{BB962C8B-B14F-4D97-AF65-F5344CB8AC3E}">
        <p14:creationId xmlns:p14="http://schemas.microsoft.com/office/powerpoint/2010/main" val="39236432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450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8738AD7-0553-4DF5-BB56-24E51DDA49BA}" type="slidenum">
              <a:rPr lang="en-GB" altLang="tr-TR" smtClean="0"/>
              <a:pPr>
                <a:spcBef>
                  <a:spcPct val="0"/>
                </a:spcBef>
              </a:pPr>
              <a:t>18</a:t>
            </a:fld>
            <a:endParaRPr lang="en-GB" altLang="tr-TR" smtClean="0"/>
          </a:p>
        </p:txBody>
      </p:sp>
    </p:spTree>
    <p:extLst>
      <p:ext uri="{BB962C8B-B14F-4D97-AF65-F5344CB8AC3E}">
        <p14:creationId xmlns:p14="http://schemas.microsoft.com/office/powerpoint/2010/main" val="8295454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471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D319A9A-647F-44E2-98D1-4D1055B18CFF}" type="slidenum">
              <a:rPr lang="en-GB" altLang="tr-TR" smtClean="0"/>
              <a:pPr>
                <a:spcBef>
                  <a:spcPct val="0"/>
                </a:spcBef>
              </a:pPr>
              <a:t>19</a:t>
            </a:fld>
            <a:endParaRPr lang="en-GB" altLang="tr-TR" smtClean="0"/>
          </a:p>
        </p:txBody>
      </p:sp>
    </p:spTree>
    <p:extLst>
      <p:ext uri="{BB962C8B-B14F-4D97-AF65-F5344CB8AC3E}">
        <p14:creationId xmlns:p14="http://schemas.microsoft.com/office/powerpoint/2010/main" val="12924399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a:ln/>
        </p:spPr>
      </p:sp>
      <p:sp>
        <p:nvSpPr>
          <p:cNvPr id="12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12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DBE84F0-8C17-4CEF-B802-1181E3CD622F}" type="slidenum">
              <a:rPr lang="en-GB" altLang="tr-TR" smtClean="0"/>
              <a:pPr>
                <a:spcBef>
                  <a:spcPct val="0"/>
                </a:spcBef>
              </a:pPr>
              <a:t>2</a:t>
            </a:fld>
            <a:endParaRPr lang="en-GB" altLang="tr-TR" smtClean="0"/>
          </a:p>
        </p:txBody>
      </p:sp>
    </p:spTree>
    <p:extLst>
      <p:ext uri="{BB962C8B-B14F-4D97-AF65-F5344CB8AC3E}">
        <p14:creationId xmlns:p14="http://schemas.microsoft.com/office/powerpoint/2010/main" val="10229499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49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E841CDF-7A12-416A-BCAF-CD9F39D07645}" type="slidenum">
              <a:rPr lang="en-GB" altLang="tr-TR" smtClean="0"/>
              <a:pPr>
                <a:spcBef>
                  <a:spcPct val="0"/>
                </a:spcBef>
              </a:pPr>
              <a:t>20</a:t>
            </a:fld>
            <a:endParaRPr lang="en-GB" altLang="tr-TR" smtClean="0"/>
          </a:p>
        </p:txBody>
      </p:sp>
    </p:spTree>
    <p:extLst>
      <p:ext uri="{BB962C8B-B14F-4D97-AF65-F5344CB8AC3E}">
        <p14:creationId xmlns:p14="http://schemas.microsoft.com/office/powerpoint/2010/main" val="37756085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1E3915E-D40E-47BE-B373-BA97809A79F8}" type="slidenum">
              <a:rPr lang="en-GB" altLang="tr-TR" smtClean="0"/>
              <a:pPr>
                <a:spcBef>
                  <a:spcPct val="0"/>
                </a:spcBef>
              </a:pPr>
              <a:t>21</a:t>
            </a:fld>
            <a:endParaRPr lang="en-GB" altLang="tr-TR" smtClean="0"/>
          </a:p>
        </p:txBody>
      </p:sp>
    </p:spTree>
    <p:extLst>
      <p:ext uri="{BB962C8B-B14F-4D97-AF65-F5344CB8AC3E}">
        <p14:creationId xmlns:p14="http://schemas.microsoft.com/office/powerpoint/2010/main" val="23528705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D19BE2A-9EB5-49C1-960F-1A00741F80AD}" type="slidenum">
              <a:rPr lang="en-GB" altLang="tr-TR" smtClean="0"/>
              <a:pPr>
                <a:spcBef>
                  <a:spcPct val="0"/>
                </a:spcBef>
              </a:pPr>
              <a:t>22</a:t>
            </a:fld>
            <a:endParaRPr lang="en-GB" altLang="tr-TR" smtClean="0"/>
          </a:p>
        </p:txBody>
      </p:sp>
    </p:spTree>
    <p:extLst>
      <p:ext uri="{BB962C8B-B14F-4D97-AF65-F5344CB8AC3E}">
        <p14:creationId xmlns:p14="http://schemas.microsoft.com/office/powerpoint/2010/main" val="4079015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69E7847-584B-4917-B147-5E7C2E2DF0D3}" type="slidenum">
              <a:rPr lang="en-GB" altLang="tr-TR" smtClean="0"/>
              <a:pPr>
                <a:spcBef>
                  <a:spcPct val="0"/>
                </a:spcBef>
              </a:pPr>
              <a:t>23</a:t>
            </a:fld>
            <a:endParaRPr lang="en-GB" altLang="tr-TR" smtClean="0"/>
          </a:p>
        </p:txBody>
      </p:sp>
    </p:spTree>
    <p:extLst>
      <p:ext uri="{BB962C8B-B14F-4D97-AF65-F5344CB8AC3E}">
        <p14:creationId xmlns:p14="http://schemas.microsoft.com/office/powerpoint/2010/main" val="32677961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57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C174748-D464-4374-84F4-B75D9A9E8994}" type="slidenum">
              <a:rPr lang="en-GB" altLang="tr-TR" smtClean="0"/>
              <a:pPr>
                <a:spcBef>
                  <a:spcPct val="0"/>
                </a:spcBef>
              </a:pPr>
              <a:t>24</a:t>
            </a:fld>
            <a:endParaRPr lang="en-GB" altLang="tr-TR" smtClean="0"/>
          </a:p>
        </p:txBody>
      </p:sp>
    </p:spTree>
    <p:extLst>
      <p:ext uri="{BB962C8B-B14F-4D97-AF65-F5344CB8AC3E}">
        <p14:creationId xmlns:p14="http://schemas.microsoft.com/office/powerpoint/2010/main" val="30468321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593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8BDDD22-1ED9-42FA-9915-9121B3A17B53}" type="slidenum">
              <a:rPr lang="en-GB" altLang="tr-TR" smtClean="0"/>
              <a:pPr>
                <a:spcBef>
                  <a:spcPct val="0"/>
                </a:spcBef>
              </a:pPr>
              <a:t>25</a:t>
            </a:fld>
            <a:endParaRPr lang="en-GB" altLang="tr-TR" smtClean="0"/>
          </a:p>
        </p:txBody>
      </p:sp>
    </p:spTree>
    <p:extLst>
      <p:ext uri="{BB962C8B-B14F-4D97-AF65-F5344CB8AC3E}">
        <p14:creationId xmlns:p14="http://schemas.microsoft.com/office/powerpoint/2010/main" val="1793284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614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5546CDD-D3DB-4EFE-AD1D-76458B8011C3}" type="slidenum">
              <a:rPr lang="en-GB" altLang="tr-TR" smtClean="0"/>
              <a:pPr>
                <a:spcBef>
                  <a:spcPct val="0"/>
                </a:spcBef>
              </a:pPr>
              <a:t>26</a:t>
            </a:fld>
            <a:endParaRPr lang="en-GB" altLang="tr-TR" smtClean="0"/>
          </a:p>
        </p:txBody>
      </p:sp>
    </p:spTree>
    <p:extLst>
      <p:ext uri="{BB962C8B-B14F-4D97-AF65-F5344CB8AC3E}">
        <p14:creationId xmlns:p14="http://schemas.microsoft.com/office/powerpoint/2010/main" val="31905613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143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45B86E4-8121-42C1-8711-5DD726DCE1B3}" type="slidenum">
              <a:rPr lang="en-GB" altLang="tr-TR" smtClean="0"/>
              <a:pPr>
                <a:spcBef>
                  <a:spcPct val="0"/>
                </a:spcBef>
              </a:pPr>
              <a:t>3</a:t>
            </a:fld>
            <a:endParaRPr lang="en-GB" altLang="tr-TR" smtClean="0"/>
          </a:p>
        </p:txBody>
      </p:sp>
    </p:spTree>
    <p:extLst>
      <p:ext uri="{BB962C8B-B14F-4D97-AF65-F5344CB8AC3E}">
        <p14:creationId xmlns:p14="http://schemas.microsoft.com/office/powerpoint/2010/main" val="34984880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2DB4F93-5883-4857-BE69-246FB727C724}" type="slidenum">
              <a:rPr lang="en-GB" altLang="tr-TR" smtClean="0"/>
              <a:pPr>
                <a:spcBef>
                  <a:spcPct val="0"/>
                </a:spcBef>
              </a:pPr>
              <a:t>4</a:t>
            </a:fld>
            <a:endParaRPr lang="en-GB" altLang="tr-TR" smtClean="0"/>
          </a:p>
        </p:txBody>
      </p:sp>
    </p:spTree>
    <p:extLst>
      <p:ext uri="{BB962C8B-B14F-4D97-AF65-F5344CB8AC3E}">
        <p14:creationId xmlns:p14="http://schemas.microsoft.com/office/powerpoint/2010/main" val="2026496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184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954E5B1-3635-4187-B9BB-FDB806997656}" type="slidenum">
              <a:rPr lang="en-GB" altLang="tr-TR" smtClean="0"/>
              <a:pPr>
                <a:spcBef>
                  <a:spcPct val="0"/>
                </a:spcBef>
              </a:pPr>
              <a:t>5</a:t>
            </a:fld>
            <a:endParaRPr lang="en-GB" altLang="tr-TR" smtClean="0"/>
          </a:p>
        </p:txBody>
      </p:sp>
    </p:spTree>
    <p:extLst>
      <p:ext uri="{BB962C8B-B14F-4D97-AF65-F5344CB8AC3E}">
        <p14:creationId xmlns:p14="http://schemas.microsoft.com/office/powerpoint/2010/main" val="13703637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204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8546454-5C65-49EC-9590-817F8A175D43}" type="slidenum">
              <a:rPr lang="en-GB" altLang="tr-TR" smtClean="0"/>
              <a:pPr>
                <a:spcBef>
                  <a:spcPct val="0"/>
                </a:spcBef>
              </a:pPr>
              <a:t>6</a:t>
            </a:fld>
            <a:endParaRPr lang="en-GB" altLang="tr-TR" smtClean="0"/>
          </a:p>
        </p:txBody>
      </p:sp>
    </p:spTree>
    <p:extLst>
      <p:ext uri="{BB962C8B-B14F-4D97-AF65-F5344CB8AC3E}">
        <p14:creationId xmlns:p14="http://schemas.microsoft.com/office/powerpoint/2010/main" val="5639549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225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A7B196C-0A73-4C12-AFC3-16F31C8158A9}" type="slidenum">
              <a:rPr lang="en-GB" altLang="tr-TR" smtClean="0"/>
              <a:pPr>
                <a:spcBef>
                  <a:spcPct val="0"/>
                </a:spcBef>
              </a:pPr>
              <a:t>7</a:t>
            </a:fld>
            <a:endParaRPr lang="en-GB" altLang="tr-TR" smtClean="0"/>
          </a:p>
        </p:txBody>
      </p:sp>
    </p:spTree>
    <p:extLst>
      <p:ext uri="{BB962C8B-B14F-4D97-AF65-F5344CB8AC3E}">
        <p14:creationId xmlns:p14="http://schemas.microsoft.com/office/powerpoint/2010/main" val="25116855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245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1DA724C-48F5-4D23-996C-27A1915B9BC6}" type="slidenum">
              <a:rPr lang="en-GB" altLang="tr-TR" smtClean="0"/>
              <a:pPr>
                <a:spcBef>
                  <a:spcPct val="0"/>
                </a:spcBef>
              </a:pPr>
              <a:t>8</a:t>
            </a:fld>
            <a:endParaRPr lang="en-GB" altLang="tr-TR" smtClean="0"/>
          </a:p>
        </p:txBody>
      </p:sp>
    </p:spTree>
    <p:extLst>
      <p:ext uri="{BB962C8B-B14F-4D97-AF65-F5344CB8AC3E}">
        <p14:creationId xmlns:p14="http://schemas.microsoft.com/office/powerpoint/2010/main" val="34153737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266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C886FB4-6874-4A04-86BB-AB5E395A7327}" type="slidenum">
              <a:rPr lang="en-GB" altLang="tr-TR" smtClean="0"/>
              <a:pPr>
                <a:spcBef>
                  <a:spcPct val="0"/>
                </a:spcBef>
              </a:pPr>
              <a:t>9</a:t>
            </a:fld>
            <a:endParaRPr lang="en-GB" altLang="tr-TR" smtClean="0"/>
          </a:p>
        </p:txBody>
      </p:sp>
    </p:spTree>
    <p:extLst>
      <p:ext uri="{BB962C8B-B14F-4D97-AF65-F5344CB8AC3E}">
        <p14:creationId xmlns:p14="http://schemas.microsoft.com/office/powerpoint/2010/main" val="27579439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62B73FC-F5BB-411D-8D3E-788A8CBB52BF}"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CC4CE9E-8EA5-48C7-82F3-D1A05EA54065}" type="slidenum">
              <a:rPr lang="tr-TR" smtClean="0"/>
              <a:t>‹#›</a:t>
            </a:fld>
            <a:endParaRPr lang="tr-TR"/>
          </a:p>
        </p:txBody>
      </p:sp>
    </p:spTree>
    <p:extLst>
      <p:ext uri="{BB962C8B-B14F-4D97-AF65-F5344CB8AC3E}">
        <p14:creationId xmlns:p14="http://schemas.microsoft.com/office/powerpoint/2010/main" val="1652988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62B73FC-F5BB-411D-8D3E-788A8CBB52BF}"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CC4CE9E-8EA5-48C7-82F3-D1A05EA54065}" type="slidenum">
              <a:rPr lang="tr-TR" smtClean="0"/>
              <a:t>‹#›</a:t>
            </a:fld>
            <a:endParaRPr lang="tr-TR"/>
          </a:p>
        </p:txBody>
      </p:sp>
    </p:spTree>
    <p:extLst>
      <p:ext uri="{BB962C8B-B14F-4D97-AF65-F5344CB8AC3E}">
        <p14:creationId xmlns:p14="http://schemas.microsoft.com/office/powerpoint/2010/main" val="859650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62B73FC-F5BB-411D-8D3E-788A8CBB52BF}"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CC4CE9E-8EA5-48C7-82F3-D1A05EA54065}" type="slidenum">
              <a:rPr lang="tr-TR" smtClean="0"/>
              <a:t>‹#›</a:t>
            </a:fld>
            <a:endParaRPr lang="tr-TR"/>
          </a:p>
        </p:txBody>
      </p:sp>
    </p:spTree>
    <p:extLst>
      <p:ext uri="{BB962C8B-B14F-4D97-AF65-F5344CB8AC3E}">
        <p14:creationId xmlns:p14="http://schemas.microsoft.com/office/powerpoint/2010/main" val="1133651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62B73FC-F5BB-411D-8D3E-788A8CBB52BF}"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CC4CE9E-8EA5-48C7-82F3-D1A05EA54065}" type="slidenum">
              <a:rPr lang="tr-TR" smtClean="0"/>
              <a:t>‹#›</a:t>
            </a:fld>
            <a:endParaRPr lang="tr-TR"/>
          </a:p>
        </p:txBody>
      </p:sp>
    </p:spTree>
    <p:extLst>
      <p:ext uri="{BB962C8B-B14F-4D97-AF65-F5344CB8AC3E}">
        <p14:creationId xmlns:p14="http://schemas.microsoft.com/office/powerpoint/2010/main" val="2611133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62B73FC-F5BB-411D-8D3E-788A8CBB52BF}"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CC4CE9E-8EA5-48C7-82F3-D1A05EA54065}" type="slidenum">
              <a:rPr lang="tr-TR" smtClean="0"/>
              <a:t>‹#›</a:t>
            </a:fld>
            <a:endParaRPr lang="tr-TR"/>
          </a:p>
        </p:txBody>
      </p:sp>
    </p:spTree>
    <p:extLst>
      <p:ext uri="{BB962C8B-B14F-4D97-AF65-F5344CB8AC3E}">
        <p14:creationId xmlns:p14="http://schemas.microsoft.com/office/powerpoint/2010/main" val="1374041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62B73FC-F5BB-411D-8D3E-788A8CBB52BF}" type="datetimeFigureOut">
              <a:rPr lang="tr-TR" smtClean="0"/>
              <a:t>2.2.2017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CC4CE9E-8EA5-48C7-82F3-D1A05EA54065}" type="slidenum">
              <a:rPr lang="tr-TR" smtClean="0"/>
              <a:t>‹#›</a:t>
            </a:fld>
            <a:endParaRPr lang="tr-TR"/>
          </a:p>
        </p:txBody>
      </p:sp>
    </p:spTree>
    <p:extLst>
      <p:ext uri="{BB962C8B-B14F-4D97-AF65-F5344CB8AC3E}">
        <p14:creationId xmlns:p14="http://schemas.microsoft.com/office/powerpoint/2010/main" val="768960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62B73FC-F5BB-411D-8D3E-788A8CBB52BF}" type="datetimeFigureOut">
              <a:rPr lang="tr-TR" smtClean="0"/>
              <a:t>2.2.2017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CC4CE9E-8EA5-48C7-82F3-D1A05EA54065}" type="slidenum">
              <a:rPr lang="tr-TR" smtClean="0"/>
              <a:t>‹#›</a:t>
            </a:fld>
            <a:endParaRPr lang="tr-TR"/>
          </a:p>
        </p:txBody>
      </p:sp>
    </p:spTree>
    <p:extLst>
      <p:ext uri="{BB962C8B-B14F-4D97-AF65-F5344CB8AC3E}">
        <p14:creationId xmlns:p14="http://schemas.microsoft.com/office/powerpoint/2010/main" val="4179084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62B73FC-F5BB-411D-8D3E-788A8CBB52BF}" type="datetimeFigureOut">
              <a:rPr lang="tr-TR" smtClean="0"/>
              <a:t>2.2.2017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CC4CE9E-8EA5-48C7-82F3-D1A05EA54065}" type="slidenum">
              <a:rPr lang="tr-TR" smtClean="0"/>
              <a:t>‹#›</a:t>
            </a:fld>
            <a:endParaRPr lang="tr-TR"/>
          </a:p>
        </p:txBody>
      </p:sp>
    </p:spTree>
    <p:extLst>
      <p:ext uri="{BB962C8B-B14F-4D97-AF65-F5344CB8AC3E}">
        <p14:creationId xmlns:p14="http://schemas.microsoft.com/office/powerpoint/2010/main" val="683274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62B73FC-F5BB-411D-8D3E-788A8CBB52BF}" type="datetimeFigureOut">
              <a:rPr lang="tr-TR" smtClean="0"/>
              <a:t>2.2.2017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CC4CE9E-8EA5-48C7-82F3-D1A05EA54065}" type="slidenum">
              <a:rPr lang="tr-TR" smtClean="0"/>
              <a:t>‹#›</a:t>
            </a:fld>
            <a:endParaRPr lang="tr-TR"/>
          </a:p>
        </p:txBody>
      </p:sp>
    </p:spTree>
    <p:extLst>
      <p:ext uri="{BB962C8B-B14F-4D97-AF65-F5344CB8AC3E}">
        <p14:creationId xmlns:p14="http://schemas.microsoft.com/office/powerpoint/2010/main" val="2212328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62B73FC-F5BB-411D-8D3E-788A8CBB52BF}" type="datetimeFigureOut">
              <a:rPr lang="tr-TR" smtClean="0"/>
              <a:t>2.2.2017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CC4CE9E-8EA5-48C7-82F3-D1A05EA54065}" type="slidenum">
              <a:rPr lang="tr-TR" smtClean="0"/>
              <a:t>‹#›</a:t>
            </a:fld>
            <a:endParaRPr lang="tr-TR"/>
          </a:p>
        </p:txBody>
      </p:sp>
    </p:spTree>
    <p:extLst>
      <p:ext uri="{BB962C8B-B14F-4D97-AF65-F5344CB8AC3E}">
        <p14:creationId xmlns:p14="http://schemas.microsoft.com/office/powerpoint/2010/main" val="259356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62B73FC-F5BB-411D-8D3E-788A8CBB52BF}" type="datetimeFigureOut">
              <a:rPr lang="tr-TR" smtClean="0"/>
              <a:t>2.2.2017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CC4CE9E-8EA5-48C7-82F3-D1A05EA54065}" type="slidenum">
              <a:rPr lang="tr-TR" smtClean="0"/>
              <a:t>‹#›</a:t>
            </a:fld>
            <a:endParaRPr lang="tr-TR"/>
          </a:p>
        </p:txBody>
      </p:sp>
    </p:spTree>
    <p:extLst>
      <p:ext uri="{BB962C8B-B14F-4D97-AF65-F5344CB8AC3E}">
        <p14:creationId xmlns:p14="http://schemas.microsoft.com/office/powerpoint/2010/main" val="3229370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2B73FC-F5BB-411D-8D3E-788A8CBB52BF}" type="datetimeFigureOut">
              <a:rPr lang="tr-TR" smtClean="0"/>
              <a:t>2.2.2017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C4CE9E-8EA5-48C7-82F3-D1A05EA54065}" type="slidenum">
              <a:rPr lang="tr-TR" smtClean="0"/>
              <a:t>‹#›</a:t>
            </a:fld>
            <a:endParaRPr lang="tr-TR"/>
          </a:p>
        </p:txBody>
      </p:sp>
    </p:spTree>
    <p:extLst>
      <p:ext uri="{BB962C8B-B14F-4D97-AF65-F5344CB8AC3E}">
        <p14:creationId xmlns:p14="http://schemas.microsoft.com/office/powerpoint/2010/main" val="2314535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png"/><Relationship Id="rId4" Type="http://schemas.openxmlformats.org/officeDocument/2006/relationships/oleObject" Target="../embeddings/oleObject1.bin"/></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5" name="Text Box 11"/>
          <p:cNvSpPr txBox="1">
            <a:spLocks noChangeArrowheads="1"/>
          </p:cNvSpPr>
          <p:nvPr/>
        </p:nvSpPr>
        <p:spPr bwMode="auto">
          <a:xfrm>
            <a:off x="2468563" y="2214564"/>
            <a:ext cx="7129462" cy="2586037"/>
          </a:xfrm>
          <a:prstGeom prst="rect">
            <a:avLst/>
          </a:prstGeom>
          <a:noFill/>
          <a:ln>
            <a:noFill/>
          </a:ln>
          <a:effectLst>
            <a:outerShdw dist="107763" dir="2700000" algn="ctr" rotWithShape="0">
              <a:srgbClr val="DDDDDD">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tr-TR" altLang="tr-TR" sz="5400">
                <a:latin typeface="Verdana" panose="020B0604030504040204" pitchFamily="34" charset="0"/>
              </a:rPr>
              <a:t>HAYVANCILIK İŞLETME EKONOMİSİ</a:t>
            </a:r>
          </a:p>
        </p:txBody>
      </p:sp>
      <p:sp>
        <p:nvSpPr>
          <p:cNvPr id="11276" name="Line 12"/>
          <p:cNvSpPr>
            <a:spLocks noChangeShapeType="1"/>
          </p:cNvSpPr>
          <p:nvPr/>
        </p:nvSpPr>
        <p:spPr bwMode="auto">
          <a:xfrm>
            <a:off x="2647950" y="2060575"/>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1277" name="Line 13"/>
          <p:cNvSpPr>
            <a:spLocks noChangeShapeType="1"/>
          </p:cNvSpPr>
          <p:nvPr/>
        </p:nvSpPr>
        <p:spPr bwMode="auto">
          <a:xfrm>
            <a:off x="2649538" y="4751388"/>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1968696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1275"/>
                                        </p:tgtEl>
                                        <p:attrNameLst>
                                          <p:attrName>style.visibility</p:attrName>
                                        </p:attrNameLst>
                                      </p:cBhvr>
                                      <p:to>
                                        <p:strVal val="visible"/>
                                      </p:to>
                                    </p:set>
                                    <p:anim calcmode="lin" valueType="num">
                                      <p:cBhvr>
                                        <p:cTn id="7" dur="500" fill="hold"/>
                                        <p:tgtEl>
                                          <p:spTgt spid="11275"/>
                                        </p:tgtEl>
                                        <p:attrNameLst>
                                          <p:attrName>ppt_w</p:attrName>
                                        </p:attrNameLst>
                                      </p:cBhvr>
                                      <p:tavLst>
                                        <p:tav tm="0">
                                          <p:val>
                                            <p:fltVal val="0"/>
                                          </p:val>
                                        </p:tav>
                                        <p:tav tm="100000">
                                          <p:val>
                                            <p:strVal val="#ppt_w"/>
                                          </p:val>
                                        </p:tav>
                                      </p:tavLst>
                                    </p:anim>
                                    <p:anim calcmode="lin" valueType="num">
                                      <p:cBhvr>
                                        <p:cTn id="8" dur="500" fill="hold"/>
                                        <p:tgtEl>
                                          <p:spTgt spid="11275"/>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12" presetClass="entr" presetSubtype="8" fill="hold" grpId="0" nodeType="afterEffect">
                                  <p:stCondLst>
                                    <p:cond delay="0"/>
                                  </p:stCondLst>
                                  <p:childTnLst>
                                    <p:set>
                                      <p:cBhvr>
                                        <p:cTn id="11" dur="1" fill="hold">
                                          <p:stCondLst>
                                            <p:cond delay="0"/>
                                          </p:stCondLst>
                                        </p:cTn>
                                        <p:tgtEl>
                                          <p:spTgt spid="11276"/>
                                        </p:tgtEl>
                                        <p:attrNameLst>
                                          <p:attrName>style.visibility</p:attrName>
                                        </p:attrNameLst>
                                      </p:cBhvr>
                                      <p:to>
                                        <p:strVal val="visible"/>
                                      </p:to>
                                    </p:set>
                                    <p:animEffect transition="in" filter="slide(fromLeft)">
                                      <p:cBhvr>
                                        <p:cTn id="12" dur="500"/>
                                        <p:tgtEl>
                                          <p:spTgt spid="11276"/>
                                        </p:tgtEl>
                                      </p:cBhvr>
                                    </p:animEffect>
                                  </p:childTnLst>
                                </p:cTn>
                              </p:par>
                            </p:childTnLst>
                          </p:cTn>
                        </p:par>
                        <p:par>
                          <p:cTn id="13" fill="hold" nodeType="afterGroup">
                            <p:stCondLst>
                              <p:cond delay="1000"/>
                            </p:stCondLst>
                            <p:childTnLst>
                              <p:par>
                                <p:cTn id="14" presetID="12" presetClass="entr" presetSubtype="2" fill="hold" grpId="0" nodeType="afterEffect">
                                  <p:stCondLst>
                                    <p:cond delay="0"/>
                                  </p:stCondLst>
                                  <p:childTnLst>
                                    <p:set>
                                      <p:cBhvr>
                                        <p:cTn id="15" dur="1" fill="hold">
                                          <p:stCondLst>
                                            <p:cond delay="0"/>
                                          </p:stCondLst>
                                        </p:cTn>
                                        <p:tgtEl>
                                          <p:spTgt spid="11277"/>
                                        </p:tgtEl>
                                        <p:attrNameLst>
                                          <p:attrName>style.visibility</p:attrName>
                                        </p:attrNameLst>
                                      </p:cBhvr>
                                      <p:to>
                                        <p:strVal val="visible"/>
                                      </p:to>
                                    </p:set>
                                    <p:animEffect transition="in" filter="slide(fromRight)">
                                      <p:cBhvr>
                                        <p:cTn id="16" dur="500"/>
                                        <p:tgtEl>
                                          <p:spTgt spid="112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5" grpId="0"/>
      <p:bldP spid="11276" grpId="0" animBg="1"/>
      <p:bldP spid="1127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4"/>
          <p:cNvSpPr txBox="1">
            <a:spLocks noChangeArrowheads="1"/>
          </p:cNvSpPr>
          <p:nvPr/>
        </p:nvSpPr>
        <p:spPr bwMode="auto">
          <a:xfrm>
            <a:off x="1919289" y="1119188"/>
            <a:ext cx="8497887"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spcBef>
                <a:spcPct val="50000"/>
              </a:spcBef>
            </a:pPr>
            <a:r>
              <a:rPr lang="tr-TR" altLang="tr-TR" sz="3200"/>
              <a:t>	İşletme iktisadı komşu disiplinlerdeki gelişmeleri de yakından izlemelidir. Çünkü, işletme iktisadının amacı, işletmeleri tanımak yanında, aynı zamanda onu değiştirmektir. Böylece toplumun refah seviyesinin yükseltilmesi hedeflenmektedir. Bu amaçla, araştırma konusu olan işletmelerin aksayan yönlerinin düzeltilmesi, güçlü yönlerinin daha iyi değerlendirilmesi ve elde edilen bulguların daha güzel bir yaşam için değerlendirilmesine çalışılmaktadır.</a:t>
            </a:r>
          </a:p>
        </p:txBody>
      </p:sp>
    </p:spTree>
    <p:extLst>
      <p:ext uri="{BB962C8B-B14F-4D97-AF65-F5344CB8AC3E}">
        <p14:creationId xmlns:p14="http://schemas.microsoft.com/office/powerpoint/2010/main" val="28112716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4"/>
          <p:cNvSpPr txBox="1">
            <a:spLocks noChangeArrowheads="1"/>
          </p:cNvSpPr>
          <p:nvPr/>
        </p:nvSpPr>
        <p:spPr bwMode="auto">
          <a:xfrm>
            <a:off x="1992313" y="1438276"/>
            <a:ext cx="8424862" cy="42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spcBef>
                <a:spcPct val="50000"/>
              </a:spcBef>
            </a:pPr>
            <a:r>
              <a:rPr lang="tr-TR" altLang="tr-TR" sz="3200"/>
              <a:t>	İşletme ekonomisi, </a:t>
            </a:r>
            <a:r>
              <a:rPr lang="tr-TR" altLang="tr-TR" sz="3200">
                <a:solidFill>
                  <a:srgbClr val="FF0000"/>
                </a:solidFill>
              </a:rPr>
              <a:t>pratik-kuralcı, faydacı ve uygulamaya dönük </a:t>
            </a:r>
            <a:r>
              <a:rPr lang="tr-TR" altLang="tr-TR" sz="3200"/>
              <a:t>bir disiplindir. </a:t>
            </a:r>
          </a:p>
          <a:p>
            <a:pPr algn="just" eaLnBrk="1" hangingPunct="1">
              <a:spcBef>
                <a:spcPct val="50000"/>
              </a:spcBef>
            </a:pPr>
            <a:r>
              <a:rPr lang="tr-TR" altLang="tr-TR" sz="3200"/>
              <a:t>	Bu özellikleri, onun araştırma konusunu paylaştığı komşu disiplinlerle sürekli ilişkili olmasını gerektirmektedir. Çünkü işletmeler aracılığı ile daha fazla ekonomik değer yaratmak, faydalı işler yapmak ve işletme faaliyetlerini daha etkin kılmak için bu şarttır.</a:t>
            </a:r>
          </a:p>
        </p:txBody>
      </p:sp>
    </p:spTree>
    <p:extLst>
      <p:ext uri="{BB962C8B-B14F-4D97-AF65-F5344CB8AC3E}">
        <p14:creationId xmlns:p14="http://schemas.microsoft.com/office/powerpoint/2010/main" val="24559702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4"/>
          <p:cNvSpPr txBox="1">
            <a:spLocks noChangeArrowheads="1"/>
          </p:cNvSpPr>
          <p:nvPr/>
        </p:nvSpPr>
        <p:spPr bwMode="auto">
          <a:xfrm>
            <a:off x="1992313" y="1454150"/>
            <a:ext cx="8424862"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spcBef>
                <a:spcPct val="50000"/>
              </a:spcBef>
            </a:pPr>
            <a:r>
              <a:rPr lang="tr-TR" altLang="tr-TR" sz="3200"/>
              <a:t>	İşletme iktisadının komşu disiplinlerde olduğu kadar, matematik, istatistik, iktisat ve maliye disiplinleri ile de ilişkisi bulunmaktadır.</a:t>
            </a:r>
          </a:p>
          <a:p>
            <a:pPr algn="just" eaLnBrk="1" hangingPunct="1">
              <a:spcBef>
                <a:spcPct val="50000"/>
              </a:spcBef>
            </a:pPr>
            <a:r>
              <a:rPr lang="tr-TR" altLang="tr-TR" sz="3200"/>
              <a:t>	Bunlar işletme iktisadının </a:t>
            </a:r>
            <a:r>
              <a:rPr lang="tr-TR" altLang="tr-TR" sz="3200" b="1"/>
              <a:t>araç disiplinleridir </a:t>
            </a:r>
            <a:r>
              <a:rPr lang="tr-TR" altLang="tr-TR" sz="3200"/>
              <a:t>ve bir işletmecinin bu araç disiplinlerden nerede ve nasıl yararlanılacağını iyi bilmesi gerekmektedir.</a:t>
            </a:r>
          </a:p>
        </p:txBody>
      </p:sp>
    </p:spTree>
    <p:extLst>
      <p:ext uri="{BB962C8B-B14F-4D97-AF65-F5344CB8AC3E}">
        <p14:creationId xmlns:p14="http://schemas.microsoft.com/office/powerpoint/2010/main" val="2007529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4"/>
          <p:cNvSpPr txBox="1">
            <a:spLocks noChangeArrowheads="1"/>
          </p:cNvSpPr>
          <p:nvPr/>
        </p:nvSpPr>
        <p:spPr bwMode="auto">
          <a:xfrm>
            <a:off x="1847851" y="1073150"/>
            <a:ext cx="842486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tr-TR" altLang="tr-TR" sz="3600" b="1">
                <a:solidFill>
                  <a:schemeClr val="hlink"/>
                </a:solidFill>
              </a:rPr>
              <a:t>İktisadi Faaliyetler</a:t>
            </a:r>
            <a:endParaRPr lang="tr-TR" altLang="tr-TR" sz="3600">
              <a:solidFill>
                <a:schemeClr val="hlink"/>
              </a:solidFill>
            </a:endParaRPr>
          </a:p>
        </p:txBody>
      </p:sp>
      <p:sp>
        <p:nvSpPr>
          <p:cNvPr id="33795" name="Text Box 5"/>
          <p:cNvSpPr txBox="1">
            <a:spLocks noChangeArrowheads="1"/>
          </p:cNvSpPr>
          <p:nvPr/>
        </p:nvSpPr>
        <p:spPr bwMode="auto">
          <a:xfrm>
            <a:off x="1774825" y="1824038"/>
            <a:ext cx="8713788" cy="4462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3200"/>
              <a:t>	</a:t>
            </a:r>
            <a:r>
              <a:rPr lang="tr-TR" altLang="tr-TR" sz="2800">
                <a:solidFill>
                  <a:srgbClr val="FF0000"/>
                </a:solidFill>
              </a:rPr>
              <a:t>İşletmeler,</a:t>
            </a:r>
            <a:r>
              <a:rPr lang="tr-TR" altLang="tr-TR" sz="2800"/>
              <a:t> başkalarının ihtiyaçlarını karşılamaya yönelik iktisadi mal ve hizmet üreterek, ihtiyaç sahiplerine sunan </a:t>
            </a:r>
            <a:r>
              <a:rPr lang="tr-TR" altLang="tr-TR" sz="2800">
                <a:solidFill>
                  <a:srgbClr val="FF0000"/>
                </a:solidFill>
              </a:rPr>
              <a:t>ekonomik birimlerdir. </a:t>
            </a:r>
          </a:p>
          <a:p>
            <a:pPr algn="just" eaLnBrk="1" hangingPunct="1"/>
            <a:r>
              <a:rPr lang="tr-TR" altLang="tr-TR" sz="2800"/>
              <a:t>	İşletmenin faaliyet konusunu oluşturan mal ve hizmetler, iktisadi mal ve hizmetlerdir. İktisadi mal ve hizmetlerin iki önemli özelliği vardır. Bunlardan birincisi, iktisadi mallar </a:t>
            </a:r>
            <a:r>
              <a:rPr lang="tr-TR" altLang="tr-TR" sz="2800">
                <a:solidFill>
                  <a:srgbClr val="FF0000"/>
                </a:solidFill>
              </a:rPr>
              <a:t>ihtiyaca göre kıttırlar</a:t>
            </a:r>
            <a:r>
              <a:rPr lang="tr-TR" altLang="tr-TR" sz="2800"/>
              <a:t>. İkincisi ise doğada hazır bulundukları durumlarıyla değil, ancak </a:t>
            </a:r>
            <a:r>
              <a:rPr lang="tr-TR" altLang="tr-TR" sz="2800">
                <a:solidFill>
                  <a:srgbClr val="FF0000"/>
                </a:solidFill>
              </a:rPr>
              <a:t>belirli çabalar harcandıktan sonra insan ihtiyaçlarını karşılayabilecek duruma gelirler</a:t>
            </a:r>
            <a:r>
              <a:rPr lang="tr-TR" altLang="tr-TR" sz="2800"/>
              <a:t>.</a:t>
            </a:r>
          </a:p>
        </p:txBody>
      </p:sp>
    </p:spTree>
    <p:extLst>
      <p:ext uri="{BB962C8B-B14F-4D97-AF65-F5344CB8AC3E}">
        <p14:creationId xmlns:p14="http://schemas.microsoft.com/office/powerpoint/2010/main" val="21459155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1026"/>
          <p:cNvSpPr txBox="1">
            <a:spLocks noChangeArrowheads="1"/>
          </p:cNvSpPr>
          <p:nvPr/>
        </p:nvSpPr>
        <p:spPr bwMode="auto">
          <a:xfrm>
            <a:off x="1919288" y="1571625"/>
            <a:ext cx="8424862" cy="3754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spcBef>
                <a:spcPct val="50000"/>
              </a:spcBef>
            </a:pPr>
            <a:r>
              <a:rPr lang="tr-TR" altLang="tr-TR" sz="2800"/>
              <a:t>	İşletme, mekan olarak bu çabaların gerçekleştiği yer, işlev olarak bu çabaların kendisidir. Çaba olarak ifade edilen işletme fonksiyonlarının başlıcaları; </a:t>
            </a:r>
            <a:r>
              <a:rPr lang="tr-TR" altLang="tr-TR" sz="2800" b="1"/>
              <a:t>tedarik, üretim, pazarlama, finansman ve yönetim faaliyetleridir</a:t>
            </a:r>
            <a:r>
              <a:rPr lang="tr-TR" altLang="tr-TR" sz="2800"/>
              <a:t>.</a:t>
            </a:r>
          </a:p>
          <a:p>
            <a:pPr algn="just" eaLnBrk="1" hangingPunct="1">
              <a:spcBef>
                <a:spcPct val="50000"/>
              </a:spcBef>
            </a:pPr>
            <a:r>
              <a:rPr lang="tr-TR" altLang="tr-TR" sz="2800"/>
              <a:t>	İktisadi mal ve hizmetlerin üretiminin belirli prensiplere uyularak gerçekleştirilmesi zorunluluk arz etmektedir.</a:t>
            </a:r>
          </a:p>
        </p:txBody>
      </p:sp>
    </p:spTree>
    <p:extLst>
      <p:ext uri="{BB962C8B-B14F-4D97-AF65-F5344CB8AC3E}">
        <p14:creationId xmlns:p14="http://schemas.microsoft.com/office/powerpoint/2010/main" val="40601002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1026"/>
          <p:cNvSpPr txBox="1">
            <a:spLocks noChangeArrowheads="1"/>
          </p:cNvSpPr>
          <p:nvPr/>
        </p:nvSpPr>
        <p:spPr bwMode="auto">
          <a:xfrm>
            <a:off x="2063750" y="1408114"/>
            <a:ext cx="8280400" cy="477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spcBef>
                <a:spcPct val="50000"/>
              </a:spcBef>
            </a:pPr>
            <a:r>
              <a:rPr lang="tr-TR" altLang="tr-TR" sz="3200"/>
              <a:t>	Uygulanması gereken en önemli prensip, </a:t>
            </a:r>
            <a:r>
              <a:rPr lang="tr-TR" altLang="tr-TR" sz="3200" b="1"/>
              <a:t>iktisadilik veya ekonomiklik prensibidir</a:t>
            </a:r>
            <a:r>
              <a:rPr lang="tr-TR" altLang="tr-TR" sz="3200"/>
              <a:t>. </a:t>
            </a:r>
          </a:p>
          <a:p>
            <a:pPr algn="just" eaLnBrk="1" hangingPunct="1">
              <a:spcBef>
                <a:spcPct val="50000"/>
              </a:spcBef>
            </a:pPr>
            <a:r>
              <a:rPr lang="tr-TR" altLang="tr-TR" sz="3200"/>
              <a:t>İktisadilik prensibi, yaşamın tüm boyutlarını kapsayan </a:t>
            </a:r>
            <a:r>
              <a:rPr lang="tr-TR" altLang="tr-TR" sz="3200">
                <a:solidFill>
                  <a:srgbClr val="FF0000"/>
                </a:solidFill>
              </a:rPr>
              <a:t>akılcılık (rasyonellik) prensibinin</a:t>
            </a:r>
            <a:r>
              <a:rPr lang="tr-TR" altLang="tr-TR" sz="3200"/>
              <a:t>, iktisadi faaliyetlere ilişkin şeklidir. İşletme ekonomisinde tüm değerlendirmeler iktisadilik prensibine uygun şekilde yapılmalıdır.</a:t>
            </a:r>
          </a:p>
        </p:txBody>
      </p:sp>
    </p:spTree>
    <p:extLst>
      <p:ext uri="{BB962C8B-B14F-4D97-AF65-F5344CB8AC3E}">
        <p14:creationId xmlns:p14="http://schemas.microsoft.com/office/powerpoint/2010/main" val="6479081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1026"/>
          <p:cNvSpPr txBox="1">
            <a:spLocks noChangeArrowheads="1"/>
          </p:cNvSpPr>
          <p:nvPr/>
        </p:nvSpPr>
        <p:spPr bwMode="auto">
          <a:xfrm>
            <a:off x="1847851" y="1201738"/>
            <a:ext cx="84248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3200" b="1">
                <a:solidFill>
                  <a:schemeClr val="hlink"/>
                </a:solidFill>
              </a:rPr>
              <a:t>İktisadilik Prensibi:</a:t>
            </a:r>
            <a:endParaRPr lang="tr-TR" altLang="tr-TR" sz="3200">
              <a:solidFill>
                <a:schemeClr val="hlink"/>
              </a:solidFill>
            </a:endParaRPr>
          </a:p>
        </p:txBody>
      </p:sp>
      <p:sp>
        <p:nvSpPr>
          <p:cNvPr id="39939" name="Text Box 1027"/>
          <p:cNvSpPr txBox="1">
            <a:spLocks noChangeArrowheads="1"/>
          </p:cNvSpPr>
          <p:nvPr/>
        </p:nvSpPr>
        <p:spPr bwMode="auto">
          <a:xfrm>
            <a:off x="1919289" y="2081213"/>
            <a:ext cx="8497887"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3200"/>
              <a:t>	İktisadilik prensibi kavramı öncelikle, </a:t>
            </a:r>
            <a:r>
              <a:rPr lang="tr-TR" altLang="tr-TR" sz="3200">
                <a:solidFill>
                  <a:srgbClr val="FF0000"/>
                </a:solidFill>
              </a:rPr>
              <a:t>kaynak israfını asgari seviyede tutmak ve kaynakların en etkin biçimde kullanılmasını sağlamak</a:t>
            </a:r>
            <a:r>
              <a:rPr lang="tr-TR" altLang="tr-TR" sz="3200"/>
              <a:t> olarak açıklanabilir.</a:t>
            </a:r>
          </a:p>
          <a:p>
            <a:pPr algn="just" eaLnBrk="1" hangingPunct="1"/>
            <a:endParaRPr lang="tr-TR" altLang="tr-TR" sz="3200"/>
          </a:p>
          <a:p>
            <a:pPr algn="just" eaLnBrk="1" hangingPunct="1"/>
            <a:r>
              <a:rPr lang="tr-TR" altLang="tr-TR" sz="3200"/>
              <a:t>	Aynı zamanda bir </a:t>
            </a:r>
            <a:r>
              <a:rPr lang="tr-TR" altLang="tr-TR" sz="3200">
                <a:solidFill>
                  <a:srgbClr val="FF0000"/>
                </a:solidFill>
              </a:rPr>
              <a:t>nimet-külfet</a:t>
            </a:r>
            <a:r>
              <a:rPr lang="tr-TR" altLang="tr-TR" sz="3200"/>
              <a:t> ilişkisi olarak da ortaya konabilir. Her nimet bir külfet karşılığıdır. </a:t>
            </a:r>
          </a:p>
        </p:txBody>
      </p:sp>
    </p:spTree>
    <p:extLst>
      <p:ext uri="{BB962C8B-B14F-4D97-AF65-F5344CB8AC3E}">
        <p14:creationId xmlns:p14="http://schemas.microsoft.com/office/powerpoint/2010/main" val="35433262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1026"/>
          <p:cNvSpPr txBox="1">
            <a:spLocks noChangeArrowheads="1"/>
          </p:cNvSpPr>
          <p:nvPr/>
        </p:nvSpPr>
        <p:spPr bwMode="auto">
          <a:xfrm>
            <a:off x="1774825" y="1125539"/>
            <a:ext cx="8642350" cy="550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3200"/>
              <a:t>	İktisadilik prensibinin gereği olarak, belirli miktardaki nimete, asgari külfetle ulaşılmalı veya belirli bir külfetle azami nimet elde edilmelidir. </a:t>
            </a:r>
          </a:p>
          <a:p>
            <a:pPr algn="just" eaLnBrk="1" hangingPunct="1"/>
            <a:r>
              <a:rPr lang="tr-TR" altLang="tr-TR" sz="3200"/>
              <a:t>	Burada nimet, iktisadi faaliyetlerin amacını (örn: </a:t>
            </a:r>
            <a:r>
              <a:rPr lang="tr-TR" altLang="tr-TR" sz="3200" b="1"/>
              <a:t>üretim miktarı, katma değer, satış hasılatı, kâr</a:t>
            </a:r>
            <a:r>
              <a:rPr lang="tr-TR" altLang="tr-TR" sz="3200"/>
              <a:t> vb.), külfet ise bu amaca ulaşabilmek için kullanılacak kaynakları (</a:t>
            </a:r>
            <a:r>
              <a:rPr lang="tr-TR" altLang="tr-TR" sz="3200" b="1"/>
              <a:t>emek, arazi, makine, malzeme gibi üretim faktörleri, girdiler, maliyet, para, zaman </a:t>
            </a:r>
            <a:r>
              <a:rPr lang="tr-TR" altLang="tr-TR" sz="3200"/>
              <a:t>vb.) ifade etmektedir.</a:t>
            </a:r>
          </a:p>
        </p:txBody>
      </p:sp>
    </p:spTree>
    <p:extLst>
      <p:ext uri="{BB962C8B-B14F-4D97-AF65-F5344CB8AC3E}">
        <p14:creationId xmlns:p14="http://schemas.microsoft.com/office/powerpoint/2010/main" val="27550806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027"/>
          <p:cNvSpPr>
            <a:spLocks noChangeArrowheads="1"/>
          </p:cNvSpPr>
          <p:nvPr/>
        </p:nvSpPr>
        <p:spPr bwMode="auto">
          <a:xfrm>
            <a:off x="1524001" y="2510909"/>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graphicFrame>
        <p:nvGraphicFramePr>
          <p:cNvPr id="44035" name="Object 2"/>
          <p:cNvGraphicFramePr>
            <a:graphicFrameLocks noChangeAspect="1"/>
          </p:cNvGraphicFramePr>
          <p:nvPr/>
        </p:nvGraphicFramePr>
        <p:xfrm>
          <a:off x="2208214" y="3189288"/>
          <a:ext cx="7704137" cy="3168650"/>
        </p:xfrm>
        <a:graphic>
          <a:graphicData uri="http://schemas.openxmlformats.org/presentationml/2006/ole">
            <mc:AlternateContent xmlns:mc="http://schemas.openxmlformats.org/markup-compatibility/2006">
              <mc:Choice xmlns:v="urn:schemas-microsoft-com:vml" Requires="v">
                <p:oleObj spid="_x0000_s1026" name="Bit Eşlem Resmi" r:id="rId4" imgW="4442845" imgH="1463167" progId="Paint.Picture">
                  <p:embed/>
                </p:oleObj>
              </mc:Choice>
              <mc:Fallback>
                <p:oleObj name="Bit Eşlem Resmi" r:id="rId4" imgW="4442845" imgH="1463167" progId="Paint.Picture">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8214" y="3189288"/>
                        <a:ext cx="7704137" cy="316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4036" name="Text Box 1028"/>
          <p:cNvSpPr txBox="1">
            <a:spLocks noChangeArrowheads="1"/>
          </p:cNvSpPr>
          <p:nvPr/>
        </p:nvSpPr>
        <p:spPr bwMode="auto">
          <a:xfrm>
            <a:off x="1919288" y="1160463"/>
            <a:ext cx="8280400" cy="206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spcBef>
                <a:spcPct val="50000"/>
              </a:spcBef>
            </a:pPr>
            <a:r>
              <a:rPr lang="tr-TR" altLang="tr-TR" sz="3200"/>
              <a:t>İktisadilik prensibi, Şekil’de görüldüğü gibi iki alt prensipten oluşmaktadır. Bunlar;  </a:t>
            </a:r>
            <a:r>
              <a:rPr lang="tr-TR" altLang="tr-TR" sz="3200" b="1"/>
              <a:t>tutumluluk ve talebe dönüklük prensipleridir.</a:t>
            </a:r>
          </a:p>
        </p:txBody>
      </p:sp>
    </p:spTree>
    <p:extLst>
      <p:ext uri="{BB962C8B-B14F-4D97-AF65-F5344CB8AC3E}">
        <p14:creationId xmlns:p14="http://schemas.microsoft.com/office/powerpoint/2010/main" val="35332702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1026"/>
          <p:cNvSpPr txBox="1">
            <a:spLocks noChangeArrowheads="1"/>
          </p:cNvSpPr>
          <p:nvPr/>
        </p:nvSpPr>
        <p:spPr bwMode="auto">
          <a:xfrm>
            <a:off x="1774826" y="1320800"/>
            <a:ext cx="8569325"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spcBef>
                <a:spcPct val="50000"/>
              </a:spcBef>
            </a:pPr>
            <a:r>
              <a:rPr lang="tr-TR" altLang="tr-TR" sz="2800"/>
              <a:t>	</a:t>
            </a:r>
            <a:r>
              <a:rPr lang="tr-TR" altLang="tr-TR" sz="3200">
                <a:solidFill>
                  <a:srgbClr val="FF0000"/>
                </a:solidFill>
              </a:rPr>
              <a:t>Tutumluluk prensibi, </a:t>
            </a:r>
            <a:r>
              <a:rPr lang="tr-TR" altLang="tr-TR" sz="3200"/>
              <a:t>maksimum veya minimum prensibi şeklinde ortaya çıkmaktadır. </a:t>
            </a:r>
            <a:r>
              <a:rPr lang="tr-TR" altLang="tr-TR" sz="3200" b="1"/>
              <a:t>Maksimum prensibi,</a:t>
            </a:r>
            <a:r>
              <a:rPr lang="tr-TR" altLang="tr-TR" sz="3200"/>
              <a:t> işletmeye ayrılan belirli miktardaki kaynaklarla üretilecek  mal ve hizmet miktarlarının, maksimum kılınmasının hedeflendiğini ifade etmektedir. </a:t>
            </a:r>
            <a:r>
              <a:rPr lang="tr-TR" altLang="tr-TR" sz="3200" b="1"/>
              <a:t>Minimum prensibinde </a:t>
            </a:r>
            <a:r>
              <a:rPr lang="tr-TR" altLang="tr-TR" sz="3200"/>
              <a:t>ise, bunun tersine, belirli seviyedeki mal ve hizmet üretimi için harcanacak kaynak miktarının minimum kılınması hedefi anlatılmaktadır. </a:t>
            </a:r>
          </a:p>
        </p:txBody>
      </p:sp>
    </p:spTree>
    <p:extLst>
      <p:ext uri="{BB962C8B-B14F-4D97-AF65-F5344CB8AC3E}">
        <p14:creationId xmlns:p14="http://schemas.microsoft.com/office/powerpoint/2010/main" val="39877824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7"/>
          <p:cNvSpPr txBox="1">
            <a:spLocks noChangeArrowheads="1"/>
          </p:cNvSpPr>
          <p:nvPr/>
        </p:nvSpPr>
        <p:spPr bwMode="auto">
          <a:xfrm>
            <a:off x="1992314" y="1054100"/>
            <a:ext cx="8351837" cy="551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buFontTx/>
              <a:buAutoNum type="arabicPeriod"/>
            </a:pPr>
            <a:r>
              <a:rPr lang="tr-TR" altLang="tr-TR" sz="4000">
                <a:solidFill>
                  <a:schemeClr val="hlink"/>
                </a:solidFill>
              </a:rPr>
              <a:t> İşletme Ekonomisine Giriş</a:t>
            </a:r>
          </a:p>
          <a:p>
            <a:pPr eaLnBrk="1" hangingPunct="1">
              <a:spcBef>
                <a:spcPct val="50000"/>
              </a:spcBef>
            </a:pPr>
            <a:r>
              <a:rPr lang="tr-TR" altLang="tr-TR" sz="4000">
                <a:solidFill>
                  <a:schemeClr val="hlink"/>
                </a:solidFill>
              </a:rPr>
              <a:t>2. Hayvancılık İşletme Ekonomisi</a:t>
            </a:r>
          </a:p>
          <a:p>
            <a:pPr eaLnBrk="1" hangingPunct="1">
              <a:spcBef>
                <a:spcPct val="50000"/>
              </a:spcBef>
              <a:buFontTx/>
              <a:buChar char="•"/>
            </a:pPr>
            <a:r>
              <a:rPr lang="tr-TR" altLang="tr-TR" sz="3200"/>
              <a:t>İşletmelerin ekonomi içindeki yeri ve önemi</a:t>
            </a:r>
          </a:p>
          <a:p>
            <a:pPr eaLnBrk="1" hangingPunct="1">
              <a:spcBef>
                <a:spcPct val="50000"/>
              </a:spcBef>
              <a:buFontTx/>
              <a:buChar char="•"/>
            </a:pPr>
            <a:r>
              <a:rPr lang="tr-TR" altLang="tr-TR" sz="3200"/>
              <a:t>İşletme çeşitleri</a:t>
            </a:r>
          </a:p>
          <a:p>
            <a:pPr eaLnBrk="1" hangingPunct="1">
              <a:spcBef>
                <a:spcPct val="50000"/>
              </a:spcBef>
              <a:buFontTx/>
              <a:buChar char="•"/>
            </a:pPr>
            <a:r>
              <a:rPr lang="tr-TR" altLang="tr-TR" sz="3200"/>
              <a:t>Hayvancılık sektörünün yüklendiği iktisadi fonksiyonlar ve tarımsal üretimden farkı</a:t>
            </a:r>
          </a:p>
          <a:p>
            <a:pPr eaLnBrk="1" hangingPunct="1">
              <a:spcBef>
                <a:spcPct val="50000"/>
              </a:spcBef>
              <a:buFontTx/>
              <a:buChar char="•"/>
            </a:pPr>
            <a:r>
              <a:rPr lang="tr-TR" altLang="tr-TR" sz="3200"/>
              <a:t>Hayvancılık işletmelerinin mevcut sosyo-ekonomik yapısı</a:t>
            </a:r>
          </a:p>
        </p:txBody>
      </p:sp>
    </p:spTree>
    <p:extLst>
      <p:ext uri="{BB962C8B-B14F-4D97-AF65-F5344CB8AC3E}">
        <p14:creationId xmlns:p14="http://schemas.microsoft.com/office/powerpoint/2010/main" val="23758736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1026"/>
          <p:cNvSpPr txBox="1">
            <a:spLocks noChangeArrowheads="1"/>
          </p:cNvSpPr>
          <p:nvPr/>
        </p:nvSpPr>
        <p:spPr bwMode="auto">
          <a:xfrm>
            <a:off x="1919289" y="1249363"/>
            <a:ext cx="8497887"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spcBef>
                <a:spcPct val="50000"/>
              </a:spcBef>
            </a:pPr>
            <a:r>
              <a:rPr lang="tr-TR" altLang="tr-TR" sz="3200"/>
              <a:t>	Genel olarak elde edilen mal ve hizmet üretimi  (veya çıktı miktarı, gelir) iktisadi faaliyetlerin nimet tarafını, bunun için harcanan kaynaklar (girdi, maliyet) ise külfet tarafını oluşturmaktadır. </a:t>
            </a:r>
            <a:r>
              <a:rPr lang="tr-TR" altLang="tr-TR" sz="3200" b="1"/>
              <a:t>Tutumluluk alt prensibi, nimet-külfet dengelemesinde en uygun (optimum) bileşime ulaşmayı hedeflemektedir.</a:t>
            </a:r>
            <a:r>
              <a:rPr lang="tr-TR" altLang="tr-TR" sz="3200"/>
              <a:t> Burada en uygun bileşim, nimet külfet farkının en yüksek olduğu bileşim olarak kabul edilmektedir.</a:t>
            </a:r>
          </a:p>
        </p:txBody>
      </p:sp>
    </p:spTree>
    <p:extLst>
      <p:ext uri="{BB962C8B-B14F-4D97-AF65-F5344CB8AC3E}">
        <p14:creationId xmlns:p14="http://schemas.microsoft.com/office/powerpoint/2010/main" val="14863910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2"/>
          <p:cNvSpPr txBox="1">
            <a:spLocks noChangeArrowheads="1"/>
          </p:cNvSpPr>
          <p:nvPr/>
        </p:nvSpPr>
        <p:spPr bwMode="auto">
          <a:xfrm>
            <a:off x="1847851" y="923925"/>
            <a:ext cx="8569325" cy="586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spcBef>
                <a:spcPct val="50000"/>
              </a:spcBef>
            </a:pPr>
            <a:r>
              <a:rPr lang="tr-TR" altLang="tr-TR" sz="3000"/>
              <a:t>	</a:t>
            </a:r>
            <a:r>
              <a:rPr lang="tr-TR" altLang="tr-TR" sz="3000" b="1"/>
              <a:t>Talebe dönüklük alt prensibi </a:t>
            </a:r>
            <a:r>
              <a:rPr lang="tr-TR" altLang="tr-TR" sz="3000"/>
              <a:t>ise işletme için, esas itibariyle çok farklı insan ihtiyaçlarının karşılanmasında hangi mal ve hizmetlerin, hangi seviyelerde üretilmesi konusunda bir </a:t>
            </a:r>
            <a:r>
              <a:rPr lang="tr-TR" altLang="tr-TR" sz="3000" b="1"/>
              <a:t>seçim ve değerlendirme ölçütüdür. </a:t>
            </a:r>
          </a:p>
          <a:p>
            <a:pPr algn="just" eaLnBrk="1" hangingPunct="1">
              <a:spcBef>
                <a:spcPct val="50000"/>
              </a:spcBef>
            </a:pPr>
            <a:r>
              <a:rPr lang="tr-TR" altLang="tr-TR" sz="3000"/>
              <a:t>	Serbest piyasa ekonomilerinde seçim kararlarında, değerlendirme ölçütü olarak </a:t>
            </a:r>
            <a:r>
              <a:rPr lang="tr-TR" altLang="tr-TR" sz="3000" b="1"/>
              <a:t>piyasa fiyatlarına </a:t>
            </a:r>
            <a:r>
              <a:rPr lang="tr-TR" altLang="tr-TR" sz="3000"/>
              <a:t>ağırlık verilmektedir. Çünkü piyasa fiyatları, işletmelerde hangi mal ve hizmet çeşitlerinin üretimine öncelik verilmesi ve bunların hangi miktarlarda üretilmesi gerektiğini gösteren ölçütlerdir. </a:t>
            </a:r>
          </a:p>
        </p:txBody>
      </p:sp>
    </p:spTree>
    <p:extLst>
      <p:ext uri="{BB962C8B-B14F-4D97-AF65-F5344CB8AC3E}">
        <p14:creationId xmlns:p14="http://schemas.microsoft.com/office/powerpoint/2010/main" val="1434630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Box 2"/>
          <p:cNvSpPr txBox="1">
            <a:spLocks noChangeArrowheads="1"/>
          </p:cNvSpPr>
          <p:nvPr/>
        </p:nvSpPr>
        <p:spPr bwMode="auto">
          <a:xfrm>
            <a:off x="1668463" y="333376"/>
            <a:ext cx="8388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endParaRPr lang="en-GB" altLang="tr-TR"/>
          </a:p>
        </p:txBody>
      </p:sp>
      <p:sp>
        <p:nvSpPr>
          <p:cNvPr id="52227" name="Text Box 3"/>
          <p:cNvSpPr txBox="1">
            <a:spLocks noChangeArrowheads="1"/>
          </p:cNvSpPr>
          <p:nvPr/>
        </p:nvSpPr>
        <p:spPr bwMode="auto">
          <a:xfrm>
            <a:off x="1774825" y="1011238"/>
            <a:ext cx="8713788"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spcBef>
                <a:spcPct val="50000"/>
              </a:spcBef>
            </a:pPr>
            <a:r>
              <a:rPr lang="tr-TR" altLang="tr-TR" sz="3000"/>
              <a:t>	İktisadilik prensibinin tüm ekonomik faaliyetlerde olduğu gibi, işletme faaliyetlerinde de dikkate alınması, rehber alınması önemlidir. </a:t>
            </a:r>
          </a:p>
          <a:p>
            <a:pPr algn="just" eaLnBrk="1" hangingPunct="1">
              <a:spcBef>
                <a:spcPct val="50000"/>
              </a:spcBef>
            </a:pPr>
            <a:r>
              <a:rPr lang="tr-TR" altLang="tr-TR" sz="3000"/>
              <a:t>	İşletmenin faaliyet sonuçlarının bu prensibe uygunluk derecesini ölçmek üzere belirli ölçütlere gereksinim vardır. </a:t>
            </a:r>
          </a:p>
          <a:p>
            <a:pPr algn="just" eaLnBrk="1" hangingPunct="1">
              <a:spcBef>
                <a:spcPct val="50000"/>
              </a:spcBef>
            </a:pPr>
            <a:r>
              <a:rPr lang="tr-TR" altLang="tr-TR" sz="3000"/>
              <a:t>	Bu ölçütler, hem amacı, yani hangi mal ve hizmet çeşitlerinden hangi miktarlarda üretilmesi gerektiğini, hem de aracı, yani hangi girdi çeşitlerinden, hangi miktarlarda kullanılması gerektiğini kapsamalıdır. </a:t>
            </a:r>
          </a:p>
        </p:txBody>
      </p:sp>
    </p:spTree>
    <p:extLst>
      <p:ext uri="{BB962C8B-B14F-4D97-AF65-F5344CB8AC3E}">
        <p14:creationId xmlns:p14="http://schemas.microsoft.com/office/powerpoint/2010/main" val="39679737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 Box 2"/>
          <p:cNvSpPr txBox="1">
            <a:spLocks noChangeArrowheads="1"/>
          </p:cNvSpPr>
          <p:nvPr/>
        </p:nvSpPr>
        <p:spPr bwMode="auto">
          <a:xfrm>
            <a:off x="1919289" y="1571626"/>
            <a:ext cx="8497887"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tr-TR" altLang="tr-TR" sz="3200"/>
              <a:t>Bu nedenle söz konusu ölçütler ya amaçla araç arasındaki farkı ifade eden bir büyüklük (kâr, satış, hasılat, maliyet, katma değer, vb.) veya </a:t>
            </a:r>
          </a:p>
          <a:p>
            <a:pPr algn="ctr" eaLnBrk="1" hangingPunct="1">
              <a:spcBef>
                <a:spcPct val="50000"/>
              </a:spcBef>
            </a:pPr>
            <a:r>
              <a:rPr lang="tr-TR" altLang="tr-TR" sz="3200"/>
              <a:t>amaçla araç arasındaki bir oran (</a:t>
            </a:r>
            <a:r>
              <a:rPr lang="tr-TR" altLang="tr-TR" sz="3200" b="1"/>
              <a:t>verimlilik-prodüktivite, iktisadilik ve kârlılık-rantabilite oranları</a:t>
            </a:r>
            <a:r>
              <a:rPr lang="tr-TR" altLang="tr-TR" sz="3200"/>
              <a:t>) olabilmektedir.</a:t>
            </a:r>
          </a:p>
          <a:p>
            <a:pPr eaLnBrk="1" hangingPunct="1">
              <a:spcBef>
                <a:spcPct val="50000"/>
              </a:spcBef>
            </a:pPr>
            <a:endParaRPr lang="tr-TR" altLang="tr-TR" sz="3200"/>
          </a:p>
        </p:txBody>
      </p:sp>
    </p:spTree>
    <p:extLst>
      <p:ext uri="{BB962C8B-B14F-4D97-AF65-F5344CB8AC3E}">
        <p14:creationId xmlns:p14="http://schemas.microsoft.com/office/powerpoint/2010/main" val="13002157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ext Box 2"/>
          <p:cNvSpPr txBox="1">
            <a:spLocks noChangeArrowheads="1"/>
          </p:cNvSpPr>
          <p:nvPr/>
        </p:nvSpPr>
        <p:spPr bwMode="auto">
          <a:xfrm>
            <a:off x="1774825" y="1201738"/>
            <a:ext cx="8642350" cy="537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lnSpc>
                <a:spcPct val="90000"/>
              </a:lnSpc>
            </a:pPr>
            <a:r>
              <a:rPr lang="tr-TR" altLang="tr-TR" sz="2800">
                <a:solidFill>
                  <a:schemeClr val="hlink"/>
                </a:solidFill>
              </a:rPr>
              <a:t>Özet olarak, işletme ekonomisinin kapsamına giren konular şunlardır:</a:t>
            </a:r>
          </a:p>
          <a:p>
            <a:pPr algn="just" eaLnBrk="1" hangingPunct="1">
              <a:lnSpc>
                <a:spcPct val="95000"/>
              </a:lnSpc>
            </a:pPr>
            <a:r>
              <a:rPr lang="tr-TR" altLang="tr-TR" sz="2800"/>
              <a:t>1.Bir işletmenin belirlenen amaca en etkin biçimde nasıl ulaşabileceğinin analizi,</a:t>
            </a:r>
          </a:p>
          <a:p>
            <a:pPr algn="just" eaLnBrk="1" hangingPunct="1">
              <a:lnSpc>
                <a:spcPct val="95000"/>
              </a:lnSpc>
            </a:pPr>
            <a:r>
              <a:rPr lang="tr-TR" altLang="tr-TR" sz="2800"/>
              <a:t>2.İşletme içi ve işletmeler arası olaylarla ilgili neden-sonuç ilişkilerinin tespiti,</a:t>
            </a:r>
          </a:p>
          <a:p>
            <a:pPr algn="just" eaLnBrk="1" hangingPunct="1">
              <a:lnSpc>
                <a:spcPct val="95000"/>
              </a:lnSpc>
            </a:pPr>
            <a:r>
              <a:rPr lang="tr-TR" altLang="tr-TR" sz="2800"/>
              <a:t>3.İşletmelerin yönetiminde yürürlükte olan ilkeleri belirleme,</a:t>
            </a:r>
          </a:p>
          <a:p>
            <a:pPr algn="just" eaLnBrk="1" hangingPunct="1">
              <a:lnSpc>
                <a:spcPct val="95000"/>
              </a:lnSpc>
            </a:pPr>
            <a:r>
              <a:rPr lang="tr-TR" altLang="tr-TR" sz="2800"/>
              <a:t>4.İşletmelerde geçerli işlemleri ve teknikleri iyileştirme,</a:t>
            </a:r>
          </a:p>
          <a:p>
            <a:pPr algn="just" eaLnBrk="1" hangingPunct="1">
              <a:lnSpc>
                <a:spcPct val="95000"/>
              </a:lnSpc>
            </a:pPr>
            <a:r>
              <a:rPr lang="tr-TR" altLang="tr-TR" sz="2800"/>
              <a:t>5.İşletmelerde karar alma yeteneğini geliştirme,</a:t>
            </a:r>
          </a:p>
          <a:p>
            <a:pPr algn="just" eaLnBrk="1" hangingPunct="1">
              <a:lnSpc>
                <a:spcPct val="95000"/>
              </a:lnSpc>
            </a:pPr>
            <a:r>
              <a:rPr lang="tr-TR" altLang="tr-TR" sz="2800"/>
              <a:t>6.Tüm işletme  sisteminin, amaçların ve sorunların kavranmasını sağlama.</a:t>
            </a:r>
          </a:p>
        </p:txBody>
      </p:sp>
    </p:spTree>
    <p:extLst>
      <p:ext uri="{BB962C8B-B14F-4D97-AF65-F5344CB8AC3E}">
        <p14:creationId xmlns:p14="http://schemas.microsoft.com/office/powerpoint/2010/main" val="11047042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1774825" y="1166813"/>
            <a:ext cx="8713788" cy="526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2800"/>
              <a:t>	İşletmeler, ekonominin bütünü ile bağlantılı ve ilişki içindedir. </a:t>
            </a:r>
            <a:r>
              <a:rPr lang="tr-TR" altLang="tr-TR" sz="2800">
                <a:solidFill>
                  <a:srgbClr val="FF0000"/>
                </a:solidFill>
              </a:rPr>
              <a:t>Bilindiği gibi bir ulusal ekonomi kendisini oluşturan sektörler bütünüdür. Sektörler ise benzer nitelikli işletmelerin meydana getirdiği ekonomik topluluktur. </a:t>
            </a:r>
          </a:p>
          <a:p>
            <a:pPr algn="just" eaLnBrk="1" hangingPunct="1"/>
            <a:r>
              <a:rPr lang="tr-TR" altLang="tr-TR" sz="2800"/>
              <a:t>	Bu nedenle işletme ekonomisi ile genel ekonomi biliminin karşılıklı ilişkileri vardır. İşletme içi sorunlar, işletme dışı ilişkiler dikkate alınmaksızın çözümlenemez. Öte yandan iktisatçılar, tahminler yaparken yalnız insanların değil, işletmelerin de belirli koşullarda nasıl davranacaklarını göz önüne almalıdırlar.</a:t>
            </a:r>
          </a:p>
        </p:txBody>
      </p:sp>
    </p:spTree>
    <p:extLst>
      <p:ext uri="{BB962C8B-B14F-4D97-AF65-F5344CB8AC3E}">
        <p14:creationId xmlns:p14="http://schemas.microsoft.com/office/powerpoint/2010/main" val="3295524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2"/>
          <p:cNvSpPr txBox="1">
            <a:spLocks noChangeArrowheads="1"/>
          </p:cNvSpPr>
          <p:nvPr/>
        </p:nvSpPr>
        <p:spPr bwMode="auto">
          <a:xfrm>
            <a:off x="1774825" y="1058864"/>
            <a:ext cx="8713788"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tr-TR" altLang="tr-TR" sz="2300">
                <a:solidFill>
                  <a:schemeClr val="hlink"/>
                </a:solidFill>
              </a:rPr>
              <a:t>İşletmelerin faaliyetlerinde etkili olan ekonomik çevre faktörlerinin başlıcaları aşağıdaki şekilde belirlenebilir:</a:t>
            </a:r>
          </a:p>
          <a:p>
            <a:pPr algn="just" eaLnBrk="1" hangingPunct="1"/>
            <a:r>
              <a:rPr lang="tr-TR" altLang="tr-TR" sz="2300"/>
              <a:t>1. İşletmenin  faaliyette bulunduğu piyasaların tipleri örneğin; monopol (tekel), oligopol ve rekabet piyasaları ile bu piyasaların talep ve arz yapıları;</a:t>
            </a:r>
          </a:p>
          <a:p>
            <a:pPr algn="just" eaLnBrk="1" hangingPunct="1"/>
            <a:r>
              <a:rPr lang="tr-TR" altLang="tr-TR" sz="2300"/>
              <a:t>2. İçinde faaliyette bulunulan ülke veya ülkelerin milli gelir, kişi başına düşen milli gelir seviyesi, gelirin tüketim ve tasarruf şeklindeki dağılımına ilişkin özellikleri,</a:t>
            </a:r>
          </a:p>
          <a:p>
            <a:pPr algn="just" eaLnBrk="1" hangingPunct="1"/>
            <a:r>
              <a:rPr lang="tr-TR" altLang="tr-TR" sz="2300"/>
              <a:t>3. Toplumun, toplumu oluşturan grupların ve bireylerin tüketim ve tasarruf hacimleri ile tüketim ve tasarruf tercihleri, talebin gelir ve fiyat esneklikleri;</a:t>
            </a:r>
          </a:p>
          <a:p>
            <a:pPr algn="just" eaLnBrk="1" hangingPunct="1"/>
            <a:r>
              <a:rPr lang="tr-TR" altLang="tr-TR" sz="2300"/>
              <a:t>4. Devletin ekonomik politikaları, harcamaları ve çeşitli ekonomik tercihleri,</a:t>
            </a:r>
          </a:p>
          <a:p>
            <a:pPr algn="just" eaLnBrk="1" hangingPunct="1"/>
            <a:r>
              <a:rPr lang="tr-TR" altLang="tr-TR" sz="2300"/>
              <a:t>5. Bu yapısal faktörler yanında konjonktürel beklentiler, ulusal ekonomiye, dış ekonomik ilişkilere ve içinde bulunulan sektöre ilişkin çeşitli beklentiler ve gelişmeler.</a:t>
            </a:r>
          </a:p>
        </p:txBody>
      </p:sp>
    </p:spTree>
    <p:extLst>
      <p:ext uri="{BB962C8B-B14F-4D97-AF65-F5344CB8AC3E}">
        <p14:creationId xmlns:p14="http://schemas.microsoft.com/office/powerpoint/2010/main" val="32888617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1919289" y="963613"/>
            <a:ext cx="8569325" cy="582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4000">
                <a:solidFill>
                  <a:schemeClr val="hlink"/>
                </a:solidFill>
              </a:rPr>
              <a:t>3.</a:t>
            </a:r>
            <a:r>
              <a:rPr lang="tr-TR" altLang="tr-TR" sz="4000"/>
              <a:t> </a:t>
            </a:r>
            <a:r>
              <a:rPr lang="tr-TR" altLang="tr-TR" sz="4000">
                <a:solidFill>
                  <a:schemeClr val="hlink"/>
                </a:solidFill>
              </a:rPr>
              <a:t>İşletmelerde Kuruluş Yeri Seçimi</a:t>
            </a:r>
          </a:p>
          <a:p>
            <a:pPr eaLnBrk="1" hangingPunct="1">
              <a:spcBef>
                <a:spcPct val="50000"/>
              </a:spcBef>
              <a:buFont typeface="Wingdings" panose="05000000000000000000" pitchFamily="2" charset="2"/>
              <a:buChar char="§"/>
            </a:pPr>
            <a:r>
              <a:rPr lang="tr-TR" altLang="tr-TR" sz="3200"/>
              <a:t> İşletmelerde kuruluş yeri seçimini etkileyen faktörler ve kuruluş öncesi çalışmaları</a:t>
            </a:r>
          </a:p>
          <a:p>
            <a:pPr eaLnBrk="1" hangingPunct="1">
              <a:spcBef>
                <a:spcPct val="50000"/>
              </a:spcBef>
              <a:buFont typeface="Wingdings" panose="05000000000000000000" pitchFamily="2" charset="2"/>
              <a:buChar char="§"/>
            </a:pPr>
            <a:r>
              <a:rPr lang="tr-TR" altLang="tr-TR" sz="3200"/>
              <a:t> Optimum kuruluş yerinin seçimi</a:t>
            </a:r>
          </a:p>
          <a:p>
            <a:pPr eaLnBrk="1" hangingPunct="1">
              <a:spcBef>
                <a:spcPct val="50000"/>
              </a:spcBef>
            </a:pPr>
            <a:r>
              <a:rPr lang="tr-TR" altLang="tr-TR" sz="4000">
                <a:solidFill>
                  <a:schemeClr val="hlink"/>
                </a:solidFill>
              </a:rPr>
              <a:t>4. İşletmelerde Üretim Faktörlerinin Temin Edilmesi</a:t>
            </a:r>
          </a:p>
          <a:p>
            <a:pPr eaLnBrk="1" hangingPunct="1">
              <a:spcBef>
                <a:spcPct val="50000"/>
              </a:spcBef>
              <a:buFont typeface="Wingdings" panose="05000000000000000000" pitchFamily="2" charset="2"/>
              <a:buChar char="§"/>
            </a:pPr>
            <a:r>
              <a:rPr lang="tr-TR" altLang="tr-TR" sz="3200"/>
              <a:t>İşletmelerde personel temini</a:t>
            </a:r>
          </a:p>
          <a:p>
            <a:pPr eaLnBrk="1" hangingPunct="1">
              <a:spcBef>
                <a:spcPct val="50000"/>
              </a:spcBef>
              <a:buFont typeface="Wingdings" panose="05000000000000000000" pitchFamily="2" charset="2"/>
              <a:buChar char="§"/>
            </a:pPr>
            <a:r>
              <a:rPr lang="tr-TR" altLang="tr-TR" sz="3200"/>
              <a:t> Mülakat ve çeşitleri</a:t>
            </a:r>
            <a:endParaRPr lang="tr-TR" altLang="tr-TR" sz="4000">
              <a:solidFill>
                <a:schemeClr val="hlink"/>
              </a:solidFill>
            </a:endParaRPr>
          </a:p>
        </p:txBody>
      </p:sp>
    </p:spTree>
    <p:extLst>
      <p:ext uri="{BB962C8B-B14F-4D97-AF65-F5344CB8AC3E}">
        <p14:creationId xmlns:p14="http://schemas.microsoft.com/office/powerpoint/2010/main" val="27143164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1703389" y="963613"/>
            <a:ext cx="8893175" cy="582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buFont typeface="Wingdings" panose="05000000000000000000" pitchFamily="2" charset="2"/>
              <a:buChar char="§"/>
            </a:pPr>
            <a:r>
              <a:rPr lang="tr-TR" altLang="tr-TR" sz="3200"/>
              <a:t> İşletmede istihdam ve ücret sistemleri</a:t>
            </a:r>
          </a:p>
          <a:p>
            <a:pPr eaLnBrk="1" hangingPunct="1">
              <a:spcBef>
                <a:spcPct val="50000"/>
              </a:spcBef>
              <a:buFont typeface="Wingdings" panose="05000000000000000000" pitchFamily="2" charset="2"/>
              <a:buChar char="§"/>
            </a:pPr>
            <a:r>
              <a:rPr lang="tr-TR" altLang="tr-TR" sz="3200"/>
              <a:t> İşletmelerde hammadde temini (stok kontrolü)</a:t>
            </a:r>
          </a:p>
          <a:p>
            <a:pPr eaLnBrk="1" hangingPunct="1">
              <a:spcBef>
                <a:spcPct val="50000"/>
              </a:spcBef>
              <a:buFont typeface="Wingdings" panose="05000000000000000000" pitchFamily="2" charset="2"/>
              <a:buChar char="§"/>
            </a:pPr>
            <a:r>
              <a:rPr lang="tr-TR" altLang="tr-TR" sz="3200"/>
              <a:t> İşletmelerde finansman kaynaklarının temini </a:t>
            </a:r>
          </a:p>
          <a:p>
            <a:pPr eaLnBrk="1" hangingPunct="1">
              <a:spcBef>
                <a:spcPct val="50000"/>
              </a:spcBef>
            </a:pPr>
            <a:r>
              <a:rPr lang="tr-TR" altLang="tr-TR" sz="4000">
                <a:solidFill>
                  <a:schemeClr val="hlink"/>
                </a:solidFill>
              </a:rPr>
              <a:t>5. İşletmelerde Üretim Planlaması</a:t>
            </a:r>
          </a:p>
          <a:p>
            <a:pPr eaLnBrk="1" hangingPunct="1">
              <a:spcBef>
                <a:spcPct val="50000"/>
              </a:spcBef>
              <a:buFont typeface="Wingdings" panose="05000000000000000000" pitchFamily="2" charset="2"/>
              <a:buChar char="§"/>
            </a:pPr>
            <a:r>
              <a:rPr lang="tr-TR" altLang="tr-TR" sz="3200"/>
              <a:t>İşletmede gelir ve giderler (maliyet)</a:t>
            </a:r>
          </a:p>
          <a:p>
            <a:pPr eaLnBrk="1" hangingPunct="1">
              <a:spcBef>
                <a:spcPct val="50000"/>
              </a:spcBef>
              <a:buFont typeface="Wingdings" panose="05000000000000000000" pitchFamily="2" charset="2"/>
              <a:buChar char="§"/>
            </a:pPr>
            <a:r>
              <a:rPr lang="tr-TR" altLang="tr-TR" sz="3200"/>
              <a:t> İşletmelerde maliyeti oluşturan masraf unsurları</a:t>
            </a:r>
            <a:endParaRPr lang="tr-TR" altLang="tr-TR" sz="3200">
              <a:solidFill>
                <a:schemeClr val="hlink"/>
              </a:solidFill>
            </a:endParaRPr>
          </a:p>
          <a:p>
            <a:pPr eaLnBrk="1" hangingPunct="1">
              <a:spcBef>
                <a:spcPct val="50000"/>
              </a:spcBef>
              <a:buFont typeface="Wingdings" panose="05000000000000000000" pitchFamily="2" charset="2"/>
              <a:buChar char="§"/>
            </a:pPr>
            <a:r>
              <a:rPr lang="tr-TR" altLang="tr-TR" sz="3200"/>
              <a:t> Hayvancılık İşletmelerinde Kâr Planlaması</a:t>
            </a:r>
            <a:endParaRPr lang="tr-TR" altLang="tr-TR" sz="3200">
              <a:solidFill>
                <a:schemeClr val="hlink"/>
              </a:solidFill>
            </a:endParaRPr>
          </a:p>
        </p:txBody>
      </p:sp>
    </p:spTree>
    <p:extLst>
      <p:ext uri="{BB962C8B-B14F-4D97-AF65-F5344CB8AC3E}">
        <p14:creationId xmlns:p14="http://schemas.microsoft.com/office/powerpoint/2010/main" val="31683337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2063750" y="1063626"/>
            <a:ext cx="8280400" cy="558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4000">
                <a:solidFill>
                  <a:schemeClr val="hlink"/>
                </a:solidFill>
              </a:rPr>
              <a:t>6. Pazarlama</a:t>
            </a:r>
          </a:p>
          <a:p>
            <a:pPr eaLnBrk="1" hangingPunct="1">
              <a:spcBef>
                <a:spcPct val="50000"/>
              </a:spcBef>
              <a:buFontTx/>
              <a:buChar char="•"/>
            </a:pPr>
            <a:r>
              <a:rPr lang="tr-TR" altLang="tr-TR" sz="3200"/>
              <a:t> Pazarlama kavramı</a:t>
            </a:r>
          </a:p>
          <a:p>
            <a:pPr eaLnBrk="1" hangingPunct="1">
              <a:spcBef>
                <a:spcPct val="50000"/>
              </a:spcBef>
              <a:buFontTx/>
              <a:buChar char="•"/>
            </a:pPr>
            <a:r>
              <a:rPr lang="tr-TR" altLang="tr-TR" sz="3200"/>
              <a:t> Pazarlamada marka</a:t>
            </a:r>
          </a:p>
          <a:p>
            <a:pPr eaLnBrk="1" hangingPunct="1">
              <a:spcBef>
                <a:spcPct val="50000"/>
              </a:spcBef>
              <a:buFontTx/>
              <a:buChar char="•"/>
            </a:pPr>
            <a:r>
              <a:rPr lang="tr-TR" altLang="tr-TR" sz="3200"/>
              <a:t> Pazarlamada ambalaj ve paketlemenin yeri ve önemi</a:t>
            </a:r>
          </a:p>
          <a:p>
            <a:pPr eaLnBrk="1" hangingPunct="1">
              <a:spcBef>
                <a:spcPct val="50000"/>
              </a:spcBef>
              <a:buFontTx/>
              <a:buChar char="•"/>
            </a:pPr>
            <a:r>
              <a:rPr lang="tr-TR" altLang="tr-TR" sz="3200"/>
              <a:t> Sürüm faaliyetlerinde reklam</a:t>
            </a:r>
          </a:p>
          <a:p>
            <a:pPr eaLnBrk="1" hangingPunct="1">
              <a:spcBef>
                <a:spcPct val="50000"/>
              </a:spcBef>
              <a:buFontTx/>
              <a:buChar char="•"/>
            </a:pPr>
            <a:r>
              <a:rPr lang="tr-TR" altLang="tr-TR" sz="3200"/>
              <a:t> Pazarlamada satış personeli</a:t>
            </a:r>
          </a:p>
          <a:p>
            <a:pPr eaLnBrk="1" hangingPunct="1">
              <a:spcBef>
                <a:spcPct val="50000"/>
              </a:spcBef>
              <a:buFontTx/>
              <a:buChar char="•"/>
            </a:pPr>
            <a:r>
              <a:rPr lang="tr-TR" altLang="tr-TR" sz="3200"/>
              <a:t> Kasaplık hayvan ve et pazarlaması </a:t>
            </a:r>
            <a:endParaRPr lang="tr-TR" altLang="tr-TR" sz="4000">
              <a:solidFill>
                <a:schemeClr val="hlink"/>
              </a:solidFill>
            </a:endParaRPr>
          </a:p>
        </p:txBody>
      </p:sp>
    </p:spTree>
    <p:extLst>
      <p:ext uri="{BB962C8B-B14F-4D97-AF65-F5344CB8AC3E}">
        <p14:creationId xmlns:p14="http://schemas.microsoft.com/office/powerpoint/2010/main" val="2177266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4"/>
          <p:cNvSpPr txBox="1">
            <a:spLocks noChangeArrowheads="1"/>
          </p:cNvSpPr>
          <p:nvPr/>
        </p:nvSpPr>
        <p:spPr bwMode="auto">
          <a:xfrm>
            <a:off x="2063751" y="1074739"/>
            <a:ext cx="8353425" cy="5640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buFontTx/>
              <a:buChar char="•"/>
            </a:pPr>
            <a:r>
              <a:rPr lang="tr-TR" altLang="tr-TR" sz="3200"/>
              <a:t> Pazarlama ve verimlilik</a:t>
            </a:r>
          </a:p>
          <a:p>
            <a:pPr eaLnBrk="1" hangingPunct="1">
              <a:spcBef>
                <a:spcPct val="50000"/>
              </a:spcBef>
              <a:buFontTx/>
              <a:buChar char="•"/>
            </a:pPr>
            <a:r>
              <a:rPr lang="tr-TR" altLang="tr-TR" sz="3200"/>
              <a:t> Pazarlama ve teknoloji</a:t>
            </a:r>
          </a:p>
          <a:p>
            <a:pPr eaLnBrk="1" hangingPunct="1">
              <a:spcBef>
                <a:spcPct val="50000"/>
              </a:spcBef>
              <a:buFontTx/>
              <a:buChar char="•"/>
            </a:pPr>
            <a:r>
              <a:rPr lang="tr-TR" altLang="tr-TR" sz="3200"/>
              <a:t> Pazarlama ve organizasyon</a:t>
            </a:r>
          </a:p>
          <a:p>
            <a:pPr eaLnBrk="1" hangingPunct="1">
              <a:spcBef>
                <a:spcPct val="50000"/>
              </a:spcBef>
              <a:buFontTx/>
              <a:buChar char="•"/>
            </a:pPr>
            <a:r>
              <a:rPr lang="tr-TR" altLang="tr-TR" sz="3200"/>
              <a:t> Ülkemizde kasaplık hayvan ve et pazarlama organ ve kanalları</a:t>
            </a:r>
          </a:p>
          <a:p>
            <a:pPr eaLnBrk="1" hangingPunct="1">
              <a:spcBef>
                <a:spcPct val="50000"/>
              </a:spcBef>
            </a:pPr>
            <a:r>
              <a:rPr lang="tr-TR" altLang="tr-TR" sz="4000">
                <a:solidFill>
                  <a:schemeClr val="hlink"/>
                </a:solidFill>
              </a:rPr>
              <a:t>7. Kooperatifçilik</a:t>
            </a:r>
          </a:p>
          <a:p>
            <a:pPr eaLnBrk="1" hangingPunct="1">
              <a:spcBef>
                <a:spcPct val="50000"/>
              </a:spcBef>
              <a:buFontTx/>
              <a:buChar char="•"/>
            </a:pPr>
            <a:r>
              <a:rPr lang="tr-TR" altLang="tr-TR" sz="3200"/>
              <a:t> Kooperatifçiliğin tanımı ve tarihsel gelişimi</a:t>
            </a:r>
          </a:p>
          <a:p>
            <a:pPr eaLnBrk="1" hangingPunct="1">
              <a:spcBef>
                <a:spcPct val="50000"/>
              </a:spcBef>
              <a:buFontTx/>
              <a:buChar char="•"/>
            </a:pPr>
            <a:r>
              <a:rPr lang="tr-TR" altLang="tr-TR" sz="3200"/>
              <a:t> Kooperatifçiliğin Türkiye’deki gelişimi</a:t>
            </a:r>
          </a:p>
        </p:txBody>
      </p:sp>
    </p:spTree>
    <p:extLst>
      <p:ext uri="{BB962C8B-B14F-4D97-AF65-F5344CB8AC3E}">
        <p14:creationId xmlns:p14="http://schemas.microsoft.com/office/powerpoint/2010/main" val="4534182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1992314" y="1320800"/>
            <a:ext cx="8351837" cy="332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buFontTx/>
              <a:buChar char="•"/>
            </a:pPr>
            <a:r>
              <a:rPr lang="tr-TR" altLang="tr-TR" sz="3200"/>
              <a:t> Kooperatifçilik ilkeleri</a:t>
            </a:r>
          </a:p>
          <a:p>
            <a:pPr eaLnBrk="1" hangingPunct="1">
              <a:spcBef>
                <a:spcPct val="50000"/>
              </a:spcBef>
              <a:buFontTx/>
              <a:buChar char="•"/>
            </a:pPr>
            <a:r>
              <a:rPr lang="tr-TR" altLang="tr-TR" sz="3200"/>
              <a:t> Hayvancılık sektöründe üretimin örgütlenmesinde kooperatifler</a:t>
            </a:r>
          </a:p>
          <a:p>
            <a:pPr eaLnBrk="1" hangingPunct="1">
              <a:spcBef>
                <a:spcPct val="50000"/>
              </a:spcBef>
            </a:pPr>
            <a:r>
              <a:rPr lang="tr-TR" altLang="tr-TR" sz="4000">
                <a:solidFill>
                  <a:schemeClr val="hlink"/>
                </a:solidFill>
              </a:rPr>
              <a:t>8. Türkiye’de Tarım ve Hayvancılık Politikaları</a:t>
            </a:r>
          </a:p>
        </p:txBody>
      </p:sp>
    </p:spTree>
    <p:extLst>
      <p:ext uri="{BB962C8B-B14F-4D97-AF65-F5344CB8AC3E}">
        <p14:creationId xmlns:p14="http://schemas.microsoft.com/office/powerpoint/2010/main" val="3967949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4"/>
          <p:cNvSpPr txBox="1">
            <a:spLocks noChangeArrowheads="1"/>
          </p:cNvSpPr>
          <p:nvPr/>
        </p:nvSpPr>
        <p:spPr bwMode="auto">
          <a:xfrm>
            <a:off x="1809750" y="1117600"/>
            <a:ext cx="8534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en-US" altLang="tr-TR" sz="3200" b="1">
                <a:solidFill>
                  <a:schemeClr val="hlink"/>
                </a:solidFill>
              </a:rPr>
              <a:t>İşletme Ekonomisinin Araştırma Konusu</a:t>
            </a:r>
            <a:endParaRPr lang="tr-TR" altLang="tr-TR" sz="3200" b="1">
              <a:solidFill>
                <a:schemeClr val="hlink"/>
              </a:solidFill>
            </a:endParaRPr>
          </a:p>
        </p:txBody>
      </p:sp>
      <p:sp>
        <p:nvSpPr>
          <p:cNvPr id="23555" name="Text Box 5"/>
          <p:cNvSpPr txBox="1">
            <a:spLocks noChangeArrowheads="1"/>
          </p:cNvSpPr>
          <p:nvPr/>
        </p:nvSpPr>
        <p:spPr bwMode="auto">
          <a:xfrm>
            <a:off x="1738314" y="2000251"/>
            <a:ext cx="8643937" cy="329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spcBef>
                <a:spcPct val="50000"/>
              </a:spcBef>
            </a:pPr>
            <a:r>
              <a:rPr lang="tr-TR" altLang="tr-TR" sz="3200"/>
              <a:t>	Her bilimsel disiplin gibi işletme ekonomisi veya işletme iktisadının da belirli bir araştırma konusu vardır. </a:t>
            </a:r>
          </a:p>
          <a:p>
            <a:pPr algn="just" eaLnBrk="1" hangingPunct="1">
              <a:spcBef>
                <a:spcPct val="50000"/>
              </a:spcBef>
            </a:pPr>
            <a:r>
              <a:rPr lang="tr-TR" altLang="tr-TR" sz="3200"/>
              <a:t>	İşletme iktisadının araştırma konusu işletmeler olup, işletmelerin ekonomik yapı ve faaliyetlerini araştırmaktadır.</a:t>
            </a:r>
          </a:p>
        </p:txBody>
      </p:sp>
    </p:spTree>
    <p:extLst>
      <p:ext uri="{BB962C8B-B14F-4D97-AF65-F5344CB8AC3E}">
        <p14:creationId xmlns:p14="http://schemas.microsoft.com/office/powerpoint/2010/main" val="19913752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p:cNvSpPr txBox="1">
            <a:spLocks noChangeArrowheads="1"/>
          </p:cNvSpPr>
          <p:nvPr/>
        </p:nvSpPr>
        <p:spPr bwMode="auto">
          <a:xfrm>
            <a:off x="1847851" y="1249363"/>
            <a:ext cx="8424863"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spcBef>
                <a:spcPct val="50000"/>
              </a:spcBef>
            </a:pPr>
            <a:r>
              <a:rPr lang="tr-TR" altLang="tr-TR" sz="3200"/>
              <a:t>	İşletmelerin iktisadi yönü yanında, diğer bilim dallarını ilgilendiren başka yönleri de vardır. </a:t>
            </a:r>
            <a:r>
              <a:rPr lang="tr-TR" altLang="tr-TR" sz="3200">
                <a:solidFill>
                  <a:srgbClr val="FF0000"/>
                </a:solidFill>
              </a:rPr>
              <a:t>İşletme mühendisliği, işletme hukuku, işletme sosyolojisi, işletme psikolojisi </a:t>
            </a:r>
            <a:r>
              <a:rPr lang="tr-TR" altLang="tr-TR" sz="3200"/>
              <a:t>gibi bilim dalları, işletmelerin iktisadi yönü dışında, kendi disiplinlerini ilgilendiren yönlerini araştırma konusu olarak benimsemişlerdir. 	İşletme iktisadı ile aynı araştırma konusunu paylaşan bu bilim dalları, işletme iktisadının </a:t>
            </a:r>
            <a:r>
              <a:rPr lang="tr-TR" altLang="tr-TR" sz="3200" b="1"/>
              <a:t>komşu disiplinleridir</a:t>
            </a:r>
            <a:r>
              <a:rPr lang="tr-TR" altLang="tr-TR" sz="3200"/>
              <a:t>. </a:t>
            </a:r>
          </a:p>
        </p:txBody>
      </p:sp>
    </p:spTree>
    <p:extLst>
      <p:ext uri="{BB962C8B-B14F-4D97-AF65-F5344CB8AC3E}">
        <p14:creationId xmlns:p14="http://schemas.microsoft.com/office/powerpoint/2010/main" val="12950040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480</Words>
  <Application>Microsoft Office PowerPoint</Application>
  <PresentationFormat>Geniş ekran</PresentationFormat>
  <Paragraphs>110</Paragraphs>
  <Slides>26</Slides>
  <Notes>26</Notes>
  <HiddenSlides>0</HiddenSlides>
  <MMClips>0</MMClips>
  <ScaleCrop>false</ScaleCrop>
  <HeadingPairs>
    <vt:vector size="8" baseType="variant">
      <vt:variant>
        <vt:lpstr>Kullanılan Yazı Tipleri</vt:lpstr>
      </vt:variant>
      <vt:variant>
        <vt:i4>6</vt:i4>
      </vt:variant>
      <vt:variant>
        <vt:lpstr>Tema</vt:lpstr>
      </vt:variant>
      <vt:variant>
        <vt:i4>1</vt:i4>
      </vt:variant>
      <vt:variant>
        <vt:lpstr>Eklenmiş OLE Hizmet Programları</vt:lpstr>
      </vt:variant>
      <vt:variant>
        <vt:i4>1</vt:i4>
      </vt:variant>
      <vt:variant>
        <vt:lpstr>Slayt Başlıkları</vt:lpstr>
      </vt:variant>
      <vt:variant>
        <vt:i4>26</vt:i4>
      </vt:variant>
    </vt:vector>
  </HeadingPairs>
  <TitlesOfParts>
    <vt:vector size="34" baseType="lpstr">
      <vt:lpstr>Arial</vt:lpstr>
      <vt:lpstr>Calibri</vt:lpstr>
      <vt:lpstr>Calibri Light</vt:lpstr>
      <vt:lpstr>Tahoma</vt:lpstr>
      <vt:lpstr>Verdana</vt:lpstr>
      <vt:lpstr>Wingdings</vt:lpstr>
      <vt:lpstr>Office Teması</vt:lpstr>
      <vt:lpstr>Paintbrush Resmi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Arzu Gökdai</dc:creator>
  <cp:lastModifiedBy>Arzu Gökdai</cp:lastModifiedBy>
  <cp:revision>1</cp:revision>
  <dcterms:created xsi:type="dcterms:W3CDTF">2017-02-02T14:04:08Z</dcterms:created>
  <dcterms:modified xsi:type="dcterms:W3CDTF">2017-02-02T14:04:20Z</dcterms:modified>
</cp:coreProperties>
</file>