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94" r:id="rId2"/>
    <p:sldId id="295" r:id="rId3"/>
    <p:sldId id="296" r:id="rId4"/>
    <p:sldId id="297" r:id="rId5"/>
    <p:sldId id="298" r:id="rId6"/>
    <p:sldId id="299" r:id="rId7"/>
    <p:sldId id="300" r:id="rId8"/>
    <p:sldId id="301" r:id="rId9"/>
    <p:sldId id="302" r:id="rId10"/>
    <p:sldId id="303" r:id="rId11"/>
    <p:sldId id="304" r:id="rId12"/>
    <p:sldId id="305" r:id="rId13"/>
    <p:sldId id="306" r:id="rId14"/>
    <p:sldId id="307" r:id="rId15"/>
    <p:sldId id="308" r:id="rId16"/>
    <p:sldId id="309" r:id="rId17"/>
    <p:sldId id="310" r:id="rId18"/>
    <p:sldId id="311" r:id="rId19"/>
    <p:sldId id="312" r:id="rId20"/>
    <p:sldId id="313" r:id="rId21"/>
    <p:sldId id="314" r:id="rId22"/>
    <p:sldId id="315" r:id="rId23"/>
    <p:sldId id="316" r:id="rId24"/>
    <p:sldId id="317" r:id="rId25"/>
    <p:sldId id="318" r:id="rId26"/>
    <p:sldId id="319"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132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D6CA12-F075-481C-A05C-D265E5486EC0}" type="datetimeFigureOut">
              <a:rPr lang="tr-TR" smtClean="0"/>
              <a:t>19.10.2020</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B26D88-D262-4ADB-BD1E-23EEA473DCA5}" type="slidenum">
              <a:rPr lang="tr-TR" smtClean="0"/>
              <a:t>‹#›</a:t>
            </a:fld>
            <a:endParaRPr lang="tr-TR"/>
          </a:p>
        </p:txBody>
      </p:sp>
    </p:spTree>
    <p:extLst>
      <p:ext uri="{BB962C8B-B14F-4D97-AF65-F5344CB8AC3E}">
        <p14:creationId xmlns:p14="http://schemas.microsoft.com/office/powerpoint/2010/main" val="3155386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3A2BA84-551B-4778-BBEA-8859D6B57E5E}" type="datetimeFigureOut">
              <a:rPr lang="tr-TR" smtClean="0"/>
              <a:t>19.10.2020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460D4DC-0C1F-419D-9090-BADECE16EC70}" type="slidenum">
              <a:rPr lang="tr-TR" smtClean="0"/>
              <a:t>‹#›</a:t>
            </a:fld>
            <a:endParaRPr lang="tr-TR"/>
          </a:p>
        </p:txBody>
      </p:sp>
    </p:spTree>
    <p:extLst>
      <p:ext uri="{BB962C8B-B14F-4D97-AF65-F5344CB8AC3E}">
        <p14:creationId xmlns:p14="http://schemas.microsoft.com/office/powerpoint/2010/main" val="292769255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3A2BA84-551B-4778-BBEA-8859D6B57E5E}" type="datetimeFigureOut">
              <a:rPr lang="tr-TR" smtClean="0"/>
              <a:t>19.10.2020</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460D4DC-0C1F-419D-9090-BADECE16EC70}" type="slidenum">
              <a:rPr lang="tr-TR" smtClean="0"/>
              <a:t>‹#›</a:t>
            </a:fld>
            <a:endParaRPr lang="tr-TR"/>
          </a:p>
        </p:txBody>
      </p:sp>
    </p:spTree>
    <p:extLst>
      <p:ext uri="{BB962C8B-B14F-4D97-AF65-F5344CB8AC3E}">
        <p14:creationId xmlns:p14="http://schemas.microsoft.com/office/powerpoint/2010/main" val="1298457574"/>
      </p:ext>
    </p:extLst>
  </p:cSld>
  <p:clrMap bg1="lt1" tx1="dk1" bg2="lt2" tx2="dk2" accent1="accent1" accent2="accent2" accent3="accent3" accent4="accent4" accent5="accent5" accent6="accent6" hlink="hlink" folHlink="folHlink"/>
  <p:sldLayoutIdLst>
    <p:sldLayoutId id="2147483654"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7475" y="2095603"/>
            <a:ext cx="7886700" cy="1325563"/>
          </a:xfrm>
        </p:spPr>
        <p:txBody>
          <a:bodyPr/>
          <a:lstStyle/>
          <a:p>
            <a:pPr algn="ctr"/>
            <a:r>
              <a:rPr lang="tr-TR" dirty="0" err="1" smtClean="0"/>
              <a:t>Fungus-like</a:t>
            </a:r>
            <a:r>
              <a:rPr lang="tr-TR" dirty="0" smtClean="0"/>
              <a:t> </a:t>
            </a:r>
            <a:r>
              <a:rPr lang="tr-TR" dirty="0" err="1"/>
              <a:t>Protists</a:t>
            </a:r>
            <a:endParaRPr lang="tr-TR" dirty="0"/>
          </a:p>
        </p:txBody>
      </p:sp>
    </p:spTree>
    <p:extLst>
      <p:ext uri="{BB962C8B-B14F-4D97-AF65-F5344CB8AC3E}">
        <p14:creationId xmlns:p14="http://schemas.microsoft.com/office/powerpoint/2010/main" val="3162641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7643" y="1338521"/>
            <a:ext cx="7974576" cy="3439958"/>
          </a:xfrm>
        </p:spPr>
        <p:txBody>
          <a:bodyPr>
            <a:normAutofit/>
          </a:bodyPr>
          <a:lstStyle/>
          <a:p>
            <a:r>
              <a:rPr lang="en-US" sz="2400" dirty="0" err="1"/>
              <a:t>Plasmodiophoromycota</a:t>
            </a:r>
            <a:r>
              <a:rPr lang="en-US" sz="2400" dirty="0"/>
              <a:t>, known as </a:t>
            </a:r>
            <a:r>
              <a:rPr lang="en-US" sz="2400" dirty="0" err="1"/>
              <a:t>endoparasitic</a:t>
            </a:r>
            <a:r>
              <a:rPr lang="en-US" sz="2400" dirty="0"/>
              <a:t> slime molds, are obligate parasites of algae, fungi, or plants. They produce a true plasmodium but are different from plasmodium of an </a:t>
            </a:r>
            <a:r>
              <a:rPr lang="en-US" sz="2400" dirty="0" err="1"/>
              <a:t>myxomycota</a:t>
            </a:r>
            <a:r>
              <a:rPr lang="en-US" sz="2400" dirty="0"/>
              <a:t> member because of the absence of </a:t>
            </a:r>
            <a:r>
              <a:rPr lang="en-US" sz="2400" dirty="0" err="1"/>
              <a:t>translocational</a:t>
            </a:r>
            <a:r>
              <a:rPr lang="en-US" sz="2400" dirty="0"/>
              <a:t> movement and they lack the ability to </a:t>
            </a:r>
            <a:r>
              <a:rPr lang="en-US" sz="2400" dirty="0" err="1"/>
              <a:t>phagotocize</a:t>
            </a:r>
            <a:r>
              <a:rPr lang="en-US" sz="2400" dirty="0"/>
              <a:t> food material and exist wholly within the cells or hyphae of their hosts. Several species are economically significant plant pathogens, including </a:t>
            </a:r>
            <a:r>
              <a:rPr lang="en-US" sz="2400" dirty="0" err="1"/>
              <a:t>Plasmodiophora</a:t>
            </a:r>
            <a:r>
              <a:rPr lang="en-US" sz="2400" dirty="0"/>
              <a:t> </a:t>
            </a:r>
            <a:r>
              <a:rPr lang="en-US" sz="2400" dirty="0" err="1"/>
              <a:t>brassicae</a:t>
            </a:r>
            <a:r>
              <a:rPr lang="en-US" sz="2400" dirty="0"/>
              <a:t>, which causes </a:t>
            </a:r>
            <a:r>
              <a:rPr lang="en-US" sz="2400" dirty="0" err="1"/>
              <a:t>clubroot</a:t>
            </a:r>
            <a:r>
              <a:rPr lang="en-US" sz="2400" dirty="0"/>
              <a:t> of cabbage and related plants, and </a:t>
            </a:r>
            <a:r>
              <a:rPr lang="en-US" sz="2400" dirty="0" err="1"/>
              <a:t>Spongospora</a:t>
            </a:r>
            <a:r>
              <a:rPr lang="en-US" sz="2400" dirty="0"/>
              <a:t> </a:t>
            </a:r>
            <a:r>
              <a:rPr lang="en-US" sz="2400" dirty="0" err="1"/>
              <a:t>subterranea</a:t>
            </a:r>
            <a:r>
              <a:rPr lang="en-US" sz="2400" dirty="0"/>
              <a:t>, which causes powdery scab of potatoes.</a:t>
            </a:r>
            <a:endParaRPr lang="tr-TR" sz="2400" dirty="0"/>
          </a:p>
        </p:txBody>
      </p:sp>
    </p:spTree>
    <p:extLst>
      <p:ext uri="{BB962C8B-B14F-4D97-AF65-F5344CB8AC3E}">
        <p14:creationId xmlns:p14="http://schemas.microsoft.com/office/powerpoint/2010/main" val="451914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8299040" cy="5622719"/>
          </a:xfrm>
        </p:spPr>
        <p:txBody>
          <a:bodyPr>
            <a:normAutofit/>
          </a:bodyPr>
          <a:lstStyle/>
          <a:p>
            <a:r>
              <a:rPr lang="tr-TR" sz="2400" dirty="0" err="1"/>
              <a:t>Systematics</a:t>
            </a:r>
            <a:r>
              <a:rPr lang="tr-TR" sz="2400" dirty="0"/>
              <a:t> of </a:t>
            </a:r>
            <a:r>
              <a:rPr lang="tr-TR" sz="2400" dirty="0" err="1"/>
              <a:t>division</a:t>
            </a:r>
            <a:r>
              <a:rPr lang="tr-TR" sz="2400" dirty="0"/>
              <a:t> </a:t>
            </a:r>
            <a:r>
              <a:rPr lang="tr-TR" sz="2400" dirty="0" err="1" smtClean="0"/>
              <a:t>Plasmodiophoromycota</a:t>
            </a:r>
            <a:r>
              <a:rPr lang="tr-TR" sz="2400" dirty="0" smtClean="0"/>
              <a:t/>
            </a:r>
            <a:br>
              <a:rPr lang="tr-TR" sz="2400" dirty="0" smtClean="0"/>
            </a:br>
            <a:r>
              <a:rPr lang="tr-TR" sz="2400" dirty="0"/>
              <a:t/>
            </a:r>
            <a:br>
              <a:rPr lang="tr-TR" sz="2400" dirty="0"/>
            </a:br>
            <a:r>
              <a:rPr lang="tr-TR" sz="2400" dirty="0"/>
              <a:t>Class: </a:t>
            </a:r>
            <a:r>
              <a:rPr lang="tr-TR" sz="2400" dirty="0" err="1"/>
              <a:t>Plasmodiophoromycetes</a:t>
            </a:r>
            <a:r>
              <a:rPr lang="tr-TR" sz="2400" dirty="0"/>
              <a:t/>
            </a:r>
            <a:br>
              <a:rPr lang="tr-TR" sz="2400" dirty="0"/>
            </a:br>
            <a:r>
              <a:rPr lang="tr-TR" sz="2400" dirty="0" err="1"/>
              <a:t>Order</a:t>
            </a:r>
            <a:r>
              <a:rPr lang="tr-TR" sz="2400" dirty="0"/>
              <a:t>: </a:t>
            </a:r>
            <a:r>
              <a:rPr lang="tr-TR" sz="2400" dirty="0" err="1"/>
              <a:t>Plasmodiophorales</a:t>
            </a:r>
            <a:r>
              <a:rPr lang="tr-TR" sz="2400" dirty="0"/>
              <a:t/>
            </a:r>
            <a:br>
              <a:rPr lang="tr-TR" sz="2400" dirty="0"/>
            </a:br>
            <a:r>
              <a:rPr lang="tr-TR" sz="2400" dirty="0" err="1"/>
              <a:t>Genus</a:t>
            </a:r>
            <a:r>
              <a:rPr lang="tr-TR" sz="2400" dirty="0"/>
              <a:t> </a:t>
            </a:r>
            <a:r>
              <a:rPr lang="tr-TR" sz="2400" dirty="0" err="1"/>
              <a:t>Plasmodiophora</a:t>
            </a:r>
            <a:r>
              <a:rPr lang="tr-TR" sz="2400" dirty="0"/>
              <a:t/>
            </a:r>
            <a:br>
              <a:rPr lang="tr-TR" sz="2400" dirty="0"/>
            </a:br>
            <a:r>
              <a:rPr lang="tr-TR" sz="2400" dirty="0" err="1"/>
              <a:t>Genus</a:t>
            </a:r>
            <a:r>
              <a:rPr lang="tr-TR" sz="2400" dirty="0"/>
              <a:t>: </a:t>
            </a:r>
            <a:r>
              <a:rPr lang="tr-TR" sz="2400" dirty="0" err="1"/>
              <a:t>Polymyxa</a:t>
            </a:r>
            <a:r>
              <a:rPr lang="tr-TR" dirty="0"/>
              <a:t/>
            </a:r>
            <a:br>
              <a:rPr lang="tr-TR" dirty="0"/>
            </a:br>
            <a:endParaRPr lang="tr-TR" dirty="0"/>
          </a:p>
        </p:txBody>
      </p:sp>
    </p:spTree>
    <p:extLst>
      <p:ext uri="{BB962C8B-B14F-4D97-AF65-F5344CB8AC3E}">
        <p14:creationId xmlns:p14="http://schemas.microsoft.com/office/powerpoint/2010/main" val="38980791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59824" y="1997281"/>
            <a:ext cx="7886700" cy="1325563"/>
          </a:xfrm>
        </p:spPr>
        <p:txBody>
          <a:bodyPr/>
          <a:lstStyle/>
          <a:p>
            <a:pPr algn="ctr"/>
            <a:r>
              <a:rPr lang="tr-TR" dirty="0" err="1"/>
              <a:t>Division</a:t>
            </a:r>
            <a:r>
              <a:rPr lang="tr-TR" dirty="0"/>
              <a:t>: </a:t>
            </a:r>
            <a:r>
              <a:rPr lang="tr-TR" dirty="0" err="1"/>
              <a:t>Dictyosteliomycota</a:t>
            </a:r>
            <a:endParaRPr lang="tr-TR" dirty="0"/>
          </a:p>
        </p:txBody>
      </p:sp>
    </p:spTree>
    <p:extLst>
      <p:ext uri="{BB962C8B-B14F-4D97-AF65-F5344CB8AC3E}">
        <p14:creationId xmlns:p14="http://schemas.microsoft.com/office/powerpoint/2010/main" val="1090512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99153" y="1643321"/>
            <a:ext cx="8181053" cy="2466564"/>
          </a:xfrm>
        </p:spPr>
        <p:txBody>
          <a:bodyPr>
            <a:normAutofit/>
          </a:bodyPr>
          <a:lstStyle/>
          <a:p>
            <a:r>
              <a:rPr lang="tr-TR" sz="2400" dirty="0" err="1"/>
              <a:t>Dictyosteliomycota</a:t>
            </a:r>
            <a:r>
              <a:rPr lang="tr-TR" sz="2400" dirty="0"/>
              <a:t>, </a:t>
            </a:r>
            <a:r>
              <a:rPr lang="tr-TR" sz="2400" dirty="0" err="1"/>
              <a:t>commonly</a:t>
            </a:r>
            <a:r>
              <a:rPr lang="tr-TR" sz="2400" dirty="0"/>
              <a:t> </a:t>
            </a:r>
            <a:r>
              <a:rPr lang="tr-TR" sz="2400" dirty="0" err="1"/>
              <a:t>known</a:t>
            </a:r>
            <a:r>
              <a:rPr lang="tr-TR" sz="2400" dirty="0"/>
              <a:t> as </a:t>
            </a:r>
            <a:r>
              <a:rPr lang="tr-TR" sz="2400" dirty="0" err="1"/>
              <a:t>cellular</a:t>
            </a:r>
            <a:r>
              <a:rPr lang="tr-TR" sz="2400" dirty="0"/>
              <a:t> </a:t>
            </a:r>
            <a:r>
              <a:rPr lang="tr-TR" sz="2400" dirty="0" err="1"/>
              <a:t>slime</a:t>
            </a:r>
            <a:r>
              <a:rPr lang="tr-TR" sz="2400" dirty="0"/>
              <a:t> </a:t>
            </a:r>
            <a:r>
              <a:rPr lang="tr-TR" sz="2400" dirty="0" err="1"/>
              <a:t>molds</a:t>
            </a:r>
            <a:r>
              <a:rPr lang="tr-TR" sz="2400" dirty="0"/>
              <a:t>, is a </a:t>
            </a:r>
            <a:r>
              <a:rPr lang="tr-TR" sz="2400" dirty="0" err="1"/>
              <a:t>relatively</a:t>
            </a:r>
            <a:r>
              <a:rPr lang="tr-TR" sz="2400" dirty="0"/>
              <a:t> </a:t>
            </a:r>
            <a:r>
              <a:rPr lang="tr-TR" sz="2400" dirty="0" err="1"/>
              <a:t>homogeneous</a:t>
            </a:r>
            <a:r>
              <a:rPr lang="tr-TR" sz="2400" dirty="0"/>
              <a:t> </a:t>
            </a:r>
            <a:r>
              <a:rPr lang="tr-TR" sz="2400" dirty="0" err="1"/>
              <a:t>division</a:t>
            </a:r>
            <a:r>
              <a:rPr lang="tr-TR" sz="2400" dirty="0"/>
              <a:t> of </a:t>
            </a:r>
            <a:r>
              <a:rPr lang="tr-TR" sz="2400" dirty="0" err="1"/>
              <a:t>approximately</a:t>
            </a:r>
            <a:r>
              <a:rPr lang="tr-TR" sz="2400" dirty="0"/>
              <a:t> 150 </a:t>
            </a:r>
            <a:r>
              <a:rPr lang="tr-TR" sz="2400" dirty="0" err="1"/>
              <a:t>species</a:t>
            </a:r>
            <a:r>
              <a:rPr lang="tr-TR" sz="2400" dirty="0"/>
              <a:t>. </a:t>
            </a:r>
            <a:r>
              <a:rPr lang="tr-TR" sz="2400" dirty="0" err="1"/>
              <a:t>Members</a:t>
            </a:r>
            <a:r>
              <a:rPr lang="tr-TR" sz="2400" dirty="0"/>
              <a:t> of </a:t>
            </a:r>
            <a:r>
              <a:rPr lang="tr-TR" sz="2400" dirty="0" err="1"/>
              <a:t>division</a:t>
            </a:r>
            <a:r>
              <a:rPr lang="tr-TR" sz="2400" dirty="0"/>
              <a:t> </a:t>
            </a:r>
            <a:r>
              <a:rPr lang="tr-TR" sz="2400" dirty="0" err="1"/>
              <a:t>are</a:t>
            </a:r>
            <a:r>
              <a:rPr lang="tr-TR" sz="2400" dirty="0"/>
              <a:t> </a:t>
            </a:r>
            <a:r>
              <a:rPr lang="tr-TR" sz="2400" dirty="0" err="1"/>
              <a:t>uninucleate</a:t>
            </a:r>
            <a:r>
              <a:rPr lang="tr-TR" sz="2400" dirty="0"/>
              <a:t>, </a:t>
            </a:r>
            <a:r>
              <a:rPr lang="tr-TR" sz="2400" dirty="0" err="1"/>
              <a:t>haploid</a:t>
            </a:r>
            <a:r>
              <a:rPr lang="tr-TR" sz="2400" dirty="0"/>
              <a:t> </a:t>
            </a:r>
            <a:r>
              <a:rPr lang="tr-TR" sz="2400" dirty="0" err="1"/>
              <a:t>amoeba</a:t>
            </a:r>
            <a:r>
              <a:rPr lang="tr-TR" sz="2400" dirty="0"/>
              <a:t> </a:t>
            </a:r>
            <a:r>
              <a:rPr lang="tr-TR" sz="2400" dirty="0" err="1"/>
              <a:t>that</a:t>
            </a:r>
            <a:r>
              <a:rPr lang="tr-TR" sz="2400" dirty="0"/>
              <a:t> </a:t>
            </a:r>
            <a:r>
              <a:rPr lang="tr-TR" sz="2400" dirty="0" err="1"/>
              <a:t>feeds</a:t>
            </a:r>
            <a:r>
              <a:rPr lang="tr-TR" sz="2400" dirty="0"/>
              <a:t> </a:t>
            </a:r>
            <a:r>
              <a:rPr lang="tr-TR" sz="2400" dirty="0" err="1"/>
              <a:t>by</a:t>
            </a:r>
            <a:r>
              <a:rPr lang="tr-TR" sz="2400" dirty="0"/>
              <a:t> </a:t>
            </a:r>
            <a:r>
              <a:rPr lang="tr-TR" sz="2400" dirty="0" err="1"/>
              <a:t>engulfing</a:t>
            </a:r>
            <a:r>
              <a:rPr lang="tr-TR" sz="2400" dirty="0"/>
              <a:t> </a:t>
            </a:r>
            <a:r>
              <a:rPr lang="tr-TR" sz="2400" dirty="0" err="1"/>
              <a:t>bacteria</a:t>
            </a:r>
            <a:r>
              <a:rPr lang="tr-TR" sz="2400" dirty="0"/>
              <a:t>. </a:t>
            </a:r>
            <a:r>
              <a:rPr lang="tr-TR" sz="2400" dirty="0" err="1"/>
              <a:t>These</a:t>
            </a:r>
            <a:r>
              <a:rPr lang="tr-TR" sz="2400" dirty="0"/>
              <a:t> </a:t>
            </a:r>
            <a:r>
              <a:rPr lang="tr-TR" sz="2400" dirty="0" err="1"/>
              <a:t>amoebae</a:t>
            </a:r>
            <a:r>
              <a:rPr lang="tr-TR" sz="2400" dirty="0"/>
              <a:t> </a:t>
            </a:r>
            <a:r>
              <a:rPr lang="tr-TR" sz="2400" dirty="0" err="1"/>
              <a:t>have</a:t>
            </a:r>
            <a:r>
              <a:rPr lang="tr-TR" sz="2400" dirty="0"/>
              <a:t> </a:t>
            </a:r>
            <a:r>
              <a:rPr lang="tr-TR" sz="2400" dirty="0" err="1"/>
              <a:t>filose</a:t>
            </a:r>
            <a:r>
              <a:rPr lang="tr-TR" sz="2400" dirty="0"/>
              <a:t> </a:t>
            </a:r>
            <a:r>
              <a:rPr lang="tr-TR" sz="2400" dirty="0" err="1"/>
              <a:t>pseudopodia</a:t>
            </a:r>
            <a:r>
              <a:rPr lang="tr-TR" sz="2400" dirty="0"/>
              <a:t> in </a:t>
            </a:r>
            <a:r>
              <a:rPr lang="tr-TR" sz="2400" dirty="0" err="1"/>
              <a:t>contrast</a:t>
            </a:r>
            <a:r>
              <a:rPr lang="tr-TR" sz="2400" dirty="0"/>
              <a:t> </a:t>
            </a:r>
            <a:r>
              <a:rPr lang="tr-TR" sz="2400" dirty="0" err="1"/>
              <a:t>to</a:t>
            </a:r>
            <a:r>
              <a:rPr lang="tr-TR" sz="2400" dirty="0"/>
              <a:t> </a:t>
            </a:r>
            <a:r>
              <a:rPr lang="tr-TR" sz="2400" dirty="0" err="1"/>
              <a:t>lobose</a:t>
            </a:r>
            <a:r>
              <a:rPr lang="tr-TR" sz="2400" dirty="0"/>
              <a:t> </a:t>
            </a:r>
            <a:r>
              <a:rPr lang="tr-TR" sz="2400" dirty="0" err="1"/>
              <a:t>pseudopodia</a:t>
            </a:r>
            <a:r>
              <a:rPr lang="tr-TR" sz="2400" dirty="0"/>
              <a:t> </a:t>
            </a:r>
            <a:r>
              <a:rPr lang="tr-TR" sz="2400" dirty="0" err="1"/>
              <a:t>made</a:t>
            </a:r>
            <a:r>
              <a:rPr lang="tr-TR" sz="2400" dirty="0"/>
              <a:t> </a:t>
            </a:r>
            <a:r>
              <a:rPr lang="tr-TR" sz="2400" dirty="0" err="1"/>
              <a:t>by</a:t>
            </a:r>
            <a:r>
              <a:rPr lang="tr-TR" sz="2400" dirty="0"/>
              <a:t> </a:t>
            </a:r>
            <a:r>
              <a:rPr lang="tr-TR" sz="2400" dirty="0" err="1"/>
              <a:t>members</a:t>
            </a:r>
            <a:r>
              <a:rPr lang="tr-TR" sz="2400" dirty="0"/>
              <a:t> of </a:t>
            </a:r>
            <a:r>
              <a:rPr lang="tr-TR" sz="2400" dirty="0" err="1"/>
              <a:t>division</a:t>
            </a:r>
            <a:r>
              <a:rPr lang="tr-TR" sz="2400" dirty="0"/>
              <a:t> </a:t>
            </a:r>
            <a:r>
              <a:rPr lang="tr-TR" sz="2400" dirty="0" err="1"/>
              <a:t>Acrasiomycota</a:t>
            </a:r>
            <a:r>
              <a:rPr lang="tr-TR" sz="2400" dirty="0"/>
              <a:t>.</a:t>
            </a:r>
          </a:p>
        </p:txBody>
      </p:sp>
    </p:spTree>
    <p:extLst>
      <p:ext uri="{BB962C8B-B14F-4D97-AF65-F5344CB8AC3E}">
        <p14:creationId xmlns:p14="http://schemas.microsoft.com/office/powerpoint/2010/main" val="1006328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7886700" cy="5750539"/>
          </a:xfrm>
        </p:spPr>
        <p:txBody>
          <a:bodyPr>
            <a:normAutofit/>
          </a:bodyPr>
          <a:lstStyle/>
          <a:p>
            <a:r>
              <a:rPr lang="tr-TR" sz="2400" dirty="0" err="1"/>
              <a:t>Systematics</a:t>
            </a:r>
            <a:r>
              <a:rPr lang="tr-TR" sz="2400" dirty="0"/>
              <a:t> of </a:t>
            </a:r>
            <a:r>
              <a:rPr lang="tr-TR" sz="2400" dirty="0" err="1"/>
              <a:t>division</a:t>
            </a:r>
            <a:r>
              <a:rPr lang="tr-TR" sz="2400" dirty="0"/>
              <a:t> </a:t>
            </a:r>
            <a:r>
              <a:rPr lang="tr-TR" sz="2400" dirty="0" err="1" smtClean="0"/>
              <a:t>Dictyosteliomycota</a:t>
            </a:r>
            <a:r>
              <a:rPr lang="tr-TR" sz="2400" dirty="0" smtClean="0"/>
              <a:t/>
            </a:r>
            <a:br>
              <a:rPr lang="tr-TR" sz="2400" dirty="0" smtClean="0"/>
            </a:br>
            <a:r>
              <a:rPr lang="tr-TR" sz="2400" dirty="0"/>
              <a:t/>
            </a:r>
            <a:br>
              <a:rPr lang="tr-TR" sz="2400" dirty="0"/>
            </a:br>
            <a:r>
              <a:rPr lang="tr-TR" sz="2400" dirty="0"/>
              <a:t>Class: </a:t>
            </a:r>
            <a:r>
              <a:rPr lang="tr-TR" sz="2400" dirty="0" err="1"/>
              <a:t>Dictyosteliomycetes</a:t>
            </a:r>
            <a:r>
              <a:rPr lang="tr-TR" sz="2400" dirty="0"/>
              <a:t/>
            </a:r>
            <a:br>
              <a:rPr lang="tr-TR" sz="2400" dirty="0"/>
            </a:br>
            <a:r>
              <a:rPr lang="tr-TR" sz="2400" dirty="0" err="1"/>
              <a:t>Order</a:t>
            </a:r>
            <a:r>
              <a:rPr lang="tr-TR" sz="2400" dirty="0"/>
              <a:t>: </a:t>
            </a:r>
            <a:r>
              <a:rPr lang="tr-TR" sz="2400" dirty="0" err="1"/>
              <a:t>Dictyosteliales</a:t>
            </a:r>
            <a:r>
              <a:rPr lang="tr-TR" sz="2400" dirty="0"/>
              <a:t/>
            </a:r>
            <a:br>
              <a:rPr lang="tr-TR" sz="2400" dirty="0"/>
            </a:br>
            <a:r>
              <a:rPr lang="tr-TR" sz="2400" dirty="0" err="1"/>
              <a:t>Genus</a:t>
            </a:r>
            <a:r>
              <a:rPr lang="tr-TR" sz="2400" dirty="0"/>
              <a:t>: </a:t>
            </a:r>
            <a:r>
              <a:rPr lang="tr-TR" sz="2400" dirty="0" err="1"/>
              <a:t>Dictyostelium</a:t>
            </a:r>
            <a:r>
              <a:rPr lang="tr-TR" sz="2400" dirty="0"/>
              <a:t/>
            </a:r>
            <a:br>
              <a:rPr lang="tr-TR" sz="2400" dirty="0"/>
            </a:br>
            <a:r>
              <a:rPr lang="tr-TR" sz="2400" dirty="0" err="1"/>
              <a:t>Genus</a:t>
            </a:r>
            <a:r>
              <a:rPr lang="tr-TR" sz="2400" dirty="0"/>
              <a:t>: </a:t>
            </a:r>
            <a:r>
              <a:rPr lang="tr-TR" sz="2400" dirty="0" err="1"/>
              <a:t>Polysphondylium</a:t>
            </a:r>
            <a:r>
              <a:rPr lang="tr-TR" sz="2400" dirty="0"/>
              <a:t/>
            </a:r>
            <a:br>
              <a:rPr lang="tr-TR" sz="2400" dirty="0"/>
            </a:br>
            <a:r>
              <a:rPr lang="tr-TR" sz="2400" dirty="0" err="1"/>
              <a:t>Order</a:t>
            </a:r>
            <a:r>
              <a:rPr lang="tr-TR" sz="2400" dirty="0"/>
              <a:t>: </a:t>
            </a:r>
            <a:r>
              <a:rPr lang="tr-TR" sz="2400" dirty="0" err="1"/>
              <a:t>Acytosteliales</a:t>
            </a:r>
            <a:r>
              <a:rPr lang="tr-TR" sz="2400" dirty="0"/>
              <a:t/>
            </a:r>
            <a:br>
              <a:rPr lang="tr-TR" sz="2400" dirty="0"/>
            </a:br>
            <a:r>
              <a:rPr lang="tr-TR" sz="2400" dirty="0" err="1"/>
              <a:t>Division</a:t>
            </a:r>
            <a:r>
              <a:rPr lang="tr-TR" sz="2400" dirty="0"/>
              <a:t>: </a:t>
            </a:r>
            <a:r>
              <a:rPr lang="tr-TR" sz="2400" dirty="0" err="1"/>
              <a:t>Acrasiomycota</a:t>
            </a:r>
            <a:r>
              <a:rPr lang="tr-TR" dirty="0"/>
              <a:t/>
            </a:r>
            <a:br>
              <a:rPr lang="tr-TR" dirty="0"/>
            </a:br>
            <a:endParaRPr lang="tr-TR" dirty="0"/>
          </a:p>
        </p:txBody>
      </p:sp>
    </p:spTree>
    <p:extLst>
      <p:ext uri="{BB962C8B-B14F-4D97-AF65-F5344CB8AC3E}">
        <p14:creationId xmlns:p14="http://schemas.microsoft.com/office/powerpoint/2010/main" val="1312829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8817" y="2203759"/>
            <a:ext cx="7886700" cy="1325563"/>
          </a:xfrm>
        </p:spPr>
        <p:txBody>
          <a:bodyPr/>
          <a:lstStyle/>
          <a:p>
            <a:pPr algn="ctr"/>
            <a:r>
              <a:rPr lang="tr-TR" dirty="0" err="1"/>
              <a:t>Division</a:t>
            </a:r>
            <a:r>
              <a:rPr lang="tr-TR" dirty="0"/>
              <a:t>: </a:t>
            </a:r>
            <a:r>
              <a:rPr lang="tr-TR" dirty="0" err="1"/>
              <a:t>Acrasiomycota</a:t>
            </a:r>
            <a:endParaRPr lang="tr-TR" dirty="0"/>
          </a:p>
        </p:txBody>
      </p:sp>
    </p:spTree>
    <p:extLst>
      <p:ext uri="{BB962C8B-B14F-4D97-AF65-F5344CB8AC3E}">
        <p14:creationId xmlns:p14="http://schemas.microsoft.com/office/powerpoint/2010/main" val="28163130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99153" y="1584327"/>
            <a:ext cx="8092563" cy="2240422"/>
          </a:xfrm>
        </p:spPr>
        <p:txBody>
          <a:bodyPr>
            <a:normAutofit/>
          </a:bodyPr>
          <a:lstStyle/>
          <a:p>
            <a:r>
              <a:rPr lang="tr-TR" sz="2400" dirty="0" err="1"/>
              <a:t>Division</a:t>
            </a:r>
            <a:r>
              <a:rPr lang="tr-TR" sz="2400" dirty="0"/>
              <a:t> </a:t>
            </a:r>
            <a:r>
              <a:rPr lang="tr-TR" sz="2400" dirty="0" err="1"/>
              <a:t>Acrasiomycota</a:t>
            </a:r>
            <a:r>
              <a:rPr lang="tr-TR" sz="2400" dirty="0"/>
              <a:t> is an </a:t>
            </a:r>
            <a:r>
              <a:rPr lang="tr-TR" sz="2400" dirty="0" err="1"/>
              <a:t>artificial</a:t>
            </a:r>
            <a:r>
              <a:rPr lang="tr-TR" sz="2400" dirty="0"/>
              <a:t> </a:t>
            </a:r>
            <a:r>
              <a:rPr lang="tr-TR" sz="2400" dirty="0" err="1"/>
              <a:t>group</a:t>
            </a:r>
            <a:r>
              <a:rPr lang="tr-TR" sz="2400" dirty="0"/>
              <a:t> of </a:t>
            </a:r>
            <a:r>
              <a:rPr lang="tr-TR" sz="2400" dirty="0" err="1"/>
              <a:t>cellular</a:t>
            </a:r>
            <a:r>
              <a:rPr lang="tr-TR" sz="2400" dirty="0"/>
              <a:t> </a:t>
            </a:r>
            <a:r>
              <a:rPr lang="tr-TR" sz="2400" dirty="0" err="1"/>
              <a:t>slime</a:t>
            </a:r>
            <a:r>
              <a:rPr lang="tr-TR" sz="2400" dirty="0"/>
              <a:t> </a:t>
            </a:r>
            <a:r>
              <a:rPr lang="tr-TR" sz="2400" dirty="0" err="1"/>
              <a:t>molds</a:t>
            </a:r>
            <a:r>
              <a:rPr lang="tr-TR" sz="2400" dirty="0"/>
              <a:t>. </a:t>
            </a:r>
            <a:r>
              <a:rPr lang="tr-TR" sz="2400" dirty="0" err="1"/>
              <a:t>In</a:t>
            </a:r>
            <a:r>
              <a:rPr lang="tr-TR" sz="2400" dirty="0"/>
              <a:t> </a:t>
            </a:r>
            <a:r>
              <a:rPr lang="tr-TR" sz="2400" dirty="0" err="1"/>
              <a:t>ththis</a:t>
            </a:r>
            <a:r>
              <a:rPr lang="tr-TR" sz="2400" dirty="0"/>
              <a:t> </a:t>
            </a:r>
            <a:r>
              <a:rPr lang="tr-TR" sz="2400" dirty="0" err="1"/>
              <a:t>division</a:t>
            </a:r>
            <a:r>
              <a:rPr lang="tr-TR" sz="2400" dirty="0"/>
              <a:t> , </a:t>
            </a:r>
            <a:r>
              <a:rPr lang="tr-TR" sz="2400" dirty="0" err="1"/>
              <a:t>the</a:t>
            </a:r>
            <a:r>
              <a:rPr lang="tr-TR" sz="2400" dirty="0"/>
              <a:t> </a:t>
            </a:r>
            <a:r>
              <a:rPr lang="tr-TR" sz="2400" dirty="0" err="1"/>
              <a:t>aggregating</a:t>
            </a:r>
            <a:r>
              <a:rPr lang="tr-TR" sz="2400" dirty="0"/>
              <a:t> </a:t>
            </a:r>
            <a:r>
              <a:rPr lang="tr-TR" sz="2400" dirty="0" err="1"/>
              <a:t>myxamoebae</a:t>
            </a:r>
            <a:r>
              <a:rPr lang="tr-TR" sz="2400" dirty="0"/>
              <a:t> do not form </a:t>
            </a:r>
            <a:r>
              <a:rPr lang="tr-TR" sz="2400" dirty="0" err="1"/>
              <a:t>streams</a:t>
            </a:r>
            <a:r>
              <a:rPr lang="tr-TR" sz="2400" dirty="0"/>
              <a:t> in </a:t>
            </a:r>
            <a:r>
              <a:rPr lang="tr-TR" sz="2400" dirty="0" err="1"/>
              <a:t>developing</a:t>
            </a:r>
            <a:r>
              <a:rPr lang="tr-TR" sz="2400" dirty="0"/>
              <a:t> </a:t>
            </a:r>
            <a:r>
              <a:rPr lang="tr-TR" sz="2400" dirty="0" err="1"/>
              <a:t>pseudoplasmodia</a:t>
            </a:r>
            <a:r>
              <a:rPr lang="tr-TR" sz="2400" dirty="0"/>
              <a:t>, </a:t>
            </a:r>
            <a:r>
              <a:rPr lang="tr-TR" sz="2400" dirty="0" err="1"/>
              <a:t>their</a:t>
            </a:r>
            <a:r>
              <a:rPr lang="tr-TR" sz="2400" dirty="0"/>
              <a:t> </a:t>
            </a:r>
            <a:r>
              <a:rPr lang="tr-TR" sz="2400" dirty="0" err="1"/>
              <a:t>sorocarps</a:t>
            </a:r>
            <a:r>
              <a:rPr lang="tr-TR" sz="2400" dirty="0"/>
              <a:t> do not </a:t>
            </a:r>
            <a:r>
              <a:rPr lang="tr-TR" sz="2400" dirty="0" err="1"/>
              <a:t>have</a:t>
            </a:r>
            <a:r>
              <a:rPr lang="tr-TR" sz="2400" dirty="0"/>
              <a:t> </a:t>
            </a:r>
            <a:r>
              <a:rPr lang="tr-TR" sz="2400" dirty="0" err="1"/>
              <a:t>well-defined</a:t>
            </a:r>
            <a:r>
              <a:rPr lang="tr-TR" sz="2400" dirty="0"/>
              <a:t> </a:t>
            </a:r>
            <a:r>
              <a:rPr lang="tr-TR" sz="2400" dirty="0" err="1"/>
              <a:t>sori</a:t>
            </a:r>
            <a:r>
              <a:rPr lang="tr-TR" sz="2400" dirty="0"/>
              <a:t> </a:t>
            </a:r>
            <a:r>
              <a:rPr lang="tr-TR" sz="2400" dirty="0" err="1"/>
              <a:t>and</a:t>
            </a:r>
            <a:r>
              <a:rPr lang="tr-TR" sz="2400" dirty="0"/>
              <a:t> </a:t>
            </a:r>
            <a:r>
              <a:rPr lang="tr-TR" sz="2400" dirty="0" err="1"/>
              <a:t>sorophores</a:t>
            </a:r>
            <a:r>
              <a:rPr lang="tr-TR" sz="2400" dirty="0"/>
              <a:t>, </a:t>
            </a:r>
            <a:r>
              <a:rPr lang="tr-TR" sz="2400" dirty="0" err="1"/>
              <a:t>and</a:t>
            </a:r>
            <a:r>
              <a:rPr lang="tr-TR" sz="2400" dirty="0"/>
              <a:t> </a:t>
            </a:r>
            <a:r>
              <a:rPr lang="tr-TR" sz="2400" dirty="0" err="1"/>
              <a:t>their</a:t>
            </a:r>
            <a:r>
              <a:rPr lang="tr-TR" sz="2400" dirty="0"/>
              <a:t> </a:t>
            </a:r>
            <a:r>
              <a:rPr lang="tr-TR" sz="2400" dirty="0" err="1"/>
              <a:t>myxamoebae</a:t>
            </a:r>
            <a:r>
              <a:rPr lang="tr-TR" sz="2400" dirty="0"/>
              <a:t> </a:t>
            </a:r>
            <a:r>
              <a:rPr lang="tr-TR" sz="2400" dirty="0" err="1"/>
              <a:t>have</a:t>
            </a:r>
            <a:r>
              <a:rPr lang="tr-TR" sz="2400" dirty="0"/>
              <a:t> </a:t>
            </a:r>
            <a:r>
              <a:rPr lang="tr-TR" sz="2400" dirty="0" err="1"/>
              <a:t>lobose</a:t>
            </a:r>
            <a:r>
              <a:rPr lang="tr-TR" sz="2400" dirty="0"/>
              <a:t> </a:t>
            </a:r>
            <a:r>
              <a:rPr lang="tr-TR" sz="2400" dirty="0" err="1"/>
              <a:t>pseudopodia</a:t>
            </a:r>
            <a:r>
              <a:rPr lang="tr-TR" sz="2400" dirty="0"/>
              <a:t>.</a:t>
            </a:r>
          </a:p>
        </p:txBody>
      </p:sp>
    </p:spTree>
    <p:extLst>
      <p:ext uri="{BB962C8B-B14F-4D97-AF65-F5344CB8AC3E}">
        <p14:creationId xmlns:p14="http://schemas.microsoft.com/office/powerpoint/2010/main" val="659994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7787763" cy="5160603"/>
          </a:xfrm>
        </p:spPr>
        <p:txBody>
          <a:bodyPr>
            <a:normAutofit/>
          </a:bodyPr>
          <a:lstStyle/>
          <a:p>
            <a:r>
              <a:rPr lang="tr-TR" sz="2400" dirty="0" err="1"/>
              <a:t>Systematics</a:t>
            </a:r>
            <a:r>
              <a:rPr lang="tr-TR" sz="2400" dirty="0"/>
              <a:t> of </a:t>
            </a:r>
            <a:r>
              <a:rPr lang="tr-TR" sz="2400" dirty="0" err="1"/>
              <a:t>division</a:t>
            </a:r>
            <a:r>
              <a:rPr lang="tr-TR" sz="2400" dirty="0"/>
              <a:t> </a:t>
            </a:r>
            <a:r>
              <a:rPr lang="tr-TR" sz="2400" dirty="0" err="1" smtClean="0"/>
              <a:t>Acrasiomycota</a:t>
            </a:r>
            <a:r>
              <a:rPr lang="tr-TR" sz="2400" dirty="0" smtClean="0"/>
              <a:t/>
            </a:r>
            <a:br>
              <a:rPr lang="tr-TR" sz="2400" dirty="0" smtClean="0"/>
            </a:br>
            <a:r>
              <a:rPr lang="tr-TR" sz="2400" dirty="0"/>
              <a:t/>
            </a:r>
            <a:br>
              <a:rPr lang="tr-TR" sz="2400" dirty="0"/>
            </a:br>
            <a:r>
              <a:rPr lang="tr-TR" sz="2400" dirty="0"/>
              <a:t>Class: </a:t>
            </a:r>
            <a:r>
              <a:rPr lang="tr-TR" sz="2400" dirty="0" err="1"/>
              <a:t>Acrasiomycetes</a:t>
            </a:r>
            <a:r>
              <a:rPr lang="tr-TR" sz="2400" dirty="0"/>
              <a:t/>
            </a:r>
            <a:br>
              <a:rPr lang="tr-TR" sz="2400" dirty="0"/>
            </a:br>
            <a:r>
              <a:rPr lang="tr-TR" sz="2400" dirty="0" err="1"/>
              <a:t>Order</a:t>
            </a:r>
            <a:r>
              <a:rPr lang="tr-TR" sz="2400" dirty="0"/>
              <a:t>: </a:t>
            </a:r>
            <a:r>
              <a:rPr lang="tr-TR" sz="2400" dirty="0" err="1"/>
              <a:t>Acrasiales</a:t>
            </a:r>
            <a:r>
              <a:rPr lang="tr-TR" sz="2400" dirty="0"/>
              <a:t/>
            </a:r>
            <a:br>
              <a:rPr lang="tr-TR" sz="2400" dirty="0"/>
            </a:br>
            <a:r>
              <a:rPr lang="tr-TR" sz="2400" dirty="0" err="1"/>
              <a:t>Genus</a:t>
            </a:r>
            <a:r>
              <a:rPr lang="tr-TR" sz="2400" dirty="0"/>
              <a:t>: </a:t>
            </a:r>
            <a:r>
              <a:rPr lang="tr-TR" sz="2400" dirty="0" err="1"/>
              <a:t>Acrasis</a:t>
            </a:r>
            <a:r>
              <a:rPr lang="tr-TR" sz="2400" dirty="0"/>
              <a:t/>
            </a:r>
            <a:br>
              <a:rPr lang="tr-TR" sz="2400" dirty="0"/>
            </a:br>
            <a:r>
              <a:rPr lang="tr-TR" sz="2400" dirty="0" err="1"/>
              <a:t>Genus</a:t>
            </a:r>
            <a:r>
              <a:rPr lang="tr-TR" sz="2400" dirty="0"/>
              <a:t>: </a:t>
            </a:r>
            <a:r>
              <a:rPr lang="tr-TR" sz="2400" dirty="0" err="1"/>
              <a:t>Pocheina</a:t>
            </a:r>
            <a:r>
              <a:rPr lang="tr-TR" sz="2400" dirty="0"/>
              <a:t/>
            </a:r>
            <a:br>
              <a:rPr lang="tr-TR" sz="2400" dirty="0"/>
            </a:br>
            <a:r>
              <a:rPr lang="tr-TR" sz="2400" dirty="0" err="1"/>
              <a:t>Genus</a:t>
            </a:r>
            <a:r>
              <a:rPr lang="tr-TR" sz="2400" dirty="0"/>
              <a:t>: </a:t>
            </a:r>
            <a:r>
              <a:rPr lang="tr-TR" sz="2400" dirty="0" err="1"/>
              <a:t>Copromyxa</a:t>
            </a:r>
            <a:r>
              <a:rPr lang="tr-TR" sz="2400" dirty="0"/>
              <a:t/>
            </a:r>
            <a:br>
              <a:rPr lang="tr-TR" sz="2400" dirty="0"/>
            </a:br>
            <a:r>
              <a:rPr lang="tr-TR" sz="2400" dirty="0" err="1"/>
              <a:t>Genus</a:t>
            </a:r>
            <a:r>
              <a:rPr lang="tr-TR" sz="2400" dirty="0"/>
              <a:t>: </a:t>
            </a:r>
            <a:r>
              <a:rPr lang="tr-TR" sz="2400" dirty="0" err="1"/>
              <a:t>Copromyxella</a:t>
            </a:r>
            <a:r>
              <a:rPr lang="tr-TR" dirty="0"/>
              <a:t/>
            </a:r>
            <a:br>
              <a:rPr lang="tr-TR" dirty="0"/>
            </a:br>
            <a:endParaRPr lang="tr-TR" dirty="0"/>
          </a:p>
        </p:txBody>
      </p:sp>
    </p:spTree>
    <p:extLst>
      <p:ext uri="{BB962C8B-B14F-4D97-AF65-F5344CB8AC3E}">
        <p14:creationId xmlns:p14="http://schemas.microsoft.com/office/powerpoint/2010/main" val="23433086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17140" y="1171372"/>
            <a:ext cx="7886700" cy="1325563"/>
          </a:xfrm>
        </p:spPr>
        <p:txBody>
          <a:bodyPr/>
          <a:lstStyle/>
          <a:p>
            <a:pPr algn="ctr"/>
            <a:r>
              <a:rPr lang="tr-TR" dirty="0"/>
              <a:t>Stramenopila</a:t>
            </a:r>
          </a:p>
        </p:txBody>
      </p:sp>
      <p:sp>
        <p:nvSpPr>
          <p:cNvPr id="3" name="Unvan 1"/>
          <p:cNvSpPr txBox="1">
            <a:spLocks/>
          </p:cNvSpPr>
          <p:nvPr/>
        </p:nvSpPr>
        <p:spPr>
          <a:xfrm>
            <a:off x="795798" y="3398379"/>
            <a:ext cx="7886700" cy="1085131"/>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tr-TR" sz="2400" dirty="0" err="1"/>
              <a:t>Oomycota</a:t>
            </a:r>
            <a:r>
              <a:rPr lang="tr-TR" sz="2400" dirty="0"/>
              <a:t>, </a:t>
            </a:r>
            <a:r>
              <a:rPr lang="tr-TR" sz="2400" dirty="0" err="1"/>
              <a:t>Hyphochytriomycota</a:t>
            </a:r>
            <a:r>
              <a:rPr lang="tr-TR" sz="2400" dirty="0"/>
              <a:t> </a:t>
            </a:r>
            <a:r>
              <a:rPr lang="tr-TR" sz="2400" dirty="0" err="1"/>
              <a:t>and</a:t>
            </a:r>
            <a:r>
              <a:rPr lang="tr-TR" sz="2400" dirty="0"/>
              <a:t> </a:t>
            </a:r>
            <a:r>
              <a:rPr lang="tr-TR" sz="2400" dirty="0" err="1"/>
              <a:t>Labyrinthulomycota</a:t>
            </a:r>
            <a:r>
              <a:rPr lang="tr-TR" sz="2400" dirty="0"/>
              <a:t> </a:t>
            </a:r>
            <a:r>
              <a:rPr lang="tr-TR" sz="2400" dirty="0" err="1"/>
              <a:t>divisions</a:t>
            </a:r>
            <a:r>
              <a:rPr lang="tr-TR" sz="2400" dirty="0"/>
              <a:t> </a:t>
            </a:r>
            <a:r>
              <a:rPr lang="tr-TR" sz="2400" dirty="0" err="1"/>
              <a:t>belong</a:t>
            </a:r>
            <a:r>
              <a:rPr lang="tr-TR" sz="2400" dirty="0"/>
              <a:t> </a:t>
            </a:r>
            <a:r>
              <a:rPr lang="tr-TR" sz="2400" dirty="0" err="1"/>
              <a:t>to</a:t>
            </a:r>
            <a:r>
              <a:rPr lang="tr-TR" sz="2400" dirty="0"/>
              <a:t> </a:t>
            </a:r>
            <a:r>
              <a:rPr lang="tr-TR" sz="2400" dirty="0" err="1"/>
              <a:t>group</a:t>
            </a:r>
            <a:r>
              <a:rPr lang="tr-TR" sz="2400" dirty="0"/>
              <a:t> Stramenopila</a:t>
            </a:r>
            <a:r>
              <a:rPr lang="tr-TR" dirty="0"/>
              <a:t>. </a:t>
            </a:r>
          </a:p>
        </p:txBody>
      </p:sp>
    </p:spTree>
    <p:extLst>
      <p:ext uri="{BB962C8B-B14F-4D97-AF65-F5344CB8AC3E}">
        <p14:creationId xmlns:p14="http://schemas.microsoft.com/office/powerpoint/2010/main" val="38648424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79489" y="2331578"/>
            <a:ext cx="7886700" cy="1325563"/>
          </a:xfrm>
        </p:spPr>
        <p:txBody>
          <a:bodyPr/>
          <a:lstStyle/>
          <a:p>
            <a:pPr algn="ctr"/>
            <a:r>
              <a:rPr lang="tr-TR" dirty="0" err="1"/>
              <a:t>Division</a:t>
            </a:r>
            <a:r>
              <a:rPr lang="tr-TR" dirty="0"/>
              <a:t>: </a:t>
            </a:r>
            <a:r>
              <a:rPr lang="tr-TR" dirty="0" err="1"/>
              <a:t>Oomycota</a:t>
            </a:r>
            <a:endParaRPr lang="tr-TR" dirty="0"/>
          </a:p>
        </p:txBody>
      </p:sp>
    </p:spTree>
    <p:extLst>
      <p:ext uri="{BB962C8B-B14F-4D97-AF65-F5344CB8AC3E}">
        <p14:creationId xmlns:p14="http://schemas.microsoft.com/office/powerpoint/2010/main" val="229789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7978" y="1564663"/>
            <a:ext cx="8102395" cy="2909016"/>
          </a:xfrm>
        </p:spPr>
        <p:txBody>
          <a:bodyPr>
            <a:normAutofit/>
          </a:bodyPr>
          <a:lstStyle/>
          <a:p>
            <a:r>
              <a:rPr lang="en-US" sz="2400" dirty="0"/>
              <a:t>Fungus-like </a:t>
            </a:r>
            <a:r>
              <a:rPr lang="en-US" sz="2400" dirty="0" err="1"/>
              <a:t>protists</a:t>
            </a:r>
            <a:r>
              <a:rPr lang="en-US" sz="2400" dirty="0"/>
              <a:t> are </a:t>
            </a:r>
            <a:r>
              <a:rPr lang="en-US" sz="2400" dirty="0" err="1"/>
              <a:t>protists</a:t>
            </a:r>
            <a:r>
              <a:rPr lang="en-US" sz="2400" dirty="0"/>
              <a:t> that get energy by absorbing or ingesting dead organic matter. They share many features with kingdom fungi. Like fungi, they are heterotrophs, meaning they must obtain food outside themselves. They also have cell walls and reproduce by forming spores, just like fungi. The fungus-like </a:t>
            </a:r>
            <a:r>
              <a:rPr lang="en-US" sz="2400" dirty="0" err="1"/>
              <a:t>protists</a:t>
            </a:r>
            <a:r>
              <a:rPr lang="en-US" sz="2400" dirty="0"/>
              <a:t> are represented by a total of seven division. Among them, four division belong to “group slime molds”, three division to “group </a:t>
            </a:r>
            <a:r>
              <a:rPr lang="en-US" sz="2400" dirty="0" err="1"/>
              <a:t>Stramenopila</a:t>
            </a:r>
            <a:r>
              <a:rPr lang="en-US" sz="2400" dirty="0"/>
              <a:t>”</a:t>
            </a:r>
            <a:endParaRPr lang="tr-TR" sz="2400" dirty="0"/>
          </a:p>
        </p:txBody>
      </p:sp>
    </p:spTree>
    <p:extLst>
      <p:ext uri="{BB962C8B-B14F-4D97-AF65-F5344CB8AC3E}">
        <p14:creationId xmlns:p14="http://schemas.microsoft.com/office/powerpoint/2010/main" val="36844278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1230365"/>
            <a:ext cx="8082731" cy="4069222"/>
          </a:xfrm>
        </p:spPr>
        <p:txBody>
          <a:bodyPr>
            <a:normAutofit/>
          </a:bodyPr>
          <a:lstStyle/>
          <a:p>
            <a:r>
              <a:rPr lang="en-US" sz="2400" dirty="0" err="1"/>
              <a:t>Oomycota</a:t>
            </a:r>
            <a:r>
              <a:rPr lang="en-US" sz="2400" dirty="0"/>
              <a:t> members characterized by their production of </a:t>
            </a:r>
            <a:r>
              <a:rPr lang="en-US" sz="2400" dirty="0" err="1"/>
              <a:t>oogonia</a:t>
            </a:r>
            <a:r>
              <a:rPr lang="en-US" sz="2400" dirty="0"/>
              <a:t> and oospores. Most lack septa in their hyphae and are therefore referred to as </a:t>
            </a:r>
            <a:r>
              <a:rPr lang="en-US" sz="2400" dirty="0" err="1"/>
              <a:t>coenocytic</a:t>
            </a:r>
            <a:r>
              <a:rPr lang="en-US" sz="2400" dirty="0"/>
              <a:t>. They are filamentous </a:t>
            </a:r>
            <a:r>
              <a:rPr lang="en-US" sz="2400" dirty="0" err="1"/>
              <a:t>protists</a:t>
            </a:r>
            <a:r>
              <a:rPr lang="en-US" sz="2400" dirty="0"/>
              <a:t> which must absorb their food from the surrounding water or soil, or may invade the body of another organism to feed. They play an important role in the decomposition and recycling of decaying matter. Some parasitic members have caused much human suffering through destruction of crops and fish. The cell wall of the division is made up of a mix of cellulosic compounds and glycan. </a:t>
            </a:r>
            <a:endParaRPr lang="tr-TR" sz="2400" dirty="0"/>
          </a:p>
        </p:txBody>
      </p:sp>
    </p:spTree>
    <p:extLst>
      <p:ext uri="{BB962C8B-B14F-4D97-AF65-F5344CB8AC3E}">
        <p14:creationId xmlns:p14="http://schemas.microsoft.com/office/powerpoint/2010/main" val="19269533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44960" y="688258"/>
            <a:ext cx="7886700" cy="5093110"/>
          </a:xfrm>
        </p:spPr>
        <p:txBody>
          <a:bodyPr>
            <a:normAutofit/>
          </a:bodyPr>
          <a:lstStyle/>
          <a:p>
            <a:r>
              <a:rPr lang="tr-TR" sz="2400" dirty="0" err="1"/>
              <a:t>Systematics</a:t>
            </a:r>
            <a:r>
              <a:rPr lang="tr-TR" sz="2400" dirty="0"/>
              <a:t> of </a:t>
            </a:r>
            <a:r>
              <a:rPr lang="tr-TR" sz="2400" dirty="0" err="1"/>
              <a:t>division</a:t>
            </a:r>
            <a:r>
              <a:rPr lang="tr-TR" sz="2400" dirty="0"/>
              <a:t> </a:t>
            </a:r>
            <a:r>
              <a:rPr lang="tr-TR" sz="2400" dirty="0" err="1" smtClean="0"/>
              <a:t>Oomycota</a:t>
            </a:r>
            <a:r>
              <a:rPr lang="tr-TR" sz="2400" dirty="0" smtClean="0"/>
              <a:t/>
            </a:r>
            <a:br>
              <a:rPr lang="tr-TR" sz="2400" dirty="0" smtClean="0"/>
            </a:br>
            <a:r>
              <a:rPr lang="tr-TR" sz="2400" dirty="0"/>
              <a:t/>
            </a:r>
            <a:br>
              <a:rPr lang="tr-TR" sz="2400" dirty="0"/>
            </a:br>
            <a:r>
              <a:rPr lang="tr-TR" sz="2400" dirty="0"/>
              <a:t>Class: </a:t>
            </a:r>
            <a:r>
              <a:rPr lang="tr-TR" sz="2400" dirty="0" err="1"/>
              <a:t>Oomycetes</a:t>
            </a:r>
            <a:r>
              <a:rPr lang="tr-TR" sz="2400" dirty="0"/>
              <a:t/>
            </a:r>
            <a:br>
              <a:rPr lang="tr-TR" sz="2400" dirty="0"/>
            </a:br>
            <a:r>
              <a:rPr lang="tr-TR" sz="2400" dirty="0" err="1"/>
              <a:t>Order</a:t>
            </a:r>
            <a:r>
              <a:rPr lang="tr-TR" sz="2400" dirty="0"/>
              <a:t>: </a:t>
            </a:r>
            <a:r>
              <a:rPr lang="tr-TR" sz="2400" dirty="0" err="1"/>
              <a:t>Saprolegniales</a:t>
            </a:r>
            <a:r>
              <a:rPr lang="tr-TR" sz="2400" dirty="0"/>
              <a:t/>
            </a:r>
            <a:br>
              <a:rPr lang="tr-TR" sz="2400" dirty="0"/>
            </a:br>
            <a:r>
              <a:rPr lang="tr-TR" sz="2400" dirty="0" err="1"/>
              <a:t>Order</a:t>
            </a:r>
            <a:r>
              <a:rPr lang="tr-TR" sz="2400" dirty="0"/>
              <a:t>: </a:t>
            </a:r>
            <a:r>
              <a:rPr lang="tr-TR" sz="2400" dirty="0" err="1"/>
              <a:t>Peronosporales</a:t>
            </a:r>
            <a:r>
              <a:rPr lang="tr-TR" sz="2400" dirty="0"/>
              <a:t> </a:t>
            </a:r>
            <a:br>
              <a:rPr lang="tr-TR" sz="2400" dirty="0"/>
            </a:br>
            <a:r>
              <a:rPr lang="tr-TR" sz="2400" dirty="0" err="1"/>
              <a:t>Genus</a:t>
            </a:r>
            <a:r>
              <a:rPr lang="tr-TR" sz="2400" dirty="0"/>
              <a:t>: </a:t>
            </a:r>
            <a:r>
              <a:rPr lang="tr-TR" sz="2400" dirty="0" err="1"/>
              <a:t>Plasmophora</a:t>
            </a:r>
            <a:r>
              <a:rPr lang="tr-TR" sz="2400" dirty="0"/>
              <a:t/>
            </a:r>
            <a:br>
              <a:rPr lang="tr-TR" sz="2400" dirty="0"/>
            </a:br>
            <a:r>
              <a:rPr lang="tr-TR" sz="2400" dirty="0" err="1"/>
              <a:t>Genus</a:t>
            </a:r>
            <a:r>
              <a:rPr lang="tr-TR" sz="2400" dirty="0"/>
              <a:t>: Peronospora </a:t>
            </a:r>
            <a:br>
              <a:rPr lang="tr-TR" sz="2400" dirty="0"/>
            </a:br>
            <a:r>
              <a:rPr lang="tr-TR" sz="2400" dirty="0" err="1"/>
              <a:t>Division</a:t>
            </a:r>
            <a:r>
              <a:rPr lang="tr-TR" sz="2400" dirty="0"/>
              <a:t>: </a:t>
            </a:r>
            <a:r>
              <a:rPr lang="tr-TR" sz="2400" dirty="0" err="1"/>
              <a:t>Hyphochytriomycota</a:t>
            </a:r>
            <a:r>
              <a:rPr lang="tr-TR" dirty="0"/>
              <a:t/>
            </a:r>
            <a:br>
              <a:rPr lang="tr-TR" dirty="0"/>
            </a:br>
            <a:endParaRPr lang="tr-TR" dirty="0"/>
          </a:p>
        </p:txBody>
      </p:sp>
    </p:spTree>
    <p:extLst>
      <p:ext uri="{BB962C8B-B14F-4D97-AF65-F5344CB8AC3E}">
        <p14:creationId xmlns:p14="http://schemas.microsoft.com/office/powerpoint/2010/main" val="29986428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8146" y="1977617"/>
            <a:ext cx="7886700" cy="1325563"/>
          </a:xfrm>
        </p:spPr>
        <p:txBody>
          <a:bodyPr/>
          <a:lstStyle/>
          <a:p>
            <a:pPr algn="ctr"/>
            <a:r>
              <a:rPr lang="tr-TR" dirty="0" err="1"/>
              <a:t>Division</a:t>
            </a:r>
            <a:r>
              <a:rPr lang="tr-TR" dirty="0"/>
              <a:t>: </a:t>
            </a:r>
            <a:r>
              <a:rPr lang="tr-TR" dirty="0" err="1"/>
              <a:t>Hyphochytriomycota</a:t>
            </a:r>
            <a:endParaRPr lang="tr-TR" dirty="0"/>
          </a:p>
        </p:txBody>
      </p:sp>
    </p:spTree>
    <p:extLst>
      <p:ext uri="{BB962C8B-B14F-4D97-AF65-F5344CB8AC3E}">
        <p14:creationId xmlns:p14="http://schemas.microsoft.com/office/powerpoint/2010/main" val="12913646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7644" y="1574494"/>
            <a:ext cx="7797595" cy="2319080"/>
          </a:xfrm>
        </p:spPr>
        <p:txBody>
          <a:bodyPr>
            <a:normAutofit/>
          </a:bodyPr>
          <a:lstStyle/>
          <a:p>
            <a:r>
              <a:rPr lang="en-US" sz="2400" dirty="0" err="1"/>
              <a:t>Hyphochytriomycota</a:t>
            </a:r>
            <a:r>
              <a:rPr lang="en-US" sz="2400" dirty="0"/>
              <a:t> members are a small group of zoospore-producing organisms. The members are distinguished by an anterior tinsel flagellum on their zoospores. In addition, they have a rhizoidal or hypha-like vegetative system. They possess cell walls during their growth phases and acquire nutrients by absorption. </a:t>
            </a:r>
            <a:endParaRPr lang="tr-TR" sz="2400" dirty="0"/>
          </a:p>
        </p:txBody>
      </p:sp>
    </p:spTree>
    <p:extLst>
      <p:ext uri="{BB962C8B-B14F-4D97-AF65-F5344CB8AC3E}">
        <p14:creationId xmlns:p14="http://schemas.microsoft.com/office/powerpoint/2010/main" val="1548617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8147" y="2007113"/>
            <a:ext cx="7886700" cy="1325563"/>
          </a:xfrm>
        </p:spPr>
        <p:txBody>
          <a:bodyPr/>
          <a:lstStyle/>
          <a:p>
            <a:pPr algn="ctr"/>
            <a:r>
              <a:rPr lang="tr-TR" dirty="0" err="1"/>
              <a:t>Division</a:t>
            </a:r>
            <a:r>
              <a:rPr lang="tr-TR" dirty="0"/>
              <a:t>: </a:t>
            </a:r>
            <a:r>
              <a:rPr lang="tr-TR" dirty="0" err="1"/>
              <a:t>Labyrinthulomycota</a:t>
            </a:r>
            <a:endParaRPr lang="tr-TR" dirty="0"/>
          </a:p>
        </p:txBody>
      </p:sp>
    </p:spTree>
    <p:extLst>
      <p:ext uri="{BB962C8B-B14F-4D97-AF65-F5344CB8AC3E}">
        <p14:creationId xmlns:p14="http://schemas.microsoft.com/office/powerpoint/2010/main" val="26794163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20495" y="758416"/>
            <a:ext cx="7886700" cy="1325563"/>
          </a:xfrm>
        </p:spPr>
        <p:txBody>
          <a:bodyPr>
            <a:normAutofit/>
          </a:bodyPr>
          <a:lstStyle/>
          <a:p>
            <a:pPr algn="just"/>
            <a:r>
              <a:rPr lang="en-US" sz="2400" dirty="0" err="1"/>
              <a:t>Labyrinthulomycota</a:t>
            </a:r>
            <a:r>
              <a:rPr lang="en-US" sz="2400" dirty="0"/>
              <a:t> members have thallus consisting of branched tubes within which amoeboid cells crawl. They have </a:t>
            </a:r>
            <a:r>
              <a:rPr lang="en-US" sz="2400" dirty="0" err="1"/>
              <a:t>heterokont</a:t>
            </a:r>
            <a:r>
              <a:rPr lang="en-US" sz="2400" dirty="0"/>
              <a:t> (whiplash and tinsel flagella) spores. </a:t>
            </a:r>
            <a:endParaRPr lang="tr-TR" sz="2400" dirty="0"/>
          </a:p>
        </p:txBody>
      </p:sp>
    </p:spTree>
    <p:extLst>
      <p:ext uri="{BB962C8B-B14F-4D97-AF65-F5344CB8AC3E}">
        <p14:creationId xmlns:p14="http://schemas.microsoft.com/office/powerpoint/2010/main" val="3176382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181053" cy="6114332"/>
          </a:xfrm>
        </p:spPr>
        <p:txBody>
          <a:bodyPr>
            <a:normAutofit/>
          </a:bodyPr>
          <a:lstStyle/>
          <a:p>
            <a:r>
              <a:rPr lang="tr-TR" sz="2700" dirty="0" smtClean="0"/>
              <a:t>REFERENCES</a:t>
            </a:r>
            <a:br>
              <a:rPr lang="tr-TR" sz="2700" dirty="0" smtClean="0"/>
            </a:br>
            <a:r>
              <a:rPr lang="tr-TR" sz="2700" dirty="0"/>
              <a:t/>
            </a:r>
            <a:br>
              <a:rPr lang="tr-TR" sz="2700" dirty="0"/>
            </a:br>
            <a:r>
              <a:rPr lang="tr-TR" sz="1800" dirty="0"/>
              <a:t>Fuller MS. 2001. </a:t>
            </a:r>
            <a:r>
              <a:rPr lang="tr-TR" sz="1800" dirty="0" err="1"/>
              <a:t>Hyphochytriomycota</a:t>
            </a:r>
            <a:r>
              <a:rPr lang="tr-TR" sz="1800" dirty="0"/>
              <a:t>. </a:t>
            </a:r>
            <a:r>
              <a:rPr lang="tr-TR" sz="1800" dirty="0" err="1"/>
              <a:t>In</a:t>
            </a:r>
            <a:r>
              <a:rPr lang="tr-TR" sz="1800" dirty="0"/>
              <a:t>: </a:t>
            </a:r>
            <a:r>
              <a:rPr lang="tr-TR" sz="1800" dirty="0" err="1"/>
              <a:t>McLaughlin</a:t>
            </a:r>
            <a:r>
              <a:rPr lang="tr-TR" sz="1800" dirty="0"/>
              <a:t> DJ, </a:t>
            </a:r>
            <a:r>
              <a:rPr lang="tr-TR" sz="1800" dirty="0" err="1"/>
              <a:t>McLaughlin</a:t>
            </a:r>
            <a:r>
              <a:rPr lang="tr-TR" sz="1800" dirty="0"/>
              <a:t> EG, </a:t>
            </a:r>
            <a:r>
              <a:rPr lang="tr-TR" sz="1800" dirty="0" err="1"/>
              <a:t>Lemke</a:t>
            </a:r>
            <a:r>
              <a:rPr lang="tr-TR" sz="1800" dirty="0"/>
              <a:t> PA. (</a:t>
            </a:r>
            <a:r>
              <a:rPr lang="tr-TR" sz="1800" dirty="0" err="1"/>
              <a:t>eds</a:t>
            </a:r>
            <a:r>
              <a:rPr lang="tr-TR" sz="1800" dirty="0"/>
              <a:t>) </a:t>
            </a:r>
            <a:r>
              <a:rPr lang="tr-TR" sz="1800" dirty="0" err="1"/>
              <a:t>Systematics</a:t>
            </a:r>
            <a:r>
              <a:rPr lang="tr-TR" sz="1800" dirty="0"/>
              <a:t> </a:t>
            </a:r>
            <a:r>
              <a:rPr lang="tr-TR" sz="1800" dirty="0" err="1"/>
              <a:t>and</a:t>
            </a:r>
            <a:r>
              <a:rPr lang="tr-TR" sz="1800" dirty="0"/>
              <a:t> </a:t>
            </a:r>
            <a:r>
              <a:rPr lang="tr-TR" sz="1800" dirty="0" err="1"/>
              <a:t>Evolution</a:t>
            </a:r>
            <a:r>
              <a:rPr lang="tr-TR" sz="1800" dirty="0"/>
              <a:t>. </a:t>
            </a:r>
            <a:r>
              <a:rPr lang="tr-TR" sz="1800" dirty="0" err="1"/>
              <a:t>The</a:t>
            </a:r>
            <a:r>
              <a:rPr lang="tr-TR" sz="1800" dirty="0"/>
              <a:t> </a:t>
            </a:r>
            <a:r>
              <a:rPr lang="tr-TR" sz="1800" dirty="0" err="1"/>
              <a:t>Mycota</a:t>
            </a:r>
            <a:r>
              <a:rPr lang="tr-TR" sz="1800" dirty="0"/>
              <a:t> (A </a:t>
            </a:r>
            <a:r>
              <a:rPr lang="tr-TR" sz="1800" dirty="0" err="1"/>
              <a:t>Comprehensive</a:t>
            </a:r>
            <a:r>
              <a:rPr lang="tr-TR" sz="1800" dirty="0"/>
              <a:t> </a:t>
            </a:r>
            <a:r>
              <a:rPr lang="tr-TR" sz="1800" dirty="0" err="1"/>
              <a:t>Treatise</a:t>
            </a:r>
            <a:r>
              <a:rPr lang="tr-TR" sz="1800" dirty="0"/>
              <a:t> on </a:t>
            </a:r>
            <a:r>
              <a:rPr lang="tr-TR" sz="1800" dirty="0" err="1"/>
              <a:t>Fungi</a:t>
            </a:r>
            <a:r>
              <a:rPr lang="tr-TR" sz="1800" dirty="0"/>
              <a:t> as </a:t>
            </a:r>
            <a:r>
              <a:rPr lang="tr-TR" sz="1800" dirty="0" err="1"/>
              <a:t>Experimental</a:t>
            </a:r>
            <a:r>
              <a:rPr lang="tr-TR" sz="1800" dirty="0"/>
              <a:t> </a:t>
            </a:r>
            <a:r>
              <a:rPr lang="tr-TR" sz="1800" dirty="0" err="1"/>
              <a:t>Systems</a:t>
            </a:r>
            <a:r>
              <a:rPr lang="tr-TR" sz="1800" dirty="0"/>
              <a:t> </a:t>
            </a:r>
            <a:r>
              <a:rPr lang="tr-TR" sz="1800" dirty="0" err="1"/>
              <a:t>for</a:t>
            </a:r>
            <a:r>
              <a:rPr lang="tr-TR" sz="1800" dirty="0"/>
              <a:t> Basic </a:t>
            </a:r>
            <a:r>
              <a:rPr lang="tr-TR" sz="1800" dirty="0" err="1"/>
              <a:t>and</a:t>
            </a:r>
            <a:r>
              <a:rPr lang="tr-TR" sz="1800" dirty="0"/>
              <a:t> </a:t>
            </a:r>
            <a:r>
              <a:rPr lang="tr-TR" sz="1800" dirty="0" err="1"/>
              <a:t>Applied</a:t>
            </a:r>
            <a:r>
              <a:rPr lang="tr-TR" sz="1800" dirty="0"/>
              <a:t> </a:t>
            </a:r>
            <a:r>
              <a:rPr lang="tr-TR" sz="1800" dirty="0" err="1"/>
              <a:t>Research</a:t>
            </a:r>
            <a:r>
              <a:rPr lang="tr-TR" sz="1800" dirty="0"/>
              <a:t>), </a:t>
            </a:r>
            <a:r>
              <a:rPr lang="tr-TR" sz="1800" dirty="0" err="1"/>
              <a:t>vol</a:t>
            </a:r>
            <a:r>
              <a:rPr lang="tr-TR" sz="1800" dirty="0"/>
              <a:t> 7A. </a:t>
            </a:r>
            <a:r>
              <a:rPr lang="tr-TR" sz="1800" dirty="0" err="1"/>
              <a:t>Springer</a:t>
            </a:r>
            <a:r>
              <a:rPr lang="tr-TR" sz="1800" dirty="0"/>
              <a:t>, Berlin, </a:t>
            </a:r>
            <a:r>
              <a:rPr lang="tr-TR" sz="1800" dirty="0" err="1"/>
              <a:t>Heidelberg</a:t>
            </a:r>
            <a:r>
              <a:rPr lang="tr-TR" sz="1800" dirty="0"/>
              <a:t>.</a:t>
            </a:r>
            <a:br>
              <a:rPr lang="tr-TR" sz="1800" dirty="0"/>
            </a:br>
            <a:r>
              <a:rPr lang="tr-TR" sz="1800" dirty="0"/>
              <a:t>Kaşık G. 2010. Mantar Bilimi. </a:t>
            </a:r>
            <a:r>
              <a:rPr lang="tr-TR" sz="1800" dirty="0" err="1"/>
              <a:t>Marifer</a:t>
            </a:r>
            <a:r>
              <a:rPr lang="tr-TR" sz="1800" dirty="0"/>
              <a:t> Matbaa ve </a:t>
            </a:r>
            <a:r>
              <a:rPr lang="tr-TR" sz="1800" dirty="0" err="1"/>
              <a:t>Kağıtcılık</a:t>
            </a:r>
            <a:r>
              <a:rPr lang="tr-TR" sz="1800" dirty="0"/>
              <a:t>, Konya.</a:t>
            </a:r>
            <a:br>
              <a:rPr lang="tr-TR" sz="1800" dirty="0"/>
            </a:br>
            <a:r>
              <a:rPr lang="tr-TR" sz="1800" dirty="0"/>
              <a:t>Tamer U, </a:t>
            </a:r>
            <a:r>
              <a:rPr lang="tr-TR" sz="1800" dirty="0" err="1"/>
              <a:t>Gücin</a:t>
            </a:r>
            <a:r>
              <a:rPr lang="tr-TR" sz="1800" dirty="0"/>
              <a:t> F, Solak H. 2006. Mikolojiye Giriş. Manisa.</a:t>
            </a:r>
            <a:br>
              <a:rPr lang="tr-TR" sz="1800" dirty="0"/>
            </a:br>
            <a:r>
              <a:rPr lang="tr-TR" sz="1800" dirty="0" err="1"/>
              <a:t>Webster</a:t>
            </a:r>
            <a:r>
              <a:rPr lang="tr-TR" sz="1800" dirty="0"/>
              <a:t> J, </a:t>
            </a:r>
            <a:r>
              <a:rPr lang="tr-TR" sz="1800" dirty="0" err="1"/>
              <a:t>Weber</a:t>
            </a:r>
            <a:r>
              <a:rPr lang="tr-TR" sz="1800" dirty="0"/>
              <a:t> R. 2007. </a:t>
            </a:r>
            <a:r>
              <a:rPr lang="tr-TR" sz="1800" dirty="0" err="1"/>
              <a:t>Introduction</a:t>
            </a:r>
            <a:r>
              <a:rPr lang="tr-TR" sz="1800" dirty="0"/>
              <a:t> </a:t>
            </a:r>
            <a:r>
              <a:rPr lang="tr-TR" sz="1800" dirty="0" err="1"/>
              <a:t>to</a:t>
            </a:r>
            <a:r>
              <a:rPr lang="tr-TR" sz="1800" dirty="0"/>
              <a:t> </a:t>
            </a:r>
            <a:r>
              <a:rPr lang="tr-TR" sz="1800" dirty="0" err="1"/>
              <a:t>fungi</a:t>
            </a:r>
            <a:r>
              <a:rPr lang="tr-TR" sz="1800" dirty="0"/>
              <a:t>. Cambridge </a:t>
            </a:r>
            <a:r>
              <a:rPr lang="tr-TR" sz="1800" dirty="0" err="1"/>
              <a:t>University</a:t>
            </a:r>
            <a:r>
              <a:rPr lang="tr-TR" sz="1800" dirty="0"/>
              <a:t> </a:t>
            </a:r>
            <a:r>
              <a:rPr lang="tr-TR" sz="1800" dirty="0" err="1"/>
              <a:t>PresS</a:t>
            </a:r>
            <a:r>
              <a:rPr lang="tr-TR" sz="1800" dirty="0"/>
              <a:t>, </a:t>
            </a:r>
            <a:r>
              <a:rPr lang="tr-TR" sz="1800" dirty="0" err="1"/>
              <a:t>Edinburg</a:t>
            </a:r>
            <a:r>
              <a:rPr lang="tr-TR" sz="1800" dirty="0"/>
              <a:t>.</a:t>
            </a:r>
            <a:br>
              <a:rPr lang="tr-TR" sz="1800" dirty="0"/>
            </a:br>
            <a:r>
              <a:rPr lang="tr-TR" sz="1800" dirty="0" err="1"/>
              <a:t>Url</a:t>
            </a:r>
            <a:r>
              <a:rPr lang="tr-TR" sz="1800" dirty="0"/>
              <a:t> 1. https://cals.arizona.edu.</a:t>
            </a:r>
            <a:br>
              <a:rPr lang="tr-TR" sz="1800" dirty="0"/>
            </a:br>
            <a:r>
              <a:rPr lang="tr-TR" sz="1800" dirty="0" err="1"/>
              <a:t>Url</a:t>
            </a:r>
            <a:r>
              <a:rPr lang="tr-TR" sz="1800" dirty="0"/>
              <a:t> 2. http://www.ucmp.berkeley.edu.</a:t>
            </a:r>
            <a:br>
              <a:rPr lang="tr-TR" sz="1800" dirty="0"/>
            </a:br>
            <a:r>
              <a:rPr lang="tr-TR" sz="1800" dirty="0" err="1"/>
              <a:t>Url</a:t>
            </a:r>
            <a:r>
              <a:rPr lang="tr-TR" sz="1800" dirty="0"/>
              <a:t> 3. http://website.nbm-mnb.ca.</a:t>
            </a:r>
            <a:br>
              <a:rPr lang="tr-TR" sz="1800" dirty="0"/>
            </a:br>
            <a:r>
              <a:rPr lang="tr-TR" sz="1800" dirty="0" err="1"/>
              <a:t>Url</a:t>
            </a:r>
            <a:r>
              <a:rPr lang="tr-TR" sz="1800" dirty="0"/>
              <a:t> 4. http://www.botany.hawaii.edu</a:t>
            </a:r>
            <a:r>
              <a:rPr lang="tr-TR" sz="2700" dirty="0"/>
              <a:t>.</a:t>
            </a:r>
            <a:r>
              <a:rPr lang="tr-TR" dirty="0"/>
              <a:t/>
            </a:r>
            <a:br>
              <a:rPr lang="tr-TR" dirty="0"/>
            </a:br>
            <a:r>
              <a:rPr lang="tr-TR" dirty="0"/>
              <a:t/>
            </a:r>
            <a:br>
              <a:rPr lang="tr-TR" dirty="0"/>
            </a:br>
            <a:endParaRPr lang="tr-TR" dirty="0"/>
          </a:p>
        </p:txBody>
      </p:sp>
    </p:spTree>
    <p:extLst>
      <p:ext uri="{BB962C8B-B14F-4D97-AF65-F5344CB8AC3E}">
        <p14:creationId xmlns:p14="http://schemas.microsoft.com/office/powerpoint/2010/main" val="2829274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8817" y="1014056"/>
            <a:ext cx="7886700" cy="1325563"/>
          </a:xfrm>
        </p:spPr>
        <p:txBody>
          <a:bodyPr/>
          <a:lstStyle/>
          <a:p>
            <a:pPr algn="ctr"/>
            <a:r>
              <a:rPr lang="tr-TR" dirty="0" err="1"/>
              <a:t>Slime</a:t>
            </a:r>
            <a:r>
              <a:rPr lang="tr-TR" dirty="0"/>
              <a:t> </a:t>
            </a:r>
            <a:r>
              <a:rPr lang="tr-TR" dirty="0" err="1"/>
              <a:t>Molds</a:t>
            </a:r>
            <a:endParaRPr lang="tr-TR" dirty="0"/>
          </a:p>
        </p:txBody>
      </p:sp>
      <p:sp>
        <p:nvSpPr>
          <p:cNvPr id="3" name="Unvan 1"/>
          <p:cNvSpPr txBox="1">
            <a:spLocks/>
          </p:cNvSpPr>
          <p:nvPr/>
        </p:nvSpPr>
        <p:spPr>
          <a:xfrm>
            <a:off x="511277" y="2469230"/>
            <a:ext cx="8278762" cy="1974952"/>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400" smtClean="0"/>
              <a:t>There are approximately 900 species of organisms that are classified in the group slime molds. that are not closely related to one another. These groups include four divisions (Myxomycota,  Plasmodiophoromycota, Acrasiomycota and Dictyosteliomycota).</a:t>
            </a:r>
            <a:endParaRPr lang="tr-TR" sz="2400" dirty="0"/>
          </a:p>
        </p:txBody>
      </p:sp>
    </p:spTree>
    <p:extLst>
      <p:ext uri="{BB962C8B-B14F-4D97-AF65-F5344CB8AC3E}">
        <p14:creationId xmlns:p14="http://schemas.microsoft.com/office/powerpoint/2010/main" val="1803043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628650" y="2026778"/>
            <a:ext cx="7886700" cy="1325563"/>
          </a:xfrm>
        </p:spPr>
        <p:txBody>
          <a:bodyPr/>
          <a:lstStyle/>
          <a:p>
            <a:pPr algn="ctr"/>
            <a:r>
              <a:rPr lang="tr-TR" dirty="0" err="1"/>
              <a:t>Division</a:t>
            </a:r>
            <a:r>
              <a:rPr lang="tr-TR" dirty="0"/>
              <a:t>: </a:t>
            </a:r>
            <a:r>
              <a:rPr lang="tr-TR" dirty="0" err="1"/>
              <a:t>Myxomycota</a:t>
            </a:r>
            <a:endParaRPr lang="tr-TR" dirty="0"/>
          </a:p>
        </p:txBody>
      </p:sp>
    </p:spTree>
    <p:extLst>
      <p:ext uri="{BB962C8B-B14F-4D97-AF65-F5344CB8AC3E}">
        <p14:creationId xmlns:p14="http://schemas.microsoft.com/office/powerpoint/2010/main" val="3036514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66301" y="1839965"/>
            <a:ext cx="7984408" cy="2397739"/>
          </a:xfrm>
        </p:spPr>
        <p:txBody>
          <a:bodyPr>
            <a:normAutofit/>
          </a:bodyPr>
          <a:lstStyle/>
          <a:p>
            <a:r>
              <a:rPr lang="en-US" sz="2400" dirty="0" err="1"/>
              <a:t>Myxomycota</a:t>
            </a:r>
            <a:r>
              <a:rPr lang="en-US" sz="2400" dirty="0"/>
              <a:t> members, commonly referred to as </a:t>
            </a:r>
            <a:r>
              <a:rPr lang="en-US" sz="2400" dirty="0" err="1"/>
              <a:t>plasmodial</a:t>
            </a:r>
            <a:r>
              <a:rPr lang="en-US" sz="2400" dirty="0"/>
              <a:t> slime molds, are currently classified as in the Kingdom Protista. There are approximately 850 </a:t>
            </a:r>
            <a:r>
              <a:rPr lang="en-US" sz="2400" dirty="0" err="1"/>
              <a:t>Myxomycota</a:t>
            </a:r>
            <a:r>
              <a:rPr lang="en-US" sz="2400" dirty="0"/>
              <a:t> species that can be found throughout the World. They are usually present and sometimes abundant in terrestrial ecosystems, where they are associated with various types of decaying plant materials</a:t>
            </a:r>
            <a:endParaRPr lang="tr-TR" sz="2400" dirty="0"/>
          </a:p>
        </p:txBody>
      </p:sp>
    </p:spTree>
    <p:extLst>
      <p:ext uri="{BB962C8B-B14F-4D97-AF65-F5344CB8AC3E}">
        <p14:creationId xmlns:p14="http://schemas.microsoft.com/office/powerpoint/2010/main" val="3232944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8818" y="345462"/>
            <a:ext cx="7994240" cy="3479287"/>
          </a:xfrm>
        </p:spPr>
        <p:txBody>
          <a:bodyPr>
            <a:normAutofit/>
          </a:bodyPr>
          <a:lstStyle/>
          <a:p>
            <a:r>
              <a:rPr lang="en-US" sz="2400" dirty="0"/>
              <a:t>Most division members are spent as a microscopic amoeba that roams by itself. It moves around, feeding on organic matter like bacteria and other microscopic particles. During food shortages, </a:t>
            </a:r>
            <a:r>
              <a:rPr lang="en-US" sz="2400" dirty="0" err="1"/>
              <a:t>plasmodial</a:t>
            </a:r>
            <a:r>
              <a:rPr lang="en-US" sz="2400" dirty="0"/>
              <a:t> slime molds swarm and merge together into a large, multinucleated single cell called a plasmodium. The </a:t>
            </a:r>
            <a:r>
              <a:rPr lang="en-US" sz="2400" dirty="0" err="1"/>
              <a:t>plamodium</a:t>
            </a:r>
            <a:r>
              <a:rPr lang="en-US" sz="2400" dirty="0"/>
              <a:t> can increase in size by uniting with other plasmodia or with zygotes of the same strain. The plasmodium does not have a definite shape or size and is ever changing and ever flowing.</a:t>
            </a:r>
            <a:endParaRPr lang="tr-TR" sz="2400" dirty="0"/>
          </a:p>
        </p:txBody>
      </p:sp>
      <p:sp>
        <p:nvSpPr>
          <p:cNvPr id="3" name="Unvan 1"/>
          <p:cNvSpPr txBox="1">
            <a:spLocks/>
          </p:cNvSpPr>
          <p:nvPr/>
        </p:nvSpPr>
        <p:spPr>
          <a:xfrm>
            <a:off x="618818" y="3649101"/>
            <a:ext cx="7994240" cy="287951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400" smtClean="0"/>
              <a:t>It creeps over the surface of the substrate and engulfs particles of food within its path. At this stage, protoplasm streaming is visible while the plasmodium extends itself in different directions. Under unfavorable conditions, the plasmodium becomes converted into irregular, hardened mass known as the sclerotium. Sclerotia can remain dormant for a long period of time and will grow into a plasmodium on the return of favorable conditions.</a:t>
            </a:r>
            <a:endParaRPr lang="tr-TR" sz="2400" dirty="0"/>
          </a:p>
        </p:txBody>
      </p:sp>
    </p:spTree>
    <p:extLst>
      <p:ext uri="{BB962C8B-B14F-4D97-AF65-F5344CB8AC3E}">
        <p14:creationId xmlns:p14="http://schemas.microsoft.com/office/powerpoint/2010/main" val="2205779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1"/>
          <p:cNvSpPr txBox="1">
            <a:spLocks/>
          </p:cNvSpPr>
          <p:nvPr/>
        </p:nvSpPr>
        <p:spPr>
          <a:xfrm>
            <a:off x="746636" y="1544998"/>
            <a:ext cx="8102396" cy="2830358"/>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400" dirty="0" smtClean="0"/>
              <a:t>Reproductive phase of the </a:t>
            </a:r>
            <a:r>
              <a:rPr lang="en-US" sz="2400" dirty="0" err="1" smtClean="0"/>
              <a:t>myxomycota</a:t>
            </a:r>
            <a:r>
              <a:rPr lang="en-US" sz="2400" dirty="0" smtClean="0"/>
              <a:t> is marked by the conversion of the entire plasmodium into one or more </a:t>
            </a:r>
            <a:r>
              <a:rPr lang="en-US" sz="2400" dirty="0" err="1" smtClean="0"/>
              <a:t>sporophores</a:t>
            </a:r>
            <a:r>
              <a:rPr lang="en-US" sz="2400" dirty="0" smtClean="0"/>
              <a:t>. The division produces four general types of </a:t>
            </a:r>
            <a:r>
              <a:rPr lang="en-US" sz="2400" dirty="0" err="1" smtClean="0"/>
              <a:t>sporophores</a:t>
            </a:r>
            <a:r>
              <a:rPr lang="en-US" sz="2400" dirty="0" smtClean="0"/>
              <a:t> (sporangia, </a:t>
            </a:r>
            <a:r>
              <a:rPr lang="en-US" sz="2400" dirty="0" err="1" smtClean="0"/>
              <a:t>aethalia</a:t>
            </a:r>
            <a:r>
              <a:rPr lang="en-US" sz="2400" dirty="0" smtClean="0"/>
              <a:t>, </a:t>
            </a:r>
            <a:r>
              <a:rPr lang="en-US" sz="2400" dirty="0" err="1" smtClean="0"/>
              <a:t>pseudoaethalia</a:t>
            </a:r>
            <a:r>
              <a:rPr lang="en-US" sz="2400" dirty="0" smtClean="0"/>
              <a:t>, </a:t>
            </a:r>
            <a:r>
              <a:rPr lang="en-US" sz="2400" dirty="0" err="1" smtClean="0"/>
              <a:t>plasmodiocarps</a:t>
            </a:r>
            <a:r>
              <a:rPr lang="en-US" sz="2400" dirty="0" smtClean="0"/>
              <a:t>). Meiosis occurs in the young spores resulting in haploid </a:t>
            </a:r>
            <a:r>
              <a:rPr lang="en-US" sz="2400" dirty="0" err="1" smtClean="0"/>
              <a:t>uninucleate</a:t>
            </a:r>
            <a:r>
              <a:rPr lang="en-US" sz="2400" dirty="0" smtClean="0"/>
              <a:t> spores that are liberated from their </a:t>
            </a:r>
            <a:r>
              <a:rPr lang="en-US" sz="2400" dirty="0" err="1" smtClean="0"/>
              <a:t>sporophores</a:t>
            </a:r>
            <a:r>
              <a:rPr lang="en-US" sz="2400" dirty="0" smtClean="0"/>
              <a:t> by wind, water and activities of animals.</a:t>
            </a:r>
            <a:endParaRPr lang="tr-TR" sz="2400" dirty="0"/>
          </a:p>
        </p:txBody>
      </p:sp>
    </p:spTree>
    <p:extLst>
      <p:ext uri="{BB962C8B-B14F-4D97-AF65-F5344CB8AC3E}">
        <p14:creationId xmlns:p14="http://schemas.microsoft.com/office/powerpoint/2010/main" val="839996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628650" y="365126"/>
            <a:ext cx="7817260" cy="5681713"/>
          </a:xfrm>
        </p:spPr>
        <p:txBody>
          <a:bodyPr>
            <a:normAutofit/>
          </a:bodyPr>
          <a:lstStyle/>
          <a:p>
            <a:r>
              <a:rPr lang="tr-TR" sz="2400" dirty="0" err="1"/>
              <a:t>Systematics</a:t>
            </a:r>
            <a:r>
              <a:rPr lang="tr-TR" sz="2400" dirty="0"/>
              <a:t> of </a:t>
            </a:r>
            <a:r>
              <a:rPr lang="tr-TR" sz="2400" dirty="0" err="1"/>
              <a:t>division</a:t>
            </a:r>
            <a:r>
              <a:rPr lang="tr-TR" sz="2400" dirty="0"/>
              <a:t> </a:t>
            </a:r>
            <a:r>
              <a:rPr lang="tr-TR" sz="2400" dirty="0" err="1" smtClean="0"/>
              <a:t>Myxomycota</a:t>
            </a:r>
            <a:r>
              <a:rPr lang="tr-TR" sz="2400" dirty="0" smtClean="0"/>
              <a:t/>
            </a:r>
            <a:br>
              <a:rPr lang="tr-TR" sz="2400" dirty="0" smtClean="0"/>
            </a:br>
            <a:r>
              <a:rPr lang="tr-TR" sz="2400" dirty="0"/>
              <a:t/>
            </a:r>
            <a:br>
              <a:rPr lang="tr-TR" sz="2400" dirty="0"/>
            </a:br>
            <a:r>
              <a:rPr lang="tr-TR" sz="2400" dirty="0" err="1"/>
              <a:t>Classis</a:t>
            </a:r>
            <a:r>
              <a:rPr lang="tr-TR" sz="2400" dirty="0"/>
              <a:t>: </a:t>
            </a:r>
            <a:r>
              <a:rPr lang="tr-TR" sz="2400" dirty="0" err="1"/>
              <a:t>Myxomycetes</a:t>
            </a:r>
            <a:r>
              <a:rPr lang="tr-TR" sz="2400" dirty="0"/>
              <a:t>       </a:t>
            </a:r>
            <a:br>
              <a:rPr lang="tr-TR" sz="2400" dirty="0"/>
            </a:br>
            <a:r>
              <a:rPr lang="tr-TR" sz="2400" dirty="0" err="1"/>
              <a:t>Ordo</a:t>
            </a:r>
            <a:r>
              <a:rPr lang="tr-TR" sz="2400" dirty="0"/>
              <a:t>: </a:t>
            </a:r>
            <a:r>
              <a:rPr lang="tr-TR" sz="2400" dirty="0" err="1"/>
              <a:t>Ceratiomyxales</a:t>
            </a:r>
            <a:r>
              <a:rPr lang="tr-TR" sz="2400" dirty="0"/>
              <a:t> 	 </a:t>
            </a:r>
            <a:br>
              <a:rPr lang="tr-TR" sz="2400" dirty="0"/>
            </a:br>
            <a:r>
              <a:rPr lang="tr-TR" sz="2400" dirty="0" err="1"/>
              <a:t>Genus</a:t>
            </a:r>
            <a:r>
              <a:rPr lang="tr-TR" sz="2400" dirty="0"/>
              <a:t>: </a:t>
            </a:r>
            <a:r>
              <a:rPr lang="tr-TR" sz="2400" dirty="0" err="1"/>
              <a:t>Ceratiomyxa</a:t>
            </a:r>
            <a:r>
              <a:rPr lang="tr-TR" sz="2400" dirty="0"/>
              <a:t>	    </a:t>
            </a:r>
            <a:br>
              <a:rPr lang="tr-TR" sz="2400" dirty="0"/>
            </a:br>
            <a:r>
              <a:rPr lang="tr-TR" sz="2400" dirty="0" err="1"/>
              <a:t>Ordo</a:t>
            </a:r>
            <a:r>
              <a:rPr lang="tr-TR" sz="2400" dirty="0"/>
              <a:t>: </a:t>
            </a:r>
            <a:r>
              <a:rPr lang="tr-TR" sz="2400" dirty="0" err="1"/>
              <a:t>LiccaIes</a:t>
            </a:r>
            <a:r>
              <a:rPr lang="tr-TR" sz="2400" dirty="0"/>
              <a:t>                     </a:t>
            </a:r>
            <a:br>
              <a:rPr lang="tr-TR" sz="2400" dirty="0"/>
            </a:br>
            <a:r>
              <a:rPr lang="tr-TR" sz="2400" dirty="0" err="1"/>
              <a:t>Genus</a:t>
            </a:r>
            <a:r>
              <a:rPr lang="tr-TR" sz="2400" dirty="0"/>
              <a:t>: </a:t>
            </a:r>
            <a:r>
              <a:rPr lang="tr-TR" sz="2400" dirty="0" err="1"/>
              <a:t>Dictydium</a:t>
            </a:r>
            <a:r>
              <a:rPr lang="tr-TR" sz="2400" dirty="0"/>
              <a:t>                     </a:t>
            </a:r>
            <a:br>
              <a:rPr lang="tr-TR" sz="2400" dirty="0"/>
            </a:br>
            <a:r>
              <a:rPr lang="tr-TR" sz="2400" dirty="0" err="1"/>
              <a:t>Ordo</a:t>
            </a:r>
            <a:r>
              <a:rPr lang="tr-TR" sz="2400" dirty="0"/>
              <a:t>: </a:t>
            </a:r>
            <a:r>
              <a:rPr lang="tr-TR" sz="2400" dirty="0" err="1"/>
              <a:t>Trichiales</a:t>
            </a:r>
            <a:r>
              <a:rPr lang="tr-TR" sz="2400" dirty="0"/>
              <a:t>		 </a:t>
            </a:r>
            <a:br>
              <a:rPr lang="tr-TR" sz="2400" dirty="0"/>
            </a:br>
            <a:r>
              <a:rPr lang="tr-TR" sz="2400" dirty="0" err="1"/>
              <a:t>Genus</a:t>
            </a:r>
            <a:r>
              <a:rPr lang="tr-TR" sz="2400" dirty="0"/>
              <a:t>: </a:t>
            </a:r>
            <a:r>
              <a:rPr lang="tr-TR" sz="2400" dirty="0" err="1"/>
              <a:t>Trichia</a:t>
            </a:r>
            <a:r>
              <a:rPr lang="tr-TR" sz="2400" dirty="0"/>
              <a:t>                          </a:t>
            </a:r>
            <a:br>
              <a:rPr lang="tr-TR" sz="2400" dirty="0"/>
            </a:br>
            <a:r>
              <a:rPr lang="tr-TR" sz="2400" dirty="0" err="1"/>
              <a:t>Ordo</a:t>
            </a:r>
            <a:r>
              <a:rPr lang="tr-TR" sz="2400" dirty="0"/>
              <a:t>: </a:t>
            </a:r>
            <a:r>
              <a:rPr lang="tr-TR" sz="2400" dirty="0" err="1"/>
              <a:t>Physarales</a:t>
            </a:r>
            <a:r>
              <a:rPr lang="tr-TR" sz="2400" dirty="0"/>
              <a:t>                </a:t>
            </a:r>
            <a:br>
              <a:rPr lang="tr-TR" sz="2400" dirty="0"/>
            </a:br>
            <a:r>
              <a:rPr lang="tr-TR" sz="2400" dirty="0" err="1"/>
              <a:t>Genus</a:t>
            </a:r>
            <a:r>
              <a:rPr lang="tr-TR" sz="2400" dirty="0"/>
              <a:t>: </a:t>
            </a:r>
            <a:r>
              <a:rPr lang="tr-TR" sz="2400" dirty="0" err="1"/>
              <a:t>Physarum</a:t>
            </a:r>
            <a:r>
              <a:rPr lang="tr-TR" sz="2400" dirty="0"/>
              <a:t/>
            </a:r>
            <a:br>
              <a:rPr lang="tr-TR" sz="2400" dirty="0"/>
            </a:br>
            <a:r>
              <a:rPr lang="tr-TR" sz="2400" dirty="0" err="1"/>
              <a:t>Ordo</a:t>
            </a:r>
            <a:r>
              <a:rPr lang="tr-TR" sz="2400" dirty="0"/>
              <a:t>: </a:t>
            </a:r>
            <a:r>
              <a:rPr lang="tr-TR" sz="2400" dirty="0" err="1"/>
              <a:t>Stemonitales</a:t>
            </a:r>
            <a:r>
              <a:rPr lang="tr-TR" sz="2400" dirty="0"/>
              <a:t> </a:t>
            </a:r>
            <a:br>
              <a:rPr lang="tr-TR" sz="2400" dirty="0"/>
            </a:br>
            <a:r>
              <a:rPr lang="tr-TR" sz="2400" dirty="0" err="1"/>
              <a:t>Genus</a:t>
            </a:r>
            <a:r>
              <a:rPr lang="tr-TR" sz="2400" dirty="0"/>
              <a:t>: </a:t>
            </a:r>
            <a:r>
              <a:rPr lang="tr-TR" sz="2400" dirty="0" err="1"/>
              <a:t>Stemonitis</a:t>
            </a:r>
            <a:r>
              <a:rPr lang="tr-TR" dirty="0"/>
              <a:t/>
            </a:r>
            <a:br>
              <a:rPr lang="tr-TR" dirty="0"/>
            </a:br>
            <a:endParaRPr lang="tr-TR" dirty="0"/>
          </a:p>
        </p:txBody>
      </p:sp>
    </p:spTree>
    <p:extLst>
      <p:ext uri="{BB962C8B-B14F-4D97-AF65-F5344CB8AC3E}">
        <p14:creationId xmlns:p14="http://schemas.microsoft.com/office/powerpoint/2010/main" val="1525969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7643" y="1948119"/>
            <a:ext cx="7886700" cy="1325563"/>
          </a:xfrm>
        </p:spPr>
        <p:txBody>
          <a:bodyPr/>
          <a:lstStyle/>
          <a:p>
            <a:pPr algn="ctr"/>
            <a:r>
              <a:rPr lang="tr-TR" dirty="0" err="1"/>
              <a:t>Division</a:t>
            </a:r>
            <a:r>
              <a:rPr lang="tr-TR" dirty="0"/>
              <a:t>: </a:t>
            </a:r>
            <a:r>
              <a:rPr lang="tr-TR" dirty="0" err="1"/>
              <a:t>Plasmodiophoromycota</a:t>
            </a:r>
            <a:endParaRPr lang="tr-TR" dirty="0"/>
          </a:p>
        </p:txBody>
      </p:sp>
    </p:spTree>
    <p:extLst>
      <p:ext uri="{BB962C8B-B14F-4D97-AF65-F5344CB8AC3E}">
        <p14:creationId xmlns:p14="http://schemas.microsoft.com/office/powerpoint/2010/main" val="40838693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1109</Words>
  <Application>Microsoft Office PowerPoint</Application>
  <PresentationFormat>Ekran Gösterisi (4:3)</PresentationFormat>
  <Paragraphs>29</Paragraphs>
  <Slides>26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26</vt:i4>
      </vt:variant>
    </vt:vector>
  </HeadingPairs>
  <TitlesOfParts>
    <vt:vector size="30" baseType="lpstr">
      <vt:lpstr>Arial</vt:lpstr>
      <vt:lpstr>Calibri</vt:lpstr>
      <vt:lpstr>Calibri Light</vt:lpstr>
      <vt:lpstr>Office Teması</vt:lpstr>
      <vt:lpstr>Fungus-like Protists</vt:lpstr>
      <vt:lpstr>Fungus-like protists are protists that get energy by absorbing or ingesting dead organic matter. They share many features with kingdom fungi. Like fungi, they are heterotrophs, meaning they must obtain food outside themselves. They also have cell walls and reproduce by forming spores, just like fungi. The fungus-like protists are represented by a total of seven division. Among them, four division belong to “group slime molds”, three division to “group Stramenopila”</vt:lpstr>
      <vt:lpstr>Slime Molds</vt:lpstr>
      <vt:lpstr>Division: Myxomycota</vt:lpstr>
      <vt:lpstr>Myxomycota members, commonly referred to as plasmodial slime molds, are currently classified as in the Kingdom Protista. There are approximately 850 Myxomycota species that can be found throughout the World. They are usually present and sometimes abundant in terrestrial ecosystems, where they are associated with various types of decaying plant materials</vt:lpstr>
      <vt:lpstr>Most division members are spent as a microscopic amoeba that roams by itself. It moves around, feeding on organic matter like bacteria and other microscopic particles. During food shortages, plasmodial slime molds swarm and merge together into a large, multinucleated single cell called a plasmodium. The plamodium can increase in size by uniting with other plasmodia or with zygotes of the same strain. The plasmodium does not have a definite shape or size and is ever changing and ever flowing.</vt:lpstr>
      <vt:lpstr>PowerPoint Sunusu</vt:lpstr>
      <vt:lpstr>Systematics of division Myxomycota  Classis: Myxomycetes        Ordo: Ceratiomyxales    Genus: Ceratiomyxa      Ordo: LiccaIes                      Genus: Dictydium                      Ordo: Trichiales    Genus: Trichia                           Ordo: Physarales                 Genus: Physarum Ordo: Stemonitales  Genus: Stemonitis </vt:lpstr>
      <vt:lpstr>Division: Plasmodiophoromycota</vt:lpstr>
      <vt:lpstr>Plasmodiophoromycota, known as endoparasitic slime molds, are obligate parasites of algae, fungi, or plants. They produce a true plasmodium but are different from plasmodium of an myxomycota member because of the absence of translocational movement and they lack the ability to phagotocize food material and exist wholly within the cells or hyphae of their hosts. Several species are economically significant plant pathogens, including Plasmodiophora brassicae, which causes clubroot of cabbage and related plants, and Spongospora subterranea, which causes powdery scab of potatoes.</vt:lpstr>
      <vt:lpstr>Systematics of division Plasmodiophoromycota  Class: Plasmodiophoromycetes Order: Plasmodiophorales Genus Plasmodiophora Genus: Polymyxa </vt:lpstr>
      <vt:lpstr>Division: Dictyosteliomycota</vt:lpstr>
      <vt:lpstr>Dictyosteliomycota, commonly known as cellular slime molds, is a relatively homogeneous division of approximately 150 species. Members of division are uninucleate, haploid amoeba that feeds by engulfing bacteria. These amoebae have filose pseudopodia in contrast to lobose pseudopodia made by members of division Acrasiomycota.</vt:lpstr>
      <vt:lpstr>Systematics of division Dictyosteliomycota  Class: Dictyosteliomycetes Order: Dictyosteliales Genus: Dictyostelium Genus: Polysphondylium Order: Acytosteliales Division: Acrasiomycota </vt:lpstr>
      <vt:lpstr>Division: Acrasiomycota</vt:lpstr>
      <vt:lpstr>Division Acrasiomycota is an artificial group of cellular slime molds. In ththis division , the aggregating myxamoebae do not form streams in developing pseudoplasmodia, their sorocarps do not have well-defined sori and sorophores, and their myxamoebae have lobose pseudopodia.</vt:lpstr>
      <vt:lpstr>Systematics of division Acrasiomycota  Class: Acrasiomycetes Order: Acrasiales Genus: Acrasis Genus: Pocheina Genus: Copromyxa Genus: Copromyxella </vt:lpstr>
      <vt:lpstr>Stramenopila</vt:lpstr>
      <vt:lpstr>Division: Oomycota</vt:lpstr>
      <vt:lpstr>Oomycota members characterized by their production of oogonia and oospores. Most lack septa in their hyphae and are therefore referred to as coenocytic. They are filamentous protists which must absorb their food from the surrounding water or soil, or may invade the body of another organism to feed. They play an important role in the decomposition and recycling of decaying matter. Some parasitic members have caused much human suffering through destruction of crops and fish. The cell wall of the division is made up of a mix of cellulosic compounds and glycan. </vt:lpstr>
      <vt:lpstr>Systematics of division Oomycota  Class: Oomycetes Order: Saprolegniales Order: Peronosporales  Genus: Plasmophora Genus: Peronospora  Division: Hyphochytriomycota </vt:lpstr>
      <vt:lpstr>Division: Hyphochytriomycota</vt:lpstr>
      <vt:lpstr>Hyphochytriomycota members are a small group of zoospore-producing organisms. The members are distinguished by an anterior tinsel flagellum on their zoospores. In addition, they have a rhizoidal or hypha-like vegetative system. They possess cell walls during their growth phases and acquire nutrients by absorption. </vt:lpstr>
      <vt:lpstr>Division: Labyrinthulomycota</vt:lpstr>
      <vt:lpstr>Labyrinthulomycota members have thallus consisting of branched tubes within which amoeboid cells crawl. They have heterokont (whiplash and tinsel flagella) spores. </vt:lpstr>
      <vt:lpstr>REFERENCES  Fuller MS. 2001. Hyphochytriomycota. In: McLaughlin DJ, McLaughlin EG, Lemke PA. (eds) Systematics and Evolution. The Mycota (A Comprehensive Treatise on Fungi as Experimental Systems for Basic and Applied Research), vol 7A. Springer, Berlin, Heidelberg. Kaşık G. 2010. Mantar Bilimi. Marifer Matbaa ve Kağıtcılık, Konya. Tamer U, Gücin F, Solak H. 2006. Mikolojiye Giriş. Manisa. Webster J, Weber R. 2007. Introduction to fungi. Cambridge University PresS, Edinburg. Url 1. https://cals.arizona.edu. Url 2. http://www.ucmp.berkeley.edu. Url 3. http://website.nbm-mnb.ca. Url 4. http://www.botany.hawaii.edu.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Plant Taxonomy and Systematics </dc:title>
  <dc:creator>isabaskose@gmail.com</dc:creator>
  <cp:lastModifiedBy>Ilgaz Akata</cp:lastModifiedBy>
  <cp:revision>14</cp:revision>
  <dcterms:created xsi:type="dcterms:W3CDTF">2020-01-24T12:30:13Z</dcterms:created>
  <dcterms:modified xsi:type="dcterms:W3CDTF">2020-10-19T06:38:59Z</dcterms:modified>
</cp:coreProperties>
</file>