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450" r:id="rId2"/>
    <p:sldId id="438" r:id="rId3"/>
    <p:sldId id="451" r:id="rId4"/>
    <p:sldId id="452" r:id="rId5"/>
    <p:sldId id="439" r:id="rId6"/>
    <p:sldId id="453" r:id="rId7"/>
    <p:sldId id="457" r:id="rId8"/>
    <p:sldId id="458" r:id="rId9"/>
    <p:sldId id="459" r:id="rId10"/>
    <p:sldId id="460" r:id="rId11"/>
    <p:sldId id="462" r:id="rId12"/>
    <p:sldId id="454" r:id="rId13"/>
    <p:sldId id="456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60"/>
  </p:normalViewPr>
  <p:slideViewPr>
    <p:cSldViewPr>
      <p:cViewPr varScale="1">
        <p:scale>
          <a:sx n="83" d="100"/>
          <a:sy n="83" d="100"/>
        </p:scale>
        <p:origin x="1608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4F2C25-9F31-4DE7-92C6-2E46CDB39899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AD6E1-4F3E-408A-861C-892B694F9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80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DF2156-5F5D-4095-BB6C-6D7FF419E610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96928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defRPr/>
            </a:pPr>
            <a:fld id="{CF590D94-E39E-43A5-9F77-F372A2C652C0}" type="slidenum">
              <a:rPr lang="en-US" altLang="en-US" sz="1200" smtClean="0"/>
              <a:pPr>
                <a:defRPr/>
              </a:pPr>
              <a:t>10</a:t>
            </a:fld>
            <a:endParaRPr lang="en-US" altLang="en-US" sz="1200" smtClean="0"/>
          </a:p>
        </p:txBody>
      </p:sp>
    </p:spTree>
    <p:extLst>
      <p:ext uri="{BB962C8B-B14F-4D97-AF65-F5344CB8AC3E}">
        <p14:creationId xmlns:p14="http://schemas.microsoft.com/office/powerpoint/2010/main" val="2805834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defRPr/>
            </a:pPr>
            <a:fld id="{486D0983-C948-47CA-8581-17CB0A71B50F}" type="slidenum">
              <a:rPr lang="en-US" altLang="en-US" sz="1200" smtClean="0"/>
              <a:pPr>
                <a:defRPr/>
              </a:pPr>
              <a:t>11</a:t>
            </a:fld>
            <a:endParaRPr lang="en-US" altLang="en-US" sz="1200" smtClean="0"/>
          </a:p>
        </p:txBody>
      </p:sp>
    </p:spTree>
    <p:extLst>
      <p:ext uri="{BB962C8B-B14F-4D97-AF65-F5344CB8AC3E}">
        <p14:creationId xmlns:p14="http://schemas.microsoft.com/office/powerpoint/2010/main" val="3652125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9645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36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66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334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578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48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1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071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80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889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76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B4FA2-8726-4D26-89D2-19EF43D893F1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7669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ZpjWioF6iMo" TargetMode="Externa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7772400" cy="1470025"/>
          </a:xfrm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Propaganda and </a:t>
            </a:r>
            <a:r>
              <a:rPr lang="tr-TR" b="1" dirty="0" err="1" smtClean="0">
                <a:solidFill>
                  <a:srgbClr val="FF0000"/>
                </a:solidFill>
              </a:rPr>
              <a:t>The</a:t>
            </a:r>
            <a:r>
              <a:rPr lang="tr-TR" b="1" dirty="0" smtClean="0">
                <a:solidFill>
                  <a:srgbClr val="FF0000"/>
                </a:solidFill>
              </a:rPr>
              <a:t> Media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2250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7886700" cy="994172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altLang="en-US" sz="2400" b="1" dirty="0">
                <a:solidFill>
                  <a:srgbClr val="FF0000"/>
                </a:solidFill>
                <a:latin typeface="+mn-lt"/>
              </a:rPr>
              <a:t>Plain Folks</a:t>
            </a:r>
          </a:p>
        </p:txBody>
      </p:sp>
      <p:sp>
        <p:nvSpPr>
          <p:cNvPr id="2" name="Rectangle 1"/>
          <p:cNvSpPr/>
          <p:nvPr/>
        </p:nvSpPr>
        <p:spPr>
          <a:xfrm>
            <a:off x="539552" y="1470844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tr-TR" dirty="0"/>
              <a:t>T</a:t>
            </a:r>
            <a:r>
              <a:rPr lang="en-US" dirty="0"/>
              <a:t>he </a:t>
            </a:r>
            <a:r>
              <a:rPr lang="en-US" dirty="0"/>
              <a:t>speaker presents him or herself as </a:t>
            </a:r>
            <a:r>
              <a:rPr lang="en-US" dirty="0" smtClean="0"/>
              <a:t>an</a:t>
            </a:r>
            <a:r>
              <a:rPr lang="tr-TR" dirty="0" smtClean="0"/>
              <a:t> </a:t>
            </a:r>
            <a:r>
              <a:rPr lang="tr-TR" dirty="0" err="1" smtClean="0"/>
              <a:t>Average</a:t>
            </a:r>
            <a:r>
              <a:rPr lang="tr-TR" dirty="0" smtClean="0"/>
              <a:t> Joe,</a:t>
            </a:r>
            <a:r>
              <a:rPr lang="en-US" dirty="0" smtClean="0"/>
              <a:t> a </a:t>
            </a:r>
            <a:r>
              <a:rPr lang="en-US" dirty="0"/>
              <a:t>common person who can understand and </a:t>
            </a:r>
            <a:r>
              <a:rPr lang="en-US" dirty="0" smtClean="0"/>
              <a:t>empathize</a:t>
            </a:r>
            <a:r>
              <a:rPr lang="tr-TR" dirty="0" smtClean="0"/>
              <a:t>.</a:t>
            </a:r>
            <a:endParaRPr lang="en-US" dirty="0">
              <a:latin typeface="Arial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7544" y="227687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2400" b="1" smtClean="0">
                <a:solidFill>
                  <a:srgbClr val="FF0000"/>
                </a:solidFill>
                <a:latin typeface="+mn-lt"/>
              </a:rPr>
              <a:t>Transfer</a:t>
            </a:r>
            <a:endParaRPr lang="en-US" altLang="en-US" sz="2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45913" y="3356992"/>
            <a:ext cx="84185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Transfer tries to make you view something in the same way as they view something </a:t>
            </a:r>
            <a:r>
              <a:rPr lang="en-US" dirty="0" smtClean="0">
                <a:solidFill>
                  <a:srgbClr val="000000"/>
                </a:solidFill>
              </a:rPr>
              <a:t>else</a:t>
            </a:r>
            <a:r>
              <a:rPr lang="tr-TR" dirty="0" smtClean="0">
                <a:solidFill>
                  <a:srgbClr val="000000"/>
                </a:solidFill>
              </a:rPr>
              <a:t>.</a:t>
            </a:r>
            <a:endParaRPr lang="en-US" dirty="0"/>
          </a:p>
        </p:txBody>
      </p:sp>
      <p:sp>
        <p:nvSpPr>
          <p:cNvPr id="6" name="Dikdörtgen 5"/>
          <p:cNvSpPr/>
          <p:nvPr/>
        </p:nvSpPr>
        <p:spPr>
          <a:xfrm>
            <a:off x="539552" y="3856568"/>
            <a:ext cx="84185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>
                <a:solidFill>
                  <a:srgbClr val="000000"/>
                </a:solidFill>
              </a:rPr>
              <a:t>It</a:t>
            </a:r>
            <a:r>
              <a:rPr lang="tr-TR" dirty="0" smtClean="0">
                <a:solidFill>
                  <a:srgbClr val="000000"/>
                </a:solidFill>
              </a:rPr>
              <a:t> can be </a:t>
            </a:r>
            <a:r>
              <a:rPr lang="tr-TR" dirty="0" err="1" smtClean="0">
                <a:solidFill>
                  <a:srgbClr val="000000"/>
                </a:solidFill>
              </a:rPr>
              <a:t>positive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or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 err="1" smtClean="0">
                <a:solidFill>
                  <a:srgbClr val="000000"/>
                </a:solidFill>
              </a:rPr>
              <a:t>negative</a:t>
            </a:r>
            <a:r>
              <a:rPr lang="tr-TR" dirty="0" smtClean="0">
                <a:solidFill>
                  <a:srgbClr val="000000"/>
                </a:solidFill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334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764704"/>
            <a:ext cx="7886700" cy="754856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altLang="en-US" sz="2400" b="1" dirty="0">
                <a:solidFill>
                  <a:srgbClr val="FF0000"/>
                </a:solidFill>
                <a:latin typeface="+mn-lt"/>
              </a:rPr>
              <a:t>Red Herring</a:t>
            </a:r>
            <a:endParaRPr lang="en-US" altLang="en-US" sz="24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67544" y="1700808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dirty="0" smtClean="0"/>
              <a:t>-«</a:t>
            </a:r>
            <a:r>
              <a:rPr lang="tr-TR" dirty="0" smtClean="0"/>
              <a:t>W</a:t>
            </a:r>
            <a:r>
              <a:rPr lang="en-US" dirty="0" smtClean="0"/>
              <a:t>inning</a:t>
            </a:r>
            <a:r>
              <a:rPr lang="en-US" dirty="0"/>
              <a:t>" an argument by leading attention away from the argument and to another topic. 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46856" y="236575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2400" b="1" dirty="0" smtClean="0">
                <a:solidFill>
                  <a:srgbClr val="FF0000"/>
                </a:solidFill>
                <a:latin typeface="+mn-lt"/>
              </a:rPr>
              <a:t>Number, Facts, &amp; Statistics</a:t>
            </a:r>
            <a:endParaRPr lang="en-US" altLang="en-US" sz="24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" name="Rectangle 1"/>
          <p:cNvSpPr/>
          <p:nvPr/>
        </p:nvSpPr>
        <p:spPr>
          <a:xfrm>
            <a:off x="467544" y="3342713"/>
            <a:ext cx="77499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tr-TR" dirty="0" smtClean="0"/>
              <a:t>- </a:t>
            </a:r>
            <a:r>
              <a:rPr lang="en-US" dirty="0" smtClean="0"/>
              <a:t>Using </a:t>
            </a:r>
            <a:r>
              <a:rPr lang="en-US" dirty="0"/>
              <a:t>large numbers or misleading facts and statistics to </a:t>
            </a:r>
            <a:r>
              <a:rPr lang="en-US" dirty="0" smtClean="0"/>
              <a:t>confuse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67544" y="36450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2400" b="1" smtClean="0">
                <a:solidFill>
                  <a:srgbClr val="FF0000"/>
                </a:solidFill>
                <a:latin typeface="+mn-lt"/>
              </a:rPr>
              <a:t>Repetition</a:t>
            </a:r>
            <a:endParaRPr lang="en-US" altLang="en-US" sz="24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" name="Rectangle 1"/>
          <p:cNvSpPr/>
          <p:nvPr/>
        </p:nvSpPr>
        <p:spPr>
          <a:xfrm>
            <a:off x="446856" y="4601123"/>
            <a:ext cx="80855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tr-TR" dirty="0" smtClean="0"/>
              <a:t>- R</a:t>
            </a:r>
            <a:r>
              <a:rPr lang="en-US" dirty="0"/>
              <a:t>epeating</a:t>
            </a:r>
            <a:r>
              <a:rPr lang="en-US" dirty="0"/>
              <a:t> </a:t>
            </a:r>
            <a:r>
              <a:rPr lang="en-US" dirty="0"/>
              <a:t>word/jingle over and over and over and over so that it gets stuck in the head or taken as </a:t>
            </a:r>
            <a:r>
              <a:rPr lang="en-US" dirty="0" smtClean="0"/>
              <a:t>true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094535"/>
      </p:ext>
    </p:extLst>
  </p:cSld>
  <p:clrMapOvr>
    <a:masterClrMapping/>
  </p:clrMapOvr>
  <p:transition advTm="192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0375" y="345768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tr-TR" sz="3200" dirty="0" err="1" smtClean="0">
                <a:solidFill>
                  <a:srgbClr val="FF0000"/>
                </a:solidFill>
              </a:rPr>
              <a:t>Listening</a:t>
            </a:r>
            <a:r>
              <a:rPr lang="tr-TR" sz="3200" dirty="0" smtClean="0">
                <a:solidFill>
                  <a:srgbClr val="FF0000"/>
                </a:solidFill>
              </a:rPr>
              <a:t>: </a:t>
            </a:r>
            <a:r>
              <a:rPr lang="tr-TR" sz="3200" dirty="0" smtClean="0">
                <a:solidFill>
                  <a:srgbClr val="FF0000"/>
                </a:solidFill>
              </a:rPr>
              <a:t>Propaganda and </a:t>
            </a:r>
            <a:r>
              <a:rPr lang="tr-TR" sz="3200" dirty="0" err="1" smtClean="0">
                <a:solidFill>
                  <a:srgbClr val="FF0000"/>
                </a:solidFill>
              </a:rPr>
              <a:t>the</a:t>
            </a:r>
            <a:r>
              <a:rPr lang="tr-TR" sz="3200" dirty="0" smtClean="0">
                <a:solidFill>
                  <a:srgbClr val="FF0000"/>
                </a:solidFill>
              </a:rPr>
              <a:t> Media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548666" y="1815793"/>
            <a:ext cx="7772400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Source: 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Phenomenon</a:t>
            </a:r>
            <a:r>
              <a:rPr lang="tr-TR" dirty="0"/>
              <a:t> Donald </a:t>
            </a:r>
            <a:r>
              <a:rPr lang="tr-TR" dirty="0" err="1"/>
              <a:t>Trump</a:t>
            </a:r>
            <a:r>
              <a:rPr lang="tr-TR" dirty="0"/>
              <a:t> – </a:t>
            </a:r>
            <a:r>
              <a:rPr lang="tr-TR" dirty="0" err="1"/>
              <a:t>did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media</a:t>
            </a:r>
            <a:r>
              <a:rPr lang="tr-TR" dirty="0"/>
              <a:t> </a:t>
            </a:r>
            <a:r>
              <a:rPr lang="tr-TR" dirty="0" err="1"/>
              <a:t>cause</a:t>
            </a:r>
            <a:r>
              <a:rPr lang="tr-TR" dirty="0"/>
              <a:t> it?”</a:t>
            </a:r>
            <a:r>
              <a:rPr lang="tr-TR" dirty="0" smtClean="0"/>
              <a:t>»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1403648" y="2411408"/>
            <a:ext cx="49197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u="sng" dirty="0">
                <a:hlinkClick r:id="rId2"/>
              </a:rPr>
              <a:t>https://www.youtube.com/watch?v=ZpjWioF6iMo</a:t>
            </a:r>
            <a:endParaRPr lang="tr-TR" dirty="0"/>
          </a:p>
        </p:txBody>
      </p:sp>
      <p:sp>
        <p:nvSpPr>
          <p:cNvPr id="12" name="Dikdörtgen 11"/>
          <p:cNvSpPr/>
          <p:nvPr/>
        </p:nvSpPr>
        <p:spPr>
          <a:xfrm>
            <a:off x="460375" y="3185812"/>
            <a:ext cx="8225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Discussion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listening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460375" y="3807577"/>
            <a:ext cx="8225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What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main </a:t>
            </a:r>
            <a:r>
              <a:rPr lang="tr-TR" dirty="0" err="1" smtClean="0"/>
              <a:t>point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speech</a:t>
            </a:r>
            <a:r>
              <a:rPr lang="tr-TR" dirty="0" smtClean="0"/>
              <a:t>?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460375" y="4351801"/>
            <a:ext cx="8225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Do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agree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disagree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speaker</a:t>
            </a:r>
            <a:r>
              <a:rPr lang="tr-TR" dirty="0" smtClean="0"/>
              <a:t>? </a:t>
            </a:r>
            <a:r>
              <a:rPr lang="tr-TR" dirty="0" err="1" smtClean="0"/>
              <a:t>Why</a:t>
            </a:r>
            <a:r>
              <a:rPr lang="tr-TR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806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0375" y="345768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tr-TR" sz="3200" dirty="0" err="1" smtClean="0">
                <a:solidFill>
                  <a:srgbClr val="FF0000"/>
                </a:solidFill>
              </a:rPr>
              <a:t>Speaking</a:t>
            </a:r>
            <a:r>
              <a:rPr lang="tr-TR" sz="3200" dirty="0" smtClean="0">
                <a:solidFill>
                  <a:srgbClr val="FF0000"/>
                </a:solidFill>
              </a:rPr>
              <a:t>: </a:t>
            </a:r>
            <a:r>
              <a:rPr lang="tr-TR" sz="3200" dirty="0" smtClean="0">
                <a:solidFill>
                  <a:srgbClr val="FF0000"/>
                </a:solidFill>
              </a:rPr>
              <a:t>Propaganda and </a:t>
            </a:r>
            <a:r>
              <a:rPr lang="tr-TR" sz="3200" dirty="0" err="1" smtClean="0">
                <a:solidFill>
                  <a:srgbClr val="FF0000"/>
                </a:solidFill>
              </a:rPr>
              <a:t>the</a:t>
            </a:r>
            <a:r>
              <a:rPr lang="tr-TR" sz="3200" dirty="0" smtClean="0">
                <a:solidFill>
                  <a:srgbClr val="FF0000"/>
                </a:solidFill>
              </a:rPr>
              <a:t> Media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781486" y="2348880"/>
            <a:ext cx="7772400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2400" dirty="0" smtClean="0"/>
              <a:t>“</a:t>
            </a:r>
            <a:r>
              <a:rPr lang="tr-TR" sz="2400" dirty="0" err="1" smtClean="0"/>
              <a:t>What</a:t>
            </a:r>
            <a:r>
              <a:rPr lang="tr-TR" sz="2400" dirty="0" smtClean="0"/>
              <a:t> do </a:t>
            </a:r>
            <a:r>
              <a:rPr lang="tr-TR" sz="2400" dirty="0" err="1" smtClean="0"/>
              <a:t>you</a:t>
            </a:r>
            <a:r>
              <a:rPr lang="tr-TR" sz="2400" dirty="0" smtClean="0"/>
              <a:t> </a:t>
            </a:r>
            <a:r>
              <a:rPr lang="tr-TR" sz="2400" dirty="0" err="1" smtClean="0"/>
              <a:t>think</a:t>
            </a:r>
            <a:r>
              <a:rPr lang="tr-TR" sz="2400" dirty="0" smtClean="0"/>
              <a:t> </a:t>
            </a:r>
            <a:r>
              <a:rPr lang="tr-TR" sz="2400" dirty="0" err="1" smtClean="0"/>
              <a:t>about</a:t>
            </a:r>
            <a:r>
              <a:rPr lang="tr-TR" sz="2400" dirty="0" smtClean="0"/>
              <a:t> </a:t>
            </a:r>
            <a:r>
              <a:rPr lang="tr-TR" sz="2400" dirty="0" err="1" smtClean="0"/>
              <a:t>medi</a:t>
            </a:r>
            <a:r>
              <a:rPr lang="tr-TR" sz="2400" dirty="0" err="1" smtClean="0"/>
              <a:t>a</a:t>
            </a:r>
            <a:r>
              <a:rPr lang="tr-TR" sz="2400" dirty="0" smtClean="0"/>
              <a:t> and propaganda?»</a:t>
            </a:r>
            <a:endParaRPr lang="tr-TR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944360" y="3068960"/>
            <a:ext cx="401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Support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ideas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using</a:t>
            </a:r>
            <a:r>
              <a:rPr lang="tr-TR" dirty="0" smtClean="0"/>
              <a:t> </a:t>
            </a:r>
            <a:r>
              <a:rPr lang="tr-TR" dirty="0" err="1" smtClean="0"/>
              <a:t>examples</a:t>
            </a:r>
            <a:r>
              <a:rPr lang="tr-TR" dirty="0" smtClean="0"/>
              <a:t>. </a:t>
            </a:r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781486" y="1729468"/>
            <a:ext cx="401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Class </a:t>
            </a:r>
            <a:r>
              <a:rPr lang="tr-TR" dirty="0" err="1" smtClean="0"/>
              <a:t>Discussion</a:t>
            </a:r>
            <a:r>
              <a:rPr lang="tr-TR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00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0375" y="345768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tr-TR" sz="3200" dirty="0" smtClean="0">
                <a:solidFill>
                  <a:srgbClr val="FF0000"/>
                </a:solidFill>
              </a:rPr>
              <a:t>Reading: </a:t>
            </a:r>
            <a:r>
              <a:rPr lang="tr-TR" sz="3200" dirty="0" smtClean="0">
                <a:solidFill>
                  <a:srgbClr val="FF0000"/>
                </a:solidFill>
              </a:rPr>
              <a:t>Propaganda and </a:t>
            </a:r>
            <a:r>
              <a:rPr lang="tr-TR" sz="3200" dirty="0" err="1" smtClean="0">
                <a:solidFill>
                  <a:srgbClr val="FF0000"/>
                </a:solidFill>
              </a:rPr>
              <a:t>The</a:t>
            </a:r>
            <a:r>
              <a:rPr lang="tr-TR" sz="3200" dirty="0" smtClean="0">
                <a:solidFill>
                  <a:srgbClr val="FF0000"/>
                </a:solidFill>
              </a:rPr>
              <a:t> Media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548666" y="1815793"/>
            <a:ext cx="7772400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Source: Brown, K. 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nd </a:t>
            </a:r>
            <a:r>
              <a:rPr lang="tr-TR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Hood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S. (2002). </a:t>
            </a:r>
            <a:r>
              <a:rPr lang="tr-TR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Academic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Encounters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Life in </a:t>
            </a:r>
            <a:r>
              <a:rPr lang="tr-TR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Society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Cambridge </a:t>
            </a:r>
            <a:r>
              <a:rPr lang="tr-TR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University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Press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624650" y="2736055"/>
            <a:ext cx="2653675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Unit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3 : Media and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Society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612775" y="3356992"/>
            <a:ext cx="8225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Chapter</a:t>
            </a:r>
            <a:r>
              <a:rPr lang="tr-TR" dirty="0" smtClean="0"/>
              <a:t> </a:t>
            </a:r>
            <a:r>
              <a:rPr lang="tr-TR" dirty="0" smtClean="0"/>
              <a:t>6: </a:t>
            </a:r>
            <a:r>
              <a:rPr lang="tr-TR" dirty="0" err="1" smtClean="0"/>
              <a:t>Influence</a:t>
            </a:r>
            <a:r>
              <a:rPr lang="tr-TR" dirty="0" smtClean="0"/>
              <a:t> of Media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1619672" y="3970877"/>
            <a:ext cx="33843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What</a:t>
            </a:r>
            <a:r>
              <a:rPr lang="tr-TR" dirty="0" smtClean="0"/>
              <a:t> is propaganda?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1632852" y="4397798"/>
            <a:ext cx="33843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How </a:t>
            </a:r>
            <a:r>
              <a:rPr lang="tr-TR" dirty="0" err="1" smtClean="0"/>
              <a:t>does</a:t>
            </a:r>
            <a:r>
              <a:rPr lang="tr-TR" dirty="0" smtClean="0"/>
              <a:t> propaganda </a:t>
            </a:r>
            <a:r>
              <a:rPr lang="tr-TR" dirty="0" err="1" smtClean="0"/>
              <a:t>work</a:t>
            </a:r>
            <a:r>
              <a:rPr lang="tr-TR" dirty="0" smtClean="0"/>
              <a:t>?</a:t>
            </a:r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1632852" y="4876475"/>
            <a:ext cx="50993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Why</a:t>
            </a:r>
            <a:r>
              <a:rPr lang="tr-TR" dirty="0" smtClean="0"/>
              <a:t> </a:t>
            </a:r>
            <a:r>
              <a:rPr lang="tr-TR" dirty="0" err="1" smtClean="0"/>
              <a:t>doesn’t</a:t>
            </a:r>
            <a:r>
              <a:rPr lang="tr-TR" dirty="0" smtClean="0"/>
              <a:t> propaganda </a:t>
            </a:r>
            <a:r>
              <a:rPr lang="tr-TR" dirty="0" err="1" smtClean="0"/>
              <a:t>always</a:t>
            </a:r>
            <a:r>
              <a:rPr lang="tr-TR" dirty="0" smtClean="0"/>
              <a:t> </a:t>
            </a:r>
            <a:r>
              <a:rPr lang="tr-TR" dirty="0" err="1" smtClean="0"/>
              <a:t>work</a:t>
            </a:r>
            <a:r>
              <a:rPr lang="tr-TR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680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Dikdörtgen 8"/>
          <p:cNvSpPr/>
          <p:nvPr/>
        </p:nvSpPr>
        <p:spPr>
          <a:xfrm>
            <a:off x="765175" y="1391216"/>
            <a:ext cx="2834430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Winning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hearts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minds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783994" y="3151856"/>
            <a:ext cx="1398396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Deliberate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763013" y="2355818"/>
            <a:ext cx="78488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Manipulate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7" name="Metin kutusu 6"/>
          <p:cNvSpPr txBox="1"/>
          <p:nvPr/>
        </p:nvSpPr>
        <p:spPr>
          <a:xfrm>
            <a:off x="723114" y="565790"/>
            <a:ext cx="5433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3200" b="1" dirty="0" smtClean="0">
                <a:solidFill>
                  <a:srgbClr val="FF0000"/>
                </a:solidFill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</a:rPr>
              <a:t>for</a:t>
            </a:r>
            <a:r>
              <a:rPr lang="tr-TR" sz="3200" b="1" dirty="0" smtClean="0">
                <a:solidFill>
                  <a:srgbClr val="FF0000"/>
                </a:solidFill>
              </a:rPr>
              <a:t> Reading: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1115616" y="1851734"/>
            <a:ext cx="69665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tr-TR" dirty="0" err="1" smtClean="0"/>
              <a:t>Winning</a:t>
            </a:r>
            <a:r>
              <a:rPr lang="tr-TR" dirty="0" smtClean="0"/>
              <a:t> </a:t>
            </a:r>
            <a:r>
              <a:rPr lang="tr-TR" dirty="0" err="1" smtClean="0"/>
              <a:t>people's</a:t>
            </a:r>
            <a:r>
              <a:rPr lang="tr-TR" dirty="0" smtClean="0"/>
              <a:t> </a:t>
            </a:r>
            <a:r>
              <a:rPr lang="tr-TR" dirty="0" err="1"/>
              <a:t>emotions</a:t>
            </a:r>
            <a:r>
              <a:rPr lang="tr-TR" dirty="0"/>
              <a:t> and </a:t>
            </a:r>
            <a:r>
              <a:rPr lang="tr-TR" dirty="0" err="1" smtClean="0"/>
              <a:t>reasoning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6" name="Dikdörtgen 5"/>
          <p:cNvSpPr/>
          <p:nvPr/>
        </p:nvSpPr>
        <p:spPr>
          <a:xfrm>
            <a:off x="1081801" y="2737569"/>
            <a:ext cx="63709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 </a:t>
            </a:r>
            <a:r>
              <a:rPr lang="tr-TR" dirty="0"/>
              <a:t>T</a:t>
            </a:r>
            <a:r>
              <a:rPr lang="en-US" dirty="0" smtClean="0"/>
              <a:t>o </a:t>
            </a:r>
            <a:r>
              <a:rPr lang="en-US" dirty="0"/>
              <a:t>change by artful or unfair means so as to serve one's </a:t>
            </a:r>
            <a:r>
              <a:rPr lang="en-US" dirty="0" smtClean="0"/>
              <a:t>purpose</a:t>
            </a:r>
            <a:r>
              <a:rPr lang="tr-TR" dirty="0" smtClean="0"/>
              <a:t>.</a:t>
            </a:r>
            <a:r>
              <a:rPr lang="en-US" dirty="0"/>
              <a:t> 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1115616" y="3584782"/>
            <a:ext cx="75881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T</a:t>
            </a:r>
            <a:r>
              <a:rPr lang="en-US" dirty="0" smtClean="0"/>
              <a:t>o </a:t>
            </a:r>
            <a:r>
              <a:rPr lang="en-US" dirty="0"/>
              <a:t>think about or discuss issues and decisions </a:t>
            </a:r>
            <a:r>
              <a:rPr lang="en-US" dirty="0" smtClean="0"/>
              <a:t>carefully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2" name="Dikdörtgen 11"/>
          <p:cNvSpPr/>
          <p:nvPr/>
        </p:nvSpPr>
        <p:spPr>
          <a:xfrm>
            <a:off x="757263" y="4043299"/>
            <a:ext cx="1787670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Public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Opinion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1087984" y="4521180"/>
            <a:ext cx="41622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W</a:t>
            </a:r>
            <a:r>
              <a:rPr lang="en-US" dirty="0" smtClean="0"/>
              <a:t>hat </a:t>
            </a:r>
            <a:r>
              <a:rPr lang="en-US" dirty="0"/>
              <a:t>most people think about </a:t>
            </a:r>
            <a:r>
              <a:rPr lang="en-US" dirty="0" smtClean="0"/>
              <a:t>something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348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Dikdörtgen 8"/>
          <p:cNvSpPr/>
          <p:nvPr/>
        </p:nvSpPr>
        <p:spPr>
          <a:xfrm>
            <a:off x="909578" y="1412996"/>
            <a:ext cx="869149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Label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826447" y="3346087"/>
            <a:ext cx="1219950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Peaceful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909578" y="2607864"/>
            <a:ext cx="78488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Rally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7" name="Metin kutusu 6"/>
          <p:cNvSpPr txBox="1"/>
          <p:nvPr/>
        </p:nvSpPr>
        <p:spPr>
          <a:xfrm>
            <a:off x="723114" y="565790"/>
            <a:ext cx="5433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3200" b="1" dirty="0" smtClean="0">
                <a:solidFill>
                  <a:srgbClr val="FF0000"/>
                </a:solidFill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</a:rPr>
              <a:t>for</a:t>
            </a:r>
            <a:r>
              <a:rPr lang="tr-TR" sz="3200" b="1" dirty="0" smtClean="0">
                <a:solidFill>
                  <a:srgbClr val="FF0000"/>
                </a:solidFill>
              </a:rPr>
              <a:t> Reading: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1115616" y="1851734"/>
            <a:ext cx="69665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tr-TR" dirty="0"/>
              <a:t>A</a:t>
            </a:r>
            <a:r>
              <a:rPr lang="en-US" dirty="0" smtClean="0"/>
              <a:t> </a:t>
            </a:r>
            <a:r>
              <a:rPr lang="en-US" dirty="0"/>
              <a:t>slip (as of paper or cloth) inscribed and affixed to something for identification or </a:t>
            </a:r>
            <a:r>
              <a:rPr lang="en-US" dirty="0" smtClean="0"/>
              <a:t>description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6" name="Dikdörtgen 5"/>
          <p:cNvSpPr/>
          <p:nvPr/>
        </p:nvSpPr>
        <p:spPr>
          <a:xfrm>
            <a:off x="1128161" y="2948049"/>
            <a:ext cx="3364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T</a:t>
            </a:r>
            <a:r>
              <a:rPr lang="en-US" dirty="0" smtClean="0"/>
              <a:t>o </a:t>
            </a:r>
            <a:r>
              <a:rPr lang="en-US" dirty="0"/>
              <a:t>muster for a common </a:t>
            </a:r>
            <a:r>
              <a:rPr lang="en-US" dirty="0" smtClean="0"/>
              <a:t>purpose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1088263" y="3788742"/>
            <a:ext cx="75881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U</a:t>
            </a:r>
            <a:r>
              <a:rPr lang="en-US" dirty="0" err="1" smtClean="0"/>
              <a:t>ntroubled</a:t>
            </a:r>
            <a:r>
              <a:rPr lang="en-US" dirty="0" smtClean="0"/>
              <a:t> </a:t>
            </a:r>
            <a:r>
              <a:rPr lang="en-US" dirty="0"/>
              <a:t>by conflict, agitation, or </a:t>
            </a:r>
            <a:r>
              <a:rPr lang="en-US" dirty="0" smtClean="0"/>
              <a:t>commotion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5" name="Dikdörtgen 14"/>
          <p:cNvSpPr/>
          <p:nvPr/>
        </p:nvSpPr>
        <p:spPr>
          <a:xfrm>
            <a:off x="729211" y="4284447"/>
            <a:ext cx="1378840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Disruptive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1088263" y="4726302"/>
            <a:ext cx="74541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D</a:t>
            </a:r>
            <a:r>
              <a:rPr lang="en-US" dirty="0" err="1" smtClean="0"/>
              <a:t>isrupting</a:t>
            </a:r>
            <a:r>
              <a:rPr lang="en-US" dirty="0" smtClean="0"/>
              <a:t> </a:t>
            </a:r>
            <a:r>
              <a:rPr lang="en-US" dirty="0"/>
              <a:t>or tending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disrupt</a:t>
            </a:r>
            <a:r>
              <a:rPr lang="tr-TR" dirty="0"/>
              <a:t> </a:t>
            </a:r>
            <a:r>
              <a:rPr lang="en-US" dirty="0" smtClean="0"/>
              <a:t>some </a:t>
            </a:r>
            <a:r>
              <a:rPr lang="en-US" dirty="0"/>
              <a:t>process, activity, </a:t>
            </a:r>
            <a:r>
              <a:rPr lang="en-US" dirty="0" smtClean="0"/>
              <a:t>condition</a:t>
            </a:r>
            <a:r>
              <a:rPr lang="tr-TR" dirty="0"/>
              <a:t>;</a:t>
            </a:r>
            <a:r>
              <a:rPr lang="en-US" b="1" dirty="0"/>
              <a:t> </a:t>
            </a:r>
            <a:r>
              <a:rPr lang="en-US" dirty="0"/>
              <a:t>causing or tending to </a:t>
            </a:r>
            <a:r>
              <a:rPr lang="en-US" dirty="0" smtClean="0"/>
              <a:t>cause</a:t>
            </a:r>
            <a:r>
              <a:rPr lang="tr-TR" dirty="0" smtClean="0"/>
              <a:t> </a:t>
            </a:r>
            <a:r>
              <a:rPr lang="tr-TR" dirty="0" err="1" smtClean="0"/>
              <a:t>disruption</a:t>
            </a:r>
            <a:r>
              <a:rPr lang="tr-TR" dirty="0" smtClean="0"/>
              <a:t>.</a:t>
            </a:r>
            <a:r>
              <a:rPr lang="en-US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789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723114" y="1399109"/>
            <a:ext cx="1403141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Impression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723114" y="2500162"/>
            <a:ext cx="1055289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Admire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694927" y="3336463"/>
            <a:ext cx="1437701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Association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835345" y="1851166"/>
            <a:ext cx="704553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A</a:t>
            </a:r>
            <a:r>
              <a:rPr lang="en-US" dirty="0" smtClean="0"/>
              <a:t>n </a:t>
            </a:r>
            <a:r>
              <a:rPr lang="en-US" dirty="0"/>
              <a:t>especially marked and often favorable influence or effect on feeling, sense, or </a:t>
            </a:r>
            <a:r>
              <a:rPr lang="en-US" dirty="0" smtClean="0"/>
              <a:t>mind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6" name="Dikdörtgen 15"/>
          <p:cNvSpPr/>
          <p:nvPr/>
        </p:nvSpPr>
        <p:spPr>
          <a:xfrm>
            <a:off x="927938" y="2890934"/>
            <a:ext cx="67687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T</a:t>
            </a:r>
            <a:r>
              <a:rPr lang="en-US" dirty="0" smtClean="0"/>
              <a:t>o </a:t>
            </a:r>
            <a:r>
              <a:rPr lang="en-US" dirty="0"/>
              <a:t>feel respect and approval for (someone or something</a:t>
            </a:r>
            <a:r>
              <a:rPr lang="en-US" dirty="0" smtClean="0"/>
              <a:t>)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7" name="Dikdörtgen 16"/>
          <p:cNvSpPr/>
          <p:nvPr/>
        </p:nvSpPr>
        <p:spPr>
          <a:xfrm>
            <a:off x="942009" y="3735960"/>
            <a:ext cx="675468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S</a:t>
            </a:r>
            <a:r>
              <a:rPr lang="en-US" dirty="0" err="1" smtClean="0"/>
              <a:t>omething</a:t>
            </a:r>
            <a:r>
              <a:rPr lang="en-US" dirty="0" smtClean="0"/>
              <a:t> </a:t>
            </a:r>
            <a:r>
              <a:rPr lang="en-US" dirty="0"/>
              <a:t>linked in memory or imagination with a thing or </a:t>
            </a:r>
            <a:r>
              <a:rPr lang="en-US" dirty="0" smtClean="0"/>
              <a:t>person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942009" y="4637402"/>
            <a:ext cx="683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 </a:t>
            </a:r>
            <a:r>
              <a:rPr lang="tr-TR" dirty="0"/>
              <a:t>T</a:t>
            </a:r>
            <a:r>
              <a:rPr lang="en-US" dirty="0" smtClean="0"/>
              <a:t>he </a:t>
            </a:r>
            <a:r>
              <a:rPr lang="en-US" dirty="0"/>
              <a:t>burden of physical or mental </a:t>
            </a:r>
            <a:r>
              <a:rPr lang="en-US" dirty="0" smtClean="0"/>
              <a:t>distress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3" name="Dikdörtgen 12"/>
          <p:cNvSpPr/>
          <p:nvPr/>
        </p:nvSpPr>
        <p:spPr>
          <a:xfrm>
            <a:off x="694927" y="4172764"/>
            <a:ext cx="1175707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Pressure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Metin kutusu 14"/>
          <p:cNvSpPr txBox="1"/>
          <p:nvPr/>
        </p:nvSpPr>
        <p:spPr>
          <a:xfrm>
            <a:off x="723114" y="565790"/>
            <a:ext cx="5433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3200" b="1" dirty="0" smtClean="0">
                <a:solidFill>
                  <a:srgbClr val="FF0000"/>
                </a:solidFill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</a:rPr>
              <a:t>for</a:t>
            </a:r>
            <a:r>
              <a:rPr lang="tr-TR" sz="3200" b="1" dirty="0" smtClean="0">
                <a:solidFill>
                  <a:srgbClr val="FF0000"/>
                </a:solidFill>
              </a:rPr>
              <a:t> Reading: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179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891802" y="1383698"/>
            <a:ext cx="1260666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Get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rid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of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891802" y="2691003"/>
            <a:ext cx="1580369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Independent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900316" y="3563061"/>
            <a:ext cx="1104791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Balance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900316" y="1839396"/>
            <a:ext cx="704553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T</a:t>
            </a:r>
            <a:r>
              <a:rPr lang="en-US" dirty="0" smtClean="0"/>
              <a:t>o </a:t>
            </a:r>
            <a:r>
              <a:rPr lang="en-US" dirty="0"/>
              <a:t>do something so as to no longer have or be affected or bothered by (something or someone that is unwanted</a:t>
            </a:r>
            <a:r>
              <a:rPr lang="en-US" dirty="0" smtClean="0"/>
              <a:t>)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6" name="Dikdörtgen 15"/>
          <p:cNvSpPr/>
          <p:nvPr/>
        </p:nvSpPr>
        <p:spPr>
          <a:xfrm>
            <a:off x="997618" y="3087165"/>
            <a:ext cx="67687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N</a:t>
            </a:r>
            <a:r>
              <a:rPr lang="en-US" dirty="0" err="1" smtClean="0"/>
              <a:t>ot</a:t>
            </a:r>
            <a:r>
              <a:rPr lang="en-US" dirty="0" smtClean="0"/>
              <a:t> </a:t>
            </a:r>
            <a:r>
              <a:rPr lang="en-US" dirty="0"/>
              <a:t>subject to control by </a:t>
            </a:r>
            <a:r>
              <a:rPr lang="en-US" dirty="0" smtClean="0"/>
              <a:t>others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7" name="Dikdörtgen 16"/>
          <p:cNvSpPr/>
          <p:nvPr/>
        </p:nvSpPr>
        <p:spPr>
          <a:xfrm>
            <a:off x="997618" y="4057935"/>
            <a:ext cx="76624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/>
              <a:t>P</a:t>
            </a:r>
            <a:r>
              <a:rPr lang="tr-TR" dirty="0" err="1" smtClean="0"/>
              <a:t>hysical</a:t>
            </a:r>
            <a:r>
              <a:rPr lang="tr-TR" dirty="0" smtClean="0"/>
              <a:t> </a:t>
            </a:r>
            <a:r>
              <a:rPr lang="tr-TR" dirty="0" err="1"/>
              <a:t>equilibrium</a:t>
            </a:r>
            <a:endParaRPr lang="en-US" dirty="0"/>
          </a:p>
        </p:txBody>
      </p:sp>
      <p:sp>
        <p:nvSpPr>
          <p:cNvPr id="15" name="Metin kutusu 14"/>
          <p:cNvSpPr txBox="1"/>
          <p:nvPr/>
        </p:nvSpPr>
        <p:spPr>
          <a:xfrm>
            <a:off x="723114" y="565790"/>
            <a:ext cx="5433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3200" b="1" dirty="0" smtClean="0">
                <a:solidFill>
                  <a:srgbClr val="FF0000"/>
                </a:solidFill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</a:rPr>
              <a:t>for</a:t>
            </a:r>
            <a:r>
              <a:rPr lang="tr-TR" sz="3200" b="1" dirty="0" smtClean="0">
                <a:solidFill>
                  <a:srgbClr val="FF0000"/>
                </a:solidFill>
              </a:rPr>
              <a:t> Reading: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74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59631" y="1377235"/>
            <a:ext cx="77491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- Its </a:t>
            </a:r>
            <a:r>
              <a:rPr lang="tr-TR" dirty="0"/>
              <a:t>origins </a:t>
            </a:r>
            <a:r>
              <a:rPr lang="tr-TR" dirty="0">
                <a:sym typeface="Wingdings" pitchFamily="2" charset="2"/>
              </a:rPr>
              <a:t> </a:t>
            </a:r>
            <a:r>
              <a:rPr lang="tr-TR" dirty="0"/>
              <a:t>seventeenth-</a:t>
            </a:r>
            <a:r>
              <a:rPr lang="tr-TR" dirty="0"/>
              <a:t> </a:t>
            </a:r>
            <a:r>
              <a:rPr lang="tr-TR" dirty="0"/>
              <a:t>century </a:t>
            </a:r>
            <a:r>
              <a:rPr lang="tr-TR" dirty="0"/>
              <a:t>Catholic Church, where it meant </a:t>
            </a:r>
            <a:r>
              <a:rPr lang="tr-TR" dirty="0"/>
              <a:t>to ‘propagate </a:t>
            </a:r>
            <a:r>
              <a:rPr lang="tr-TR" dirty="0"/>
              <a:t>the faith’. </a:t>
            </a:r>
          </a:p>
        </p:txBody>
      </p:sp>
      <p:sp>
        <p:nvSpPr>
          <p:cNvPr id="4" name="Dikdörtgen 1"/>
          <p:cNvSpPr/>
          <p:nvPr/>
        </p:nvSpPr>
        <p:spPr>
          <a:xfrm>
            <a:off x="6332" y="590510"/>
            <a:ext cx="82089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spcBef>
                <a:spcPts val="900"/>
              </a:spcBef>
              <a:spcAft>
                <a:spcPts val="450"/>
              </a:spcAft>
            </a:pPr>
            <a:r>
              <a:rPr lang="tr-TR" sz="2400" b="1" dirty="0">
                <a:solidFill>
                  <a:srgbClr val="FF0000"/>
                </a:solidFill>
              </a:rPr>
              <a:t>Propaganda</a:t>
            </a:r>
            <a:endParaRPr lang="tr-TR" sz="2400" b="1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59631" y="2185965"/>
            <a:ext cx="82393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- First </a:t>
            </a:r>
            <a:r>
              <a:rPr lang="tr-TR" dirty="0"/>
              <a:t>World </a:t>
            </a:r>
            <a:r>
              <a:rPr lang="tr-TR" dirty="0"/>
              <a:t>War </a:t>
            </a:r>
            <a:r>
              <a:rPr lang="tr-TR" dirty="0">
                <a:sym typeface="Wingdings" pitchFamily="2" charset="2"/>
              </a:rPr>
              <a:t></a:t>
            </a:r>
            <a:r>
              <a:rPr lang="tr-TR" dirty="0"/>
              <a:t>Committee </a:t>
            </a:r>
            <a:r>
              <a:rPr lang="tr-TR" dirty="0"/>
              <a:t>on Public Information (CPI</a:t>
            </a:r>
            <a:r>
              <a:rPr lang="tr-TR" dirty="0"/>
              <a:t>)</a:t>
            </a:r>
            <a:endParaRPr lang="tr-TR" dirty="0"/>
          </a:p>
        </p:txBody>
      </p:sp>
      <p:sp>
        <p:nvSpPr>
          <p:cNvPr id="7" name="Rectangle 1"/>
          <p:cNvSpPr/>
          <p:nvPr/>
        </p:nvSpPr>
        <p:spPr>
          <a:xfrm>
            <a:off x="527520" y="2859502"/>
            <a:ext cx="80377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- Propaganda </a:t>
            </a:r>
            <a:r>
              <a:rPr lang="tr-TR" dirty="0"/>
              <a:t>was not seen as a </a:t>
            </a:r>
            <a:r>
              <a:rPr lang="tr-TR" dirty="0" err="1"/>
              <a:t>negative</a:t>
            </a:r>
            <a:r>
              <a:rPr lang="tr-TR" dirty="0"/>
              <a:t> </a:t>
            </a:r>
            <a:r>
              <a:rPr lang="tr-TR" dirty="0" err="1"/>
              <a:t>concept</a:t>
            </a:r>
            <a:r>
              <a:rPr lang="tr-TR" dirty="0"/>
              <a:t> </a:t>
            </a:r>
            <a:r>
              <a:rPr lang="tr-TR" dirty="0"/>
              <a:t>until after the Second </a:t>
            </a:r>
            <a:r>
              <a:rPr lang="tr-TR" dirty="0"/>
              <a:t>World War</a:t>
            </a:r>
            <a:r>
              <a:rPr lang="tr-TR" dirty="0"/>
              <a:t>. </a:t>
            </a:r>
          </a:p>
        </p:txBody>
      </p:sp>
      <p:sp>
        <p:nvSpPr>
          <p:cNvPr id="8" name="Rectangle 2"/>
          <p:cNvSpPr/>
          <p:nvPr/>
        </p:nvSpPr>
        <p:spPr>
          <a:xfrm>
            <a:off x="653142" y="3619585"/>
            <a:ext cx="756217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dirty="0"/>
              <a:t>‘</a:t>
            </a:r>
            <a:r>
              <a:rPr lang="tr-TR" dirty="0"/>
              <a:t>T</a:t>
            </a:r>
            <a:r>
              <a:rPr lang="tr-TR" dirty="0"/>
              <a:t>he </a:t>
            </a:r>
            <a:r>
              <a:rPr lang="tr-TR" dirty="0"/>
              <a:t>deliberate</a:t>
            </a:r>
            <a:r>
              <a:rPr lang="tr-TR" dirty="0"/>
              <a:t> </a:t>
            </a:r>
            <a:r>
              <a:rPr lang="tr-TR" dirty="0"/>
              <a:t>and </a:t>
            </a:r>
            <a:r>
              <a:rPr lang="tr-TR" dirty="0"/>
              <a:t>systematic </a:t>
            </a:r>
            <a:r>
              <a:rPr lang="tr-TR" dirty="0"/>
              <a:t>attempt to shape perceptions, </a:t>
            </a:r>
            <a:r>
              <a:rPr lang="tr-TR" dirty="0"/>
              <a:t>manipulate cognitions</a:t>
            </a:r>
            <a:r>
              <a:rPr lang="tr-TR" dirty="0"/>
              <a:t> </a:t>
            </a:r>
            <a:r>
              <a:rPr lang="tr-TR" dirty="0"/>
              <a:t>and </a:t>
            </a:r>
            <a:r>
              <a:rPr lang="tr-TR" dirty="0"/>
              <a:t>direct behaviour to achieve a </a:t>
            </a:r>
            <a:r>
              <a:rPr lang="tr-TR" dirty="0"/>
              <a:t>response that </a:t>
            </a:r>
            <a:r>
              <a:rPr lang="tr-TR" dirty="0"/>
              <a:t>furthers the desired intent of the propagandist’</a:t>
            </a:r>
          </a:p>
          <a:p>
            <a:pPr algn="r"/>
            <a:r>
              <a:rPr lang="tr-TR" dirty="0"/>
              <a:t>(Jowett</a:t>
            </a:r>
            <a:r>
              <a:rPr lang="tr-TR" dirty="0"/>
              <a:t> and </a:t>
            </a:r>
            <a:r>
              <a:rPr lang="tr-TR" dirty="0"/>
              <a:t>O’Donnell 1992: 4)</a:t>
            </a:r>
          </a:p>
        </p:txBody>
      </p:sp>
    </p:spTree>
    <p:extLst>
      <p:ext uri="{BB962C8B-B14F-4D97-AF65-F5344CB8AC3E}">
        <p14:creationId xmlns:p14="http://schemas.microsoft.com/office/powerpoint/2010/main" val="1977725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3900" y="1738993"/>
            <a:ext cx="2971800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Biased information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3900" y="2165729"/>
            <a:ext cx="6979103" cy="3416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dirty="0"/>
              <a:t>Created to shape public opinion </a:t>
            </a:r>
            <a:r>
              <a:rPr lang="en-US" dirty="0"/>
              <a:t>and</a:t>
            </a:r>
            <a:r>
              <a:rPr lang="tr-TR" dirty="0"/>
              <a:t> </a:t>
            </a:r>
            <a:r>
              <a:rPr lang="en-US" dirty="0"/>
              <a:t>behavior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51690" y="3324905"/>
            <a:ext cx="5524605" cy="3416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dirty="0"/>
              <a:t>Simplifies complex issues or ideas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51690" y="2925432"/>
            <a:ext cx="3657600" cy="3416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dirty="0"/>
              <a:t>Symbols, images, words, or music</a:t>
            </a:r>
          </a:p>
        </p:txBody>
      </p:sp>
      <p:sp>
        <p:nvSpPr>
          <p:cNvPr id="14343" name="TextBox 9"/>
          <p:cNvSpPr txBox="1">
            <a:spLocks noChangeArrowheads="1"/>
          </p:cNvSpPr>
          <p:nvPr/>
        </p:nvSpPr>
        <p:spPr bwMode="auto">
          <a:xfrm>
            <a:off x="751690" y="3708910"/>
            <a:ext cx="2590800" cy="341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Plays on emotions</a:t>
            </a:r>
          </a:p>
        </p:txBody>
      </p:sp>
      <p:sp>
        <p:nvSpPr>
          <p:cNvPr id="14344" name="TextBox 10"/>
          <p:cNvSpPr txBox="1">
            <a:spLocks noChangeArrowheads="1"/>
          </p:cNvSpPr>
          <p:nvPr/>
        </p:nvSpPr>
        <p:spPr bwMode="auto">
          <a:xfrm>
            <a:off x="751690" y="4053191"/>
            <a:ext cx="72023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/>
              <a:t>Advertises a cause, organization, or </a:t>
            </a:r>
            <a:r>
              <a:rPr lang="en-US" dirty="0"/>
              <a:t>movement</a:t>
            </a:r>
            <a:endParaRPr lang="en-US" dirty="0"/>
          </a:p>
        </p:txBody>
      </p:sp>
      <p:sp>
        <p:nvSpPr>
          <p:cNvPr id="14346" name="TextBox 12"/>
          <p:cNvSpPr txBox="1">
            <a:spLocks noChangeArrowheads="1"/>
          </p:cNvSpPr>
          <p:nvPr/>
        </p:nvSpPr>
        <p:spPr bwMode="auto">
          <a:xfrm>
            <a:off x="723899" y="2582249"/>
            <a:ext cx="5607503" cy="341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True, partially true, </a:t>
            </a:r>
            <a:r>
              <a:rPr lang="en-US" dirty="0"/>
              <a:t>or false</a:t>
            </a:r>
            <a:r>
              <a:rPr lang="tr-TR" dirty="0"/>
              <a:t> </a:t>
            </a:r>
            <a:r>
              <a:rPr lang="en-US" dirty="0"/>
              <a:t>information</a:t>
            </a:r>
            <a:endParaRPr lang="en-US" dirty="0"/>
          </a:p>
        </p:txBody>
      </p:sp>
      <p:sp>
        <p:nvSpPr>
          <p:cNvPr id="13" name="Dikdörtgen 1"/>
          <p:cNvSpPr/>
          <p:nvPr/>
        </p:nvSpPr>
        <p:spPr>
          <a:xfrm>
            <a:off x="304800" y="788969"/>
            <a:ext cx="82089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spcBef>
                <a:spcPts val="900"/>
              </a:spcBef>
              <a:spcAft>
                <a:spcPts val="450"/>
              </a:spcAft>
            </a:pPr>
            <a:r>
              <a:rPr lang="tr-TR" sz="2400" b="1" dirty="0">
                <a:solidFill>
                  <a:srgbClr val="FF0000"/>
                </a:solidFill>
              </a:rPr>
              <a:t>Propaganda</a:t>
            </a:r>
            <a:endParaRPr lang="tr-TR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71150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  <p:bldP spid="14343" grpId="0"/>
      <p:bldP spid="14344" grpId="0"/>
      <p:bldP spid="1434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527004" y="576506"/>
            <a:ext cx="7886700" cy="601776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 smtClean="0">
                <a:solidFill>
                  <a:srgbClr val="FF0000"/>
                </a:solidFill>
                <a:latin typeface="+mn-lt"/>
              </a:rPr>
              <a:t>Bandwagon</a:t>
            </a:r>
            <a:endParaRPr lang="en-US" sz="2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6195" y="1265684"/>
            <a:ext cx="6117455" cy="498362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tr-TR" sz="1800" dirty="0"/>
              <a:t>- </a:t>
            </a:r>
            <a:r>
              <a:rPr lang="en-US" sz="1800" dirty="0"/>
              <a:t>"</a:t>
            </a:r>
            <a:r>
              <a:rPr lang="en-US" sz="1800" dirty="0"/>
              <a:t>getting on the </a:t>
            </a:r>
            <a:r>
              <a:rPr lang="en-US" sz="1800" dirty="0"/>
              <a:t>bandwagon</a:t>
            </a:r>
            <a:r>
              <a:rPr lang="tr-TR" sz="1800" dirty="0"/>
              <a:t>»</a:t>
            </a:r>
            <a:endParaRPr lang="en-US" sz="1800" dirty="0"/>
          </a:p>
        </p:txBody>
      </p:sp>
      <p:sp>
        <p:nvSpPr>
          <p:cNvPr id="2" name="Rectangle 1"/>
          <p:cNvSpPr/>
          <p:nvPr/>
        </p:nvSpPr>
        <p:spPr>
          <a:xfrm>
            <a:off x="527004" y="1957439"/>
            <a:ext cx="7805875" cy="3416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tr-TR" dirty="0"/>
              <a:t>- «</a:t>
            </a:r>
            <a:r>
              <a:rPr lang="en-US" dirty="0"/>
              <a:t>everyone </a:t>
            </a:r>
            <a:r>
              <a:rPr lang="en-US" dirty="0"/>
              <a:t>is doing this, or everyone supports this person/cause, so should you</a:t>
            </a:r>
            <a:r>
              <a:rPr lang="en-US" dirty="0"/>
              <a:t>.</a:t>
            </a:r>
            <a:r>
              <a:rPr lang="tr-TR" dirty="0"/>
              <a:t>»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27003" y="2555451"/>
            <a:ext cx="7805875" cy="3416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tr-TR" dirty="0"/>
              <a:t>- «</a:t>
            </a:r>
            <a:r>
              <a:rPr lang="en-US" dirty="0"/>
              <a:t>No </a:t>
            </a:r>
            <a:r>
              <a:rPr lang="en-US" dirty="0"/>
              <a:t>one wants to be left out of what is perceived to be a popular trend</a:t>
            </a:r>
            <a:r>
              <a:rPr lang="en-US" dirty="0"/>
              <a:t>.</a:t>
            </a:r>
            <a:r>
              <a:rPr lang="tr-TR" dirty="0"/>
              <a:t>»</a:t>
            </a:r>
            <a:r>
              <a:rPr lang="en-US" dirty="0"/>
              <a:t> </a:t>
            </a:r>
            <a:endParaRPr lang="en-US" b="1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76195" y="2897083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rgbClr val="FF0000"/>
                </a:solidFill>
                <a:latin typeface="+mn-lt"/>
              </a:rPr>
              <a:t>Testimonial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576195" y="3964541"/>
            <a:ext cx="7886700" cy="1049451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cs typeface="Times New Roman" pitchFamily="18" charset="0"/>
              </a:rPr>
              <a:t>Quotations or endorsements which attempt to connect a well-known or respectable person with a product or ideal with the intent to better “sell” the product or ideal</a:t>
            </a:r>
            <a:r>
              <a:rPr lang="tr-TR" sz="1800" dirty="0">
                <a:cs typeface="Times New Roman" pitchFamily="18" charset="0"/>
              </a:rPr>
              <a:t>.</a:t>
            </a:r>
            <a:endParaRPr lang="en-US" sz="18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676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2" grpId="0"/>
      <p:bldP spid="3" grpId="0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4732</TotalTime>
  <Words>709</Words>
  <Application>Microsoft Office PowerPoint</Application>
  <PresentationFormat>Ekran Gösterisi (4:3)</PresentationFormat>
  <Paragraphs>86</Paragraphs>
  <Slides>13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9" baseType="lpstr">
      <vt:lpstr>Arial</vt:lpstr>
      <vt:lpstr>Calibri</vt:lpstr>
      <vt:lpstr>Times</vt:lpstr>
      <vt:lpstr>Times New Roman</vt:lpstr>
      <vt:lpstr>Wingdings</vt:lpstr>
      <vt:lpstr>Ofis Teması</vt:lpstr>
      <vt:lpstr>Propaganda and The Media</vt:lpstr>
      <vt:lpstr>Reading: Propaganda and The Media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Bandwagon</vt:lpstr>
      <vt:lpstr>Plain Folks</vt:lpstr>
      <vt:lpstr>Red Herring</vt:lpstr>
      <vt:lpstr>Listening: Propaganda and the Media</vt:lpstr>
      <vt:lpstr>Speaking: Propaganda and the Media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SINIF</dc:creator>
  <cp:lastModifiedBy>ilaum</cp:lastModifiedBy>
  <cp:revision>189</cp:revision>
  <dcterms:created xsi:type="dcterms:W3CDTF">2020-02-06T11:34:11Z</dcterms:created>
  <dcterms:modified xsi:type="dcterms:W3CDTF">2020-05-10T10:39:08Z</dcterms:modified>
</cp:coreProperties>
</file>