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DE6F0-D91C-46A3-BA4D-B078EFFC2D01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D0F34-52AF-43E4-AF71-CE2D55008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01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ADIM</a:t>
            </a:r>
            <a:r>
              <a:rPr lang="tr-TR" baseline="0" dirty="0" smtClean="0"/>
              <a:t> 2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95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620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99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EC847-3BF9-4E86-90DF-5DB79C7C9462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19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85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85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3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2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42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7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7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02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80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00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6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1CC51-89DE-49BD-9732-31C4B7228AAE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0F5EC-4E5B-489D-8441-C0D071DD3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763485" y="3004456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4606270" y="1750448"/>
            <a:ext cx="2808513" cy="63217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/>
              <a:t>ADIM</a:t>
            </a:r>
            <a:r>
              <a:rPr lang="tr-TR" sz="2800" b="1" baseline="0" dirty="0" smtClean="0"/>
              <a:t> 4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642208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867986" y="983218"/>
            <a:ext cx="5685339" cy="461665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>
            <a:spAutoFit/>
          </a:bodyPr>
          <a:lstStyle/>
          <a:p>
            <a:r>
              <a:rPr lang="tr-TR" sz="2400" b="1" i="1" dirty="0"/>
              <a:t>NE TÜR BİR PROTOTİP KULLANACAKSINIZ !!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115217" y="1820168"/>
            <a:ext cx="3190875" cy="4001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2000" b="1" dirty="0" smtClean="0"/>
              <a:t>TEKNİK: MAKET</a:t>
            </a:r>
            <a:endParaRPr lang="tr-TR" sz="2000" b="1" dirty="0"/>
          </a:p>
        </p:txBody>
      </p:sp>
      <p:sp>
        <p:nvSpPr>
          <p:cNvPr id="6" name="Dikdörtgen 5"/>
          <p:cNvSpPr/>
          <p:nvPr/>
        </p:nvSpPr>
        <p:spPr>
          <a:xfrm>
            <a:off x="495300" y="2652058"/>
            <a:ext cx="103822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/>
              <a:t>Çözüm önerinizin ana unsurlarını içeren ve kullanıcıların deneyimleyip tepki verebilecekleri pratik bir maket üretmek iyi bir sınama yöntemidir.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b="1" dirty="0" smtClean="0"/>
              <a:t>Maketi Planlayın: </a:t>
            </a:r>
            <a:r>
              <a:rPr lang="tr-TR" sz="2000" dirty="0" smtClean="0"/>
              <a:t>Sınayacağınız ana özellikleri ve cevap almayı hedeflediğiniz soruları düşünün. Daha sonra bunu nasıl pratik bir maket haline getirebileceğinizi planlayın.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b="1" dirty="0" smtClean="0"/>
              <a:t>Maketi İnşa Edin</a:t>
            </a:r>
            <a:endParaRPr lang="tr-TR" b="1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ikrinizin nasıl çalışacağı ile ilgili senoryaları düşünün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3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91" y="1337111"/>
            <a:ext cx="11039285" cy="4551224"/>
          </a:xfrm>
          <a:prstGeom prst="rect">
            <a:avLst/>
          </a:prstGeom>
        </p:spPr>
      </p:pic>
      <p:pic>
        <p:nvPicPr>
          <p:cNvPr id="6" name="Picture 2" descr="Yıldız İçinde Yıldız Sticker Fiyatları ve Özellikleri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8" t="18766" r="14082" b="16444"/>
          <a:stretch/>
        </p:blipFill>
        <p:spPr bwMode="auto">
          <a:xfrm>
            <a:off x="10857408" y="5422245"/>
            <a:ext cx="936536" cy="65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59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Fikir üretme aşamasında denemeye değer bulunan fikirlerin elde bulunan imkanlar dahilinde prototipleri yapıldığı aşamadır.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prototip kullanıcının </a:t>
            </a:r>
            <a:r>
              <a:rPr lang="tr-TR" dirty="0" err="1"/>
              <a:t>etkileşime</a:t>
            </a:r>
            <a:r>
              <a:rPr lang="tr-TR" dirty="0"/>
              <a:t> </a:t>
            </a:r>
            <a:r>
              <a:rPr lang="tr-TR" dirty="0" err="1"/>
              <a:t>girebileceği</a:t>
            </a:r>
            <a:r>
              <a:rPr lang="tr-TR" dirty="0"/>
              <a:t> herhangi bir </a:t>
            </a:r>
            <a:r>
              <a:rPr lang="tr-TR" dirty="0" err="1"/>
              <a:t>şey</a:t>
            </a:r>
            <a:r>
              <a:rPr lang="tr-TR" dirty="0"/>
              <a:t> olabilir. </a:t>
            </a:r>
          </a:p>
          <a:p>
            <a:r>
              <a:rPr lang="tr-TR" b="1" i="1" dirty="0" err="1"/>
              <a:t>Ö</a:t>
            </a:r>
            <a:r>
              <a:rPr lang="tr-TR" b="1" i="1" dirty="0" err="1" smtClean="0"/>
              <a:t>̈</a:t>
            </a:r>
            <a:r>
              <a:rPr lang="tr-TR" b="1" i="1" dirty="0" err="1"/>
              <a:t>rneğin</a:t>
            </a:r>
            <a:r>
              <a:rPr lang="tr-TR" i="1" dirty="0"/>
              <a:t>,</a:t>
            </a:r>
            <a:r>
              <a:rPr lang="tr-TR" dirty="0"/>
              <a:t> duvara asılı </a:t>
            </a:r>
            <a:r>
              <a:rPr lang="tr-TR" dirty="0" err="1"/>
              <a:t>yapışkanlı</a:t>
            </a:r>
            <a:r>
              <a:rPr lang="tr-TR" dirty="0"/>
              <a:t> not </a:t>
            </a:r>
            <a:r>
              <a:rPr lang="tr-TR" dirty="0" err="1"/>
              <a:t>kağıtları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araya </a:t>
            </a:r>
            <a:r>
              <a:rPr lang="tr-TR" dirty="0" err="1"/>
              <a:t>getirilmis</a:t>
            </a:r>
            <a:r>
              <a:rPr lang="tr-TR" dirty="0"/>
              <a:t>̧ bir alet, </a:t>
            </a:r>
            <a:endParaRPr lang="tr-TR" dirty="0" smtClean="0"/>
          </a:p>
          <a:p>
            <a:r>
              <a:rPr lang="tr-TR" dirty="0" err="1" smtClean="0"/>
              <a:t>kag</a:t>
            </a:r>
            <a:r>
              <a:rPr lang="tr-TR" dirty="0" err="1"/>
              <a:t>̆ıt</a:t>
            </a:r>
            <a:r>
              <a:rPr lang="tr-TR" dirty="0"/>
              <a:t> </a:t>
            </a:r>
            <a:r>
              <a:rPr lang="tr-TR" dirty="0" err="1"/>
              <a:t>üzerine</a:t>
            </a:r>
            <a:r>
              <a:rPr lang="tr-TR" dirty="0"/>
              <a:t> </a:t>
            </a:r>
            <a:r>
              <a:rPr lang="tr-TR" dirty="0" err="1"/>
              <a:t>çizilmis</a:t>
            </a:r>
            <a:r>
              <a:rPr lang="tr-TR" dirty="0"/>
              <a:t>̧ bir ara </a:t>
            </a:r>
            <a:r>
              <a:rPr lang="tr-TR" dirty="0" err="1"/>
              <a:t>yüz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rol yapma </a:t>
            </a:r>
            <a:r>
              <a:rPr lang="tr-TR" dirty="0" err="1"/>
              <a:t>etkinliği</a:t>
            </a:r>
            <a:r>
              <a:rPr lang="tr-TR" dirty="0"/>
              <a:t> veya resimle anlatılan bir </a:t>
            </a:r>
            <a:r>
              <a:rPr lang="tr-TR" dirty="0" err="1"/>
              <a:t>öyku</a:t>
            </a:r>
            <a:r>
              <a:rPr lang="tr-TR" dirty="0"/>
              <a:t>̈ bir prototip adımı olarak sayılabilir. </a:t>
            </a:r>
          </a:p>
        </p:txBody>
      </p:sp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9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</a:t>
            </a:r>
            <a:r>
              <a:rPr lang="tr-TR" dirty="0" err="1"/>
              <a:t>aşamada</a:t>
            </a:r>
            <a:r>
              <a:rPr lang="tr-TR" dirty="0"/>
              <a:t> ideal olarak, </a:t>
            </a:r>
            <a:r>
              <a:rPr lang="tr-TR" b="1" dirty="0"/>
              <a:t>bir kullanıcının </a:t>
            </a:r>
            <a:r>
              <a:rPr lang="tr-TR" b="1" dirty="0" err="1"/>
              <a:t>yaşayabileceg</a:t>
            </a:r>
            <a:r>
              <a:rPr lang="tr-TR" dirty="0" err="1"/>
              <a:t>̆i</a:t>
            </a:r>
            <a:r>
              <a:rPr lang="tr-TR" dirty="0"/>
              <a:t> bir </a:t>
            </a:r>
            <a:r>
              <a:rPr lang="tr-TR" dirty="0" err="1"/>
              <a:t>ütopya</a:t>
            </a:r>
            <a:r>
              <a:rPr lang="tr-TR" dirty="0"/>
              <a:t> yaratılmaya </a:t>
            </a:r>
            <a:r>
              <a:rPr lang="tr-TR" dirty="0" err="1"/>
              <a:t>çalışır</a:t>
            </a:r>
            <a:r>
              <a:rPr lang="tr-TR" dirty="0"/>
              <a:t> ve prototipleri ne olursa olsun </a:t>
            </a:r>
            <a:r>
              <a:rPr lang="tr-TR" b="1" dirty="0"/>
              <a:t>bir senaryo </a:t>
            </a:r>
            <a:r>
              <a:rPr lang="tr-TR" dirty="0"/>
              <a:t>ile </a:t>
            </a:r>
            <a:r>
              <a:rPr lang="tr-TR" dirty="0" err="1"/>
              <a:t>yürütülür</a:t>
            </a:r>
            <a:r>
              <a:rPr lang="tr-TR" dirty="0"/>
              <a:t>. </a:t>
            </a:r>
          </a:p>
          <a:p>
            <a:r>
              <a:rPr lang="tr-TR" dirty="0"/>
              <a:t>Yaratılan ortamda kullanıcıların </a:t>
            </a:r>
            <a:r>
              <a:rPr lang="tr-TR" b="1" dirty="0"/>
              <a:t>rol yapmalarını </a:t>
            </a:r>
            <a:r>
              <a:rPr lang="tr-TR" b="1" dirty="0" err="1"/>
              <a:t>sağlamak</a:t>
            </a:r>
            <a:r>
              <a:rPr lang="tr-TR" dirty="0"/>
              <a:t>, o </a:t>
            </a:r>
            <a:r>
              <a:rPr lang="tr-TR" dirty="0" err="1"/>
              <a:t>kişilerden</a:t>
            </a:r>
            <a:r>
              <a:rPr lang="tr-TR" dirty="0"/>
              <a:t> daha fazla </a:t>
            </a:r>
            <a:r>
              <a:rPr lang="tr-TR" b="1" dirty="0"/>
              <a:t>duygu ve tepki almayı </a:t>
            </a:r>
            <a:r>
              <a:rPr lang="tr-TR" b="1" dirty="0" err="1"/>
              <a:t>sağlayacaktır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2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/>
              <a:t>Neden Prototip Yapılmalı?:</a:t>
            </a:r>
            <a:endParaRPr lang="tr-TR" dirty="0"/>
          </a:p>
          <a:p>
            <a:pPr lvl="0"/>
            <a:r>
              <a:rPr lang="tr-TR" dirty="0"/>
              <a:t>Problemi </a:t>
            </a:r>
            <a:r>
              <a:rPr lang="tr-TR" b="1" dirty="0"/>
              <a:t>nasıl </a:t>
            </a:r>
            <a:r>
              <a:rPr lang="tr-TR" b="1" dirty="0" err="1"/>
              <a:t>çözeceğinizi</a:t>
            </a:r>
            <a:r>
              <a:rPr lang="tr-TR" b="1" dirty="0"/>
              <a:t> </a:t>
            </a:r>
            <a:r>
              <a:rPr lang="tr-TR" dirty="0"/>
              <a:t>anlamak </a:t>
            </a:r>
            <a:r>
              <a:rPr lang="tr-TR" dirty="0" err="1"/>
              <a:t>için</a:t>
            </a:r>
            <a:r>
              <a:rPr lang="tr-TR" dirty="0" smtClean="0"/>
              <a:t>,</a:t>
            </a:r>
          </a:p>
          <a:p>
            <a:pPr lvl="0"/>
            <a:endParaRPr lang="tr-TR" dirty="0"/>
          </a:p>
          <a:p>
            <a:pPr lvl="0"/>
            <a:r>
              <a:rPr lang="tr-TR" dirty="0" err="1"/>
              <a:t>İ</a:t>
            </a:r>
            <a:r>
              <a:rPr lang="tr-TR" dirty="0" err="1" smtClean="0"/>
              <a:t>̇</a:t>
            </a:r>
            <a:r>
              <a:rPr lang="tr-TR" dirty="0" err="1"/>
              <a:t>letişim</a:t>
            </a:r>
            <a:r>
              <a:rPr lang="tr-TR" dirty="0"/>
              <a:t> kurabilmek </a:t>
            </a:r>
            <a:r>
              <a:rPr lang="tr-TR" dirty="0" err="1"/>
              <a:t>için</a:t>
            </a:r>
            <a:r>
              <a:rPr lang="tr-TR" dirty="0"/>
              <a:t>, (</a:t>
            </a:r>
            <a:r>
              <a:rPr lang="tr-TR" dirty="0" err="1"/>
              <a:t>Eğer</a:t>
            </a:r>
            <a:r>
              <a:rPr lang="tr-TR" dirty="0"/>
              <a:t> bir resim bin kelime </a:t>
            </a:r>
            <a:r>
              <a:rPr lang="tr-TR" dirty="0" err="1"/>
              <a:t>değerindeyse</a:t>
            </a:r>
            <a:r>
              <a:rPr lang="tr-TR" dirty="0"/>
              <a:t> prototip, binlerce resim </a:t>
            </a:r>
            <a:r>
              <a:rPr lang="tr-TR" dirty="0" err="1"/>
              <a:t>değ</a:t>
            </a:r>
            <a:r>
              <a:rPr lang="tr-TR" dirty="0" err="1" smtClean="0"/>
              <a:t>erindedir</a:t>
            </a:r>
            <a:r>
              <a:rPr lang="tr-TR" dirty="0" smtClean="0"/>
              <a:t>)</a:t>
            </a:r>
          </a:p>
          <a:p>
            <a:pPr lvl="0"/>
            <a:endParaRPr lang="tr-TR" dirty="0"/>
          </a:p>
          <a:p>
            <a:pPr lvl="0"/>
            <a:r>
              <a:rPr lang="tr-TR" dirty="0" err="1"/>
              <a:t>Konuşmaya</a:t>
            </a:r>
            <a:r>
              <a:rPr lang="tr-TR" dirty="0"/>
              <a:t> </a:t>
            </a:r>
            <a:r>
              <a:rPr lang="tr-TR" dirty="0" err="1"/>
              <a:t>başlamak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(Kullanıcı </a:t>
            </a:r>
            <a:r>
              <a:rPr lang="tr-TR" dirty="0" err="1"/>
              <a:t>görüş</a:t>
            </a:r>
            <a:r>
              <a:rPr lang="tr-TR" dirty="0" err="1" smtClean="0"/>
              <a:t>melerinde</a:t>
            </a:r>
            <a:r>
              <a:rPr lang="tr-TR" dirty="0" smtClean="0"/>
              <a:t> </a:t>
            </a:r>
            <a:r>
              <a:rPr lang="tr-TR" dirty="0"/>
              <a:t>bir prototip ile </a:t>
            </a:r>
            <a:r>
              <a:rPr lang="tr-TR" dirty="0" err="1"/>
              <a:t>etkileşim</a:t>
            </a:r>
            <a:r>
              <a:rPr lang="tr-TR" dirty="0"/>
              <a:t> ve alınan bilgiler </a:t>
            </a:r>
            <a:r>
              <a:rPr lang="tr-TR" dirty="0" err="1"/>
              <a:t>çok</a:t>
            </a:r>
            <a:r>
              <a:rPr lang="tr-TR" dirty="0"/>
              <a:t> daha </a:t>
            </a:r>
            <a:r>
              <a:rPr lang="tr-TR" dirty="0" err="1"/>
              <a:t>güçlu</a:t>
            </a:r>
            <a:r>
              <a:rPr lang="tr-TR" dirty="0"/>
              <a:t>̈ olmaya </a:t>
            </a:r>
            <a:r>
              <a:rPr lang="tr-TR" dirty="0" err="1"/>
              <a:t>baş</a:t>
            </a:r>
            <a:r>
              <a:rPr lang="tr-TR" dirty="0" err="1" smtClean="0"/>
              <a:t>lar</a:t>
            </a:r>
            <a:r>
              <a:rPr lang="tr-TR" dirty="0" smtClean="0"/>
              <a:t>)</a:t>
            </a:r>
            <a:endParaRPr lang="tr-TR" dirty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89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950" y="1082675"/>
            <a:ext cx="10925175" cy="50800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r-TR" b="1" u="sng" dirty="0" smtClean="0"/>
              <a:t>NASIL PROTOTİP YAPILMALI?</a:t>
            </a:r>
          </a:p>
          <a:p>
            <a:pPr algn="ctr"/>
            <a:endParaRPr lang="tr-TR" dirty="0" smtClean="0"/>
          </a:p>
          <a:p>
            <a:r>
              <a:rPr lang="tr-TR" u="sng" dirty="0" smtClean="0"/>
              <a:t> </a:t>
            </a:r>
            <a:r>
              <a:rPr lang="tr-TR" b="1" i="1" u="sng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Elleri kirletme </a:t>
            </a:r>
            <a:r>
              <a:rPr lang="tr-TR" b="1" i="1" u="sng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zamanı !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Basit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bant,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kağıt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boya, belki masanızda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 unutulan bir karton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parçası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başlamak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yeterli.</a:t>
            </a:r>
          </a:p>
          <a:p>
            <a:r>
              <a:rPr lang="tr-T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prototipte </a:t>
            </a:r>
            <a:r>
              <a:rPr lang="tr-TR" b="1" i="1" u="sng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b="1" i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b="1" i="1" u="sng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b="1" i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harcanmamalı</a:t>
            </a:r>
            <a:r>
              <a:rPr lang="tr-TR" b="1" i="1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tr-T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prototipe fazla duygusal bir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kaptırmadan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yenisine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geciļ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i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Değişkenleri</a:t>
            </a:r>
            <a:r>
              <a:rPr lang="tr-TR" b="1" i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tanımlamalı</a:t>
            </a:r>
            <a:r>
              <a:rPr lang="tr-TR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tr-TR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prototip ile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test </a:t>
            </a:r>
            <a:r>
              <a:rPr lang="tr-TR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belirlenmeli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prototip, test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edildiğinde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belirli bir soruyu cevaplamalı.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b="1" i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 gibi </a:t>
            </a:r>
            <a:r>
              <a:rPr lang="tr-TR" b="1" i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düşünerek</a:t>
            </a:r>
            <a:r>
              <a:rPr lang="tr-TR" b="1" i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inşa</a:t>
            </a:r>
            <a:r>
              <a:rPr lang="tr-TR" b="1" i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etmeli!</a:t>
            </a:r>
            <a:r>
              <a:rPr lang="tr-T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“Kullanıcı ile test yapmaktan beklenti nedir? </a:t>
            </a: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Ne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bekleniyor?” </a:t>
            </a:r>
          </a:p>
          <a:p>
            <a:pPr marL="0" indent="0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soruları yanıtlamak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prototipe odaklanmaya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olur ve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lang="tr-TR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aşamasında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anlamlı geribildirim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almayı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sağlar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77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2439486" y="993917"/>
            <a:ext cx="5685339" cy="461665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>
            <a:spAutoFit/>
          </a:bodyPr>
          <a:lstStyle/>
          <a:p>
            <a:r>
              <a:rPr lang="tr-TR" sz="2400" b="1" i="1" dirty="0"/>
              <a:t>NE TÜR BİR PROTOTİP KULLANACAKSINIZ !!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820067" y="1809469"/>
            <a:ext cx="3190875" cy="4001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2000" b="1" dirty="0" smtClean="0"/>
              <a:t>TEKNİK: CANLANDIRMA</a:t>
            </a:r>
            <a:endParaRPr lang="tr-TR" sz="2000" b="1" dirty="0"/>
          </a:p>
        </p:txBody>
      </p:sp>
      <p:sp>
        <p:nvSpPr>
          <p:cNvPr id="6" name="Dikdörtgen 5"/>
          <p:cNvSpPr/>
          <p:nvPr/>
        </p:nvSpPr>
        <p:spPr>
          <a:xfrm>
            <a:off x="495300" y="2652058"/>
            <a:ext cx="1038225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/>
              <a:t>Hizmet ve süreç tasarım çalışmalarında doğaçlama yaparak hizmet ya da süreç kurgusunu canlandırmak iyi bir sınama yöntemidir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/>
              <a:t>Fikrinizin nasıl çalışacağı ile ilgili </a:t>
            </a:r>
            <a:r>
              <a:rPr lang="tr-TR" sz="2000" dirty="0" smtClean="0"/>
              <a:t>senaryoları </a:t>
            </a:r>
            <a:r>
              <a:rPr lang="tr-TR" sz="2000" dirty="0"/>
              <a:t>düşünün </a:t>
            </a:r>
          </a:p>
          <a:p>
            <a:pPr algn="just"/>
            <a:endParaRPr lang="tr-TR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ikrinizin nasıl çalışacağı ile ilgili senoryaları düşünün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446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80869"/>
            <a:ext cx="8929512" cy="63217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800" b="1" dirty="0" smtClean="0"/>
              <a:t>PROTOTİPLEME</a:t>
            </a:r>
            <a:endParaRPr lang="en-US" sz="2700" dirty="0">
              <a:solidFill>
                <a:schemeClr val="bg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867986" y="983218"/>
            <a:ext cx="5685339" cy="461665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>
            <a:spAutoFit/>
          </a:bodyPr>
          <a:lstStyle/>
          <a:p>
            <a:r>
              <a:rPr lang="tr-TR" sz="2400" b="1" i="1" dirty="0"/>
              <a:t>NE TÜR BİR PROTOTİP KULLANACAKSINIZ !!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115217" y="1820168"/>
            <a:ext cx="3190875" cy="40011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sz="2000" b="1" dirty="0" smtClean="0"/>
              <a:t>TEKNİK: ÖYKÜ TAHTASI</a:t>
            </a:r>
            <a:endParaRPr lang="tr-TR" sz="2000" b="1" dirty="0"/>
          </a:p>
        </p:txBody>
      </p:sp>
      <p:sp>
        <p:nvSpPr>
          <p:cNvPr id="6" name="Dikdörtgen 5"/>
          <p:cNvSpPr/>
          <p:nvPr/>
        </p:nvSpPr>
        <p:spPr>
          <a:xfrm>
            <a:off x="495300" y="2652058"/>
            <a:ext cx="1038225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/>
              <a:t>Hizmet ve süreç tasarım çalışmalarında </a:t>
            </a:r>
            <a:r>
              <a:rPr lang="tr-TR" sz="2000" dirty="0" smtClean="0"/>
              <a:t>fikrinizle ilgili farklı senaryoları çizgi roman gibi  görselleştirip kullanıcıya göstermek, kullanıcı kitlesinin kurguyu daha kolay kafasında canlandırmasını sağlar.</a:t>
            </a:r>
          </a:p>
          <a:p>
            <a:pPr algn="just"/>
            <a:r>
              <a:rPr lang="tr-TR" sz="2000" dirty="0" smtClean="0"/>
              <a:t>Mevcut durumu da çizip hayal ettiğiniz durum arasındaki farkı daha net görebilirsiniz.</a:t>
            </a:r>
          </a:p>
          <a:p>
            <a:pPr algn="just"/>
            <a:endParaRPr lang="tr-TR" sz="2000" dirty="0" smtClean="0"/>
          </a:p>
          <a:p>
            <a:pPr algn="just"/>
            <a:endParaRPr lang="tr-TR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ikrinizin nasıl çalışacağı ile ilgili senoryaları düşünün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556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572</Words>
  <Application>Microsoft Office PowerPoint</Application>
  <PresentationFormat>Geniş ekran</PresentationFormat>
  <Paragraphs>61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2021-07-28T06:48:56Z</dcterms:created>
  <dcterms:modified xsi:type="dcterms:W3CDTF">2021-07-28T06:52:30Z</dcterms:modified>
</cp:coreProperties>
</file>