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1" r:id="rId2"/>
    <p:sldId id="354" r:id="rId3"/>
    <p:sldId id="313" r:id="rId4"/>
    <p:sldId id="282" r:id="rId5"/>
    <p:sldId id="355" r:id="rId6"/>
    <p:sldId id="315" r:id="rId7"/>
    <p:sldId id="316" r:id="rId8"/>
    <p:sldId id="314" r:id="rId9"/>
    <p:sldId id="283" r:id="rId10"/>
    <p:sldId id="318" r:id="rId11"/>
    <p:sldId id="320" r:id="rId12"/>
    <p:sldId id="321" r:id="rId13"/>
    <p:sldId id="284" r:id="rId14"/>
    <p:sldId id="319" r:id="rId15"/>
    <p:sldId id="285" r:id="rId16"/>
    <p:sldId id="322" r:id="rId17"/>
    <p:sldId id="329" r:id="rId18"/>
    <p:sldId id="330" r:id="rId19"/>
    <p:sldId id="331" r:id="rId20"/>
    <p:sldId id="323" r:id="rId21"/>
    <p:sldId id="286" r:id="rId22"/>
    <p:sldId id="324" r:id="rId23"/>
    <p:sldId id="327" r:id="rId24"/>
    <p:sldId id="328" r:id="rId25"/>
    <p:sldId id="326" r:id="rId26"/>
    <p:sldId id="287" r:id="rId27"/>
    <p:sldId id="288" r:id="rId28"/>
    <p:sldId id="289" r:id="rId29"/>
    <p:sldId id="332" r:id="rId30"/>
    <p:sldId id="290" r:id="rId31"/>
    <p:sldId id="333" r:id="rId32"/>
    <p:sldId id="293" r:id="rId33"/>
    <p:sldId id="356" r:id="rId34"/>
    <p:sldId id="357" r:id="rId35"/>
    <p:sldId id="359" r:id="rId36"/>
    <p:sldId id="360" r:id="rId37"/>
    <p:sldId id="361" r:id="rId38"/>
    <p:sldId id="362" r:id="rId39"/>
    <p:sldId id="363" r:id="rId40"/>
    <p:sldId id="364" r:id="rId41"/>
    <p:sldId id="365" r:id="rId42"/>
    <p:sldId id="366" r:id="rId43"/>
    <p:sldId id="367"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varScale="1">
        <p:scale>
          <a:sx n="63" d="100"/>
          <a:sy n="63" d="100"/>
        </p:scale>
        <p:origin x="130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7C301-E7B8-43D3-9CE9-8602891AD4EE}" type="datetimeFigureOut">
              <a:rPr lang="tr-TR" smtClean="0"/>
              <a:t>2.11.2020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8898F-C4B8-42C4-BD7C-025234B39696}" type="slidenum">
              <a:rPr lang="tr-TR" smtClean="0"/>
              <a:t>‹#›</a:t>
            </a:fld>
            <a:endParaRPr lang="tr-TR"/>
          </a:p>
        </p:txBody>
      </p:sp>
    </p:spTree>
    <p:extLst>
      <p:ext uri="{BB962C8B-B14F-4D97-AF65-F5344CB8AC3E}">
        <p14:creationId xmlns:p14="http://schemas.microsoft.com/office/powerpoint/2010/main" val="324804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E8898F-C4B8-42C4-BD7C-025234B39696}" type="slidenum">
              <a:rPr lang="tr-TR" smtClean="0"/>
              <a:t>3</a:t>
            </a:fld>
            <a:endParaRPr lang="tr-TR"/>
          </a:p>
        </p:txBody>
      </p:sp>
    </p:spTree>
    <p:extLst>
      <p:ext uri="{BB962C8B-B14F-4D97-AF65-F5344CB8AC3E}">
        <p14:creationId xmlns:p14="http://schemas.microsoft.com/office/powerpoint/2010/main" val="378086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73863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28919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27615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CA7433-A367-4E33-9E9E-78EA987314A0}" type="datetimeFigureOut">
              <a:rPr lang="tr-TR" smtClean="0"/>
              <a:t>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27775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DCA7433-A367-4E33-9E9E-78EA987314A0}" type="datetimeFigureOut">
              <a:rPr lang="tr-TR" smtClean="0"/>
              <a:t>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347558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DCA7433-A367-4E33-9E9E-78EA987314A0}" type="datetimeFigureOut">
              <a:rPr lang="tr-TR" smtClean="0"/>
              <a:t>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379836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DCA7433-A367-4E33-9E9E-78EA987314A0}" type="datetimeFigureOut">
              <a:rPr lang="tr-TR" smtClean="0"/>
              <a:t>2.11.2020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02167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DCA7433-A367-4E33-9E9E-78EA987314A0}" type="datetimeFigureOut">
              <a:rPr lang="tr-TR" smtClean="0"/>
              <a:t>2.11.2020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18655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CA7433-A367-4E33-9E9E-78EA987314A0}" type="datetimeFigureOut">
              <a:rPr lang="tr-TR" smtClean="0"/>
              <a:t>2.11.2020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67704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CA7433-A367-4E33-9E9E-78EA987314A0}" type="datetimeFigureOut">
              <a:rPr lang="tr-TR" smtClean="0"/>
              <a:t>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403688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CA7433-A367-4E33-9E9E-78EA987314A0}" type="datetimeFigureOut">
              <a:rPr lang="tr-TR" smtClean="0"/>
              <a:t>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263290-FCEA-45CA-909F-14C4201148FA}" type="slidenum">
              <a:rPr lang="tr-TR" smtClean="0"/>
              <a:t>‹#›</a:t>
            </a:fld>
            <a:endParaRPr lang="tr-TR"/>
          </a:p>
        </p:txBody>
      </p:sp>
    </p:spTree>
    <p:extLst>
      <p:ext uri="{BB962C8B-B14F-4D97-AF65-F5344CB8AC3E}">
        <p14:creationId xmlns:p14="http://schemas.microsoft.com/office/powerpoint/2010/main" val="310812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A7433-A367-4E33-9E9E-78EA987314A0}" type="datetimeFigureOut">
              <a:rPr lang="tr-TR" smtClean="0"/>
              <a:t>2.11.2020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63290-FCEA-45CA-909F-14C4201148FA}" type="slidenum">
              <a:rPr lang="tr-TR" smtClean="0"/>
              <a:t>‹#›</a:t>
            </a:fld>
            <a:endParaRPr lang="tr-TR"/>
          </a:p>
        </p:txBody>
      </p:sp>
    </p:spTree>
    <p:extLst>
      <p:ext uri="{BB962C8B-B14F-4D97-AF65-F5344CB8AC3E}">
        <p14:creationId xmlns:p14="http://schemas.microsoft.com/office/powerpoint/2010/main" val="227965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2736" y="548680"/>
            <a:ext cx="8316568" cy="185703"/>
          </a:xfrm>
        </p:spPr>
        <p:txBody>
          <a:bodyPr>
            <a:normAutofit fontScale="90000"/>
          </a:bodyPr>
          <a:lstStyle/>
          <a:p>
            <a:r>
              <a:rPr lang="en-GB" sz="3600" b="1" u="sng" dirty="0">
                <a:solidFill>
                  <a:srgbClr val="FF0000"/>
                </a:solidFill>
                <a:latin typeface="Comic Sans MS" panose="030F0702030302020204" pitchFamily="66" charset="0"/>
              </a:rPr>
              <a:t>1.7. The nucleus</a:t>
            </a:r>
            <a:r>
              <a:rPr lang="tr-TR" dirty="0">
                <a:solidFill>
                  <a:srgbClr val="FF0000"/>
                </a:solidFill>
                <a:latin typeface="Comic Sans MS" panose="030F0702030302020204" pitchFamily="66" charset="0"/>
              </a:rPr>
              <a:t/>
            </a:r>
            <a:br>
              <a:rPr lang="tr-TR" dirty="0">
                <a:solidFill>
                  <a:srgbClr val="FF0000"/>
                </a:solidFill>
                <a:latin typeface="Comic Sans MS" panose="030F0702030302020204" pitchFamily="66" charset="0"/>
              </a:rPr>
            </a:br>
            <a:endParaRPr lang="tr-TR"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36512" y="692696"/>
            <a:ext cx="8928992" cy="5842567"/>
          </a:xfrm>
        </p:spPr>
        <p:txBody>
          <a:bodyPr>
            <a:normAutofit/>
          </a:bodyPr>
          <a:lstStyle/>
          <a:p>
            <a:pPr algn="just"/>
            <a:r>
              <a:rPr lang="en-US" sz="2000" dirty="0" smtClean="0">
                <a:latin typeface="Comic Sans MS" panose="030F0702030302020204" pitchFamily="66" charset="0"/>
              </a:rPr>
              <a:t>The nucleus contains most of the genetic information and serves as the center of regulatory activity. The nucleus provides a site for genetic transcription that is segregated from the location of translation in the cytoplasm, allowing levels of gene regulation. </a:t>
            </a:r>
            <a:endParaRPr lang="tr-TR" sz="2000" dirty="0">
              <a:latin typeface="Comic Sans MS" panose="030F0702030302020204" pitchFamily="66" charset="0"/>
            </a:endParaRPr>
          </a:p>
        </p:txBody>
      </p:sp>
      <p:pic>
        <p:nvPicPr>
          <p:cNvPr id="1026" name="Picture 2" descr="nucleus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078879"/>
            <a:ext cx="5400600"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1040" y="3613979"/>
            <a:ext cx="4392488" cy="1754326"/>
          </a:xfrm>
          <a:prstGeom prst="rect">
            <a:avLst/>
          </a:prstGeom>
        </p:spPr>
        <p:txBody>
          <a:bodyPr wrap="square">
            <a:spAutoFit/>
          </a:bodyPr>
          <a:lstStyle/>
          <a:p>
            <a:pPr algn="just"/>
            <a:r>
              <a:rPr lang="en-US" b="1" dirty="0">
                <a:solidFill>
                  <a:srgbClr val="FF0000"/>
                </a:solidFill>
                <a:latin typeface="Comic Sans MS" panose="030F0702030302020204" pitchFamily="66" charset="0"/>
              </a:rPr>
              <a:t>Nucleus</a:t>
            </a:r>
            <a:r>
              <a:rPr lang="en-US" dirty="0">
                <a:latin typeface="Comic Sans MS" panose="030F0702030302020204" pitchFamily="66" charset="0"/>
              </a:rPr>
              <a:t> is the main region in which genetic information (DNA) is kept and preserved within the cell. Most eukaryote cells have only one nucleus, however some of them (including p</a:t>
            </a:r>
            <a:r>
              <a:rPr lang="tr-TR" dirty="0">
                <a:latin typeface="Comic Sans MS" panose="030F0702030302020204" pitchFamily="66" charset="0"/>
              </a:rPr>
              <a:t>l</a:t>
            </a:r>
            <a:r>
              <a:rPr lang="en-US" dirty="0">
                <a:latin typeface="Comic Sans MS" panose="030F0702030302020204" pitchFamily="66" charset="0"/>
              </a:rPr>
              <a:t>ant cells) may have more nuclei.</a:t>
            </a:r>
          </a:p>
        </p:txBody>
      </p:sp>
    </p:spTree>
    <p:extLst>
      <p:ext uri="{BB962C8B-B14F-4D97-AF65-F5344CB8AC3E}">
        <p14:creationId xmlns:p14="http://schemas.microsoft.com/office/powerpoint/2010/main" val="179863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lastid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404664"/>
            <a:ext cx="7584843"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56389"/>
            <a:ext cx="8496944" cy="4525963"/>
          </a:xfrm>
        </p:spPr>
        <p:txBody>
          <a:bodyPr>
            <a:normAutofit/>
          </a:bodyPr>
          <a:lstStyle/>
          <a:p>
            <a:pPr algn="just"/>
            <a:r>
              <a:rPr lang="en-US" sz="2200" dirty="0" smtClean="0">
                <a:latin typeface="Comic Sans MS" panose="030F0702030302020204" pitchFamily="66" charset="0"/>
              </a:rPr>
              <a:t>Among the plastids, </a:t>
            </a:r>
            <a:r>
              <a:rPr lang="en-US" sz="2200" b="1" dirty="0" smtClean="0">
                <a:latin typeface="Comic Sans MS" panose="030F0702030302020204" pitchFamily="66" charset="0"/>
              </a:rPr>
              <a:t>chloroplasts</a:t>
            </a:r>
            <a:r>
              <a:rPr lang="en-US" sz="2200" dirty="0" smtClean="0">
                <a:latin typeface="Comic Sans MS" panose="030F0702030302020204" pitchFamily="66" charset="0"/>
              </a:rPr>
              <a:t> are very important since they have a role in photosynthesis. They are found in leaves and other green parts of the plant. </a:t>
            </a:r>
            <a:r>
              <a:rPr lang="en-US" sz="2200" b="1" dirty="0" smtClean="0">
                <a:latin typeface="Comic Sans MS" panose="030F0702030302020204" pitchFamily="66" charset="0"/>
              </a:rPr>
              <a:t>Chlorophyll</a:t>
            </a:r>
            <a:r>
              <a:rPr lang="en-US" sz="2200" dirty="0" smtClean="0">
                <a:latin typeface="Comic Sans MS" panose="030F0702030302020204" pitchFamily="66" charset="0"/>
              </a:rPr>
              <a:t>, the main photosynthetic pigment of plants is found within chloroplasts. </a:t>
            </a:r>
          </a:p>
          <a:p>
            <a:pPr algn="just"/>
            <a:r>
              <a:rPr lang="en-US" sz="2200" dirty="0" smtClean="0">
                <a:latin typeface="Comic Sans MS" panose="030F0702030302020204" pitchFamily="66" charset="0"/>
              </a:rPr>
              <a:t>Plant and algal cells may contain one or more chloroplasts; an aver</a:t>
            </a:r>
            <a:r>
              <a:rPr lang="tr-TR" sz="2200" dirty="0" smtClean="0">
                <a:latin typeface="Comic Sans MS" panose="030F0702030302020204" pitchFamily="66" charset="0"/>
              </a:rPr>
              <a:t>a</a:t>
            </a:r>
            <a:r>
              <a:rPr lang="en-US" sz="2200" dirty="0" err="1" smtClean="0">
                <a:latin typeface="Comic Sans MS" panose="030F0702030302020204" pitchFamily="66" charset="0"/>
              </a:rPr>
              <a:t>ge</a:t>
            </a:r>
            <a:r>
              <a:rPr lang="en-US" sz="2200" dirty="0" smtClean="0">
                <a:latin typeface="Comic Sans MS" panose="030F0702030302020204" pitchFamily="66" charset="0"/>
              </a:rPr>
              <a:t> 40-50 chloroplasts are per cell as a general rule.</a:t>
            </a:r>
            <a:endParaRPr lang="en-US" sz="2200" dirty="0">
              <a:latin typeface="Comic Sans MS" panose="030F0702030302020204" pitchFamily="66" charset="0"/>
            </a:endParaRPr>
          </a:p>
        </p:txBody>
      </p:sp>
      <p:pic>
        <p:nvPicPr>
          <p:cNvPr id="9218" name="Picture 2" descr="chlorophyll and chloroplas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68960"/>
            <a:ext cx="4844711" cy="363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28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hlorophyll and chloroplas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2" y="692696"/>
            <a:ext cx="9144612" cy="522549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95536" y="5661248"/>
            <a:ext cx="2880320" cy="369332"/>
          </a:xfrm>
          <a:prstGeom prst="rect">
            <a:avLst/>
          </a:prstGeom>
          <a:solidFill>
            <a:schemeClr val="bg1"/>
          </a:solidFill>
        </p:spPr>
        <p:txBody>
          <a:bodyPr wrap="square">
            <a:spAutoFit/>
          </a:bodyPr>
          <a:lstStyle/>
          <a:p>
            <a:endParaRPr lang="tr-TR" dirty="0"/>
          </a:p>
        </p:txBody>
      </p:sp>
    </p:spTree>
    <p:extLst>
      <p:ext uri="{BB962C8B-B14F-4D97-AF65-F5344CB8AC3E}">
        <p14:creationId xmlns:p14="http://schemas.microsoft.com/office/powerpoint/2010/main" val="4071791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11" y="378378"/>
            <a:ext cx="6702169" cy="575779"/>
          </a:xfrm>
        </p:spPr>
        <p:txBody>
          <a:bodyPr>
            <a:noAutofit/>
          </a:bodyPr>
          <a:lstStyle/>
          <a:p>
            <a:pPr algn="l"/>
            <a:r>
              <a:rPr lang="en-GB" sz="3200" b="1" u="sng" dirty="0">
                <a:solidFill>
                  <a:srgbClr val="FF0000"/>
                </a:solidFill>
                <a:latin typeface="Comic Sans MS" panose="030F0702030302020204" pitchFamily="66" charset="0"/>
              </a:rPr>
              <a:t>1.10. Mitochondria</a:t>
            </a:r>
            <a:r>
              <a:rPr lang="tr-TR" sz="3200" dirty="0">
                <a:solidFill>
                  <a:srgbClr val="FF0000"/>
                </a:solidFill>
                <a:latin typeface="Comic Sans MS" panose="030F0702030302020204" pitchFamily="66" charset="0"/>
              </a:rPr>
              <a:t/>
            </a:r>
            <a:br>
              <a:rPr lang="tr-TR" sz="3200" dirty="0">
                <a:solidFill>
                  <a:srgbClr val="FF0000"/>
                </a:solidFill>
                <a:latin typeface="Comic Sans MS" panose="030F0702030302020204" pitchFamily="66" charset="0"/>
              </a:rPr>
            </a:br>
            <a:endParaRPr lang="tr-TR" sz="32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251520" y="836712"/>
            <a:ext cx="8532440" cy="2952328"/>
          </a:xfrm>
        </p:spPr>
        <p:txBody>
          <a:bodyPr>
            <a:normAutofit/>
          </a:bodyPr>
          <a:lstStyle/>
          <a:p>
            <a:pPr marL="0" indent="0" algn="just">
              <a:spcBef>
                <a:spcPts val="0"/>
              </a:spcBef>
              <a:buNone/>
            </a:pPr>
            <a:r>
              <a:rPr lang="en-GB" sz="2000" dirty="0">
                <a:latin typeface="Comic Sans MS" panose="030F0702030302020204" pitchFamily="66" charset="0"/>
              </a:rPr>
              <a:t>Mitochondria are found in nearly all eukaryotic cells. These essential organelles house the respiratory machinery that </a:t>
            </a:r>
            <a:r>
              <a:rPr lang="en-GB" sz="2000" b="1" dirty="0">
                <a:latin typeface="Comic Sans MS" panose="030F0702030302020204" pitchFamily="66" charset="0"/>
              </a:rPr>
              <a:t>generates ATP </a:t>
            </a:r>
            <a:r>
              <a:rPr lang="en-GB" sz="2000" dirty="0">
                <a:latin typeface="Comic Sans MS" panose="030F0702030302020204" pitchFamily="66" charset="0"/>
              </a:rPr>
              <a:t>by way of the </a:t>
            </a:r>
            <a:r>
              <a:rPr lang="en-GB" sz="2000" b="1" dirty="0">
                <a:latin typeface="Comic Sans MS" panose="030F0702030302020204" pitchFamily="66" charset="0"/>
              </a:rPr>
              <a:t>citric acid cycle </a:t>
            </a:r>
            <a:r>
              <a:rPr lang="en-GB" sz="2000" dirty="0">
                <a:latin typeface="Comic Sans MS" panose="030F0702030302020204" pitchFamily="66" charset="0"/>
              </a:rPr>
              <a:t>and</a:t>
            </a:r>
            <a:r>
              <a:rPr lang="en-GB" sz="2000" b="1" dirty="0">
                <a:latin typeface="Comic Sans MS" panose="030F0702030302020204" pitchFamily="66" charset="0"/>
              </a:rPr>
              <a:t> associated electron transfer chain</a:t>
            </a:r>
            <a:r>
              <a:rPr lang="en-GB" sz="2000" dirty="0">
                <a:latin typeface="Comic Sans MS" panose="030F0702030302020204" pitchFamily="66" charset="0"/>
              </a:rPr>
              <a:t>. Mitochondria also supply various compounds, including </a:t>
            </a:r>
            <a:r>
              <a:rPr lang="en-GB" sz="2000" b="1" dirty="0">
                <a:latin typeface="Comic Sans MS" panose="030F0702030302020204" pitchFamily="66" charset="0"/>
              </a:rPr>
              <a:t>organic acids </a:t>
            </a:r>
            <a:r>
              <a:rPr lang="en-GB" sz="2000" dirty="0">
                <a:latin typeface="Comic Sans MS" panose="030F0702030302020204" pitchFamily="66" charset="0"/>
              </a:rPr>
              <a:t>and </a:t>
            </a:r>
            <a:r>
              <a:rPr lang="en-GB" sz="2000" b="1" dirty="0">
                <a:latin typeface="Comic Sans MS" panose="030F0702030302020204" pitchFamily="66" charset="0"/>
              </a:rPr>
              <a:t>amino acids </a:t>
            </a:r>
            <a:r>
              <a:rPr lang="en-GB" sz="2000" dirty="0">
                <a:latin typeface="Comic Sans MS" panose="030F0702030302020204" pitchFamily="66" charset="0"/>
              </a:rPr>
              <a:t>that are used as</a:t>
            </a:r>
            <a:r>
              <a:rPr lang="en-GB" sz="2000" b="1" dirty="0">
                <a:latin typeface="Comic Sans MS" panose="030F0702030302020204" pitchFamily="66" charset="0"/>
              </a:rPr>
              <a:t> building blocks in synthetic reactions</a:t>
            </a:r>
            <a:r>
              <a:rPr lang="en-GB" sz="2000" dirty="0">
                <a:latin typeface="Comic Sans MS" panose="030F0702030302020204" pitchFamily="66" charset="0"/>
              </a:rPr>
              <a:t> elsewhere in the cell. </a:t>
            </a:r>
            <a:endParaRPr lang="tr-TR" sz="2000" dirty="0" smtClean="0">
              <a:latin typeface="Comic Sans MS" panose="030F0702030302020204" pitchFamily="66" charset="0"/>
            </a:endParaRPr>
          </a:p>
          <a:p>
            <a:pPr marL="0" indent="0" algn="just">
              <a:lnSpc>
                <a:spcPct val="170000"/>
              </a:lnSpc>
              <a:spcBef>
                <a:spcPts val="0"/>
              </a:spcBef>
              <a:buNone/>
            </a:pPr>
            <a:endParaRPr lang="tr-TR" sz="2000" dirty="0">
              <a:latin typeface="Comic Sans MS" panose="030F0702030302020204" pitchFamily="66" charset="0"/>
            </a:endParaRPr>
          </a:p>
          <a:p>
            <a:pPr marL="0" indent="0" algn="just">
              <a:lnSpc>
                <a:spcPct val="170000"/>
              </a:lnSpc>
              <a:spcBef>
                <a:spcPts val="0"/>
              </a:spcBef>
              <a:buNone/>
            </a:pPr>
            <a:endParaRPr lang="tr-TR" sz="2000" dirty="0">
              <a:latin typeface="Comic Sans MS" panose="030F0702030302020204" pitchFamily="66" charset="0"/>
            </a:endParaRPr>
          </a:p>
        </p:txBody>
      </p:sp>
      <p:pic>
        <p:nvPicPr>
          <p:cNvPr id="8194" name="Picture 2" descr="mitochondr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036" y="3645024"/>
            <a:ext cx="38848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itochondri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3693"/>
            <a:ext cx="4572000" cy="409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8892480" cy="6336704"/>
          </a:xfrm>
        </p:spPr>
        <p:txBody>
          <a:bodyPr>
            <a:normAutofit lnSpcReduction="10000"/>
          </a:bodyPr>
          <a:lstStyle/>
          <a:p>
            <a:pPr algn="just">
              <a:lnSpc>
                <a:spcPct val="150000"/>
              </a:lnSpc>
            </a:pPr>
            <a:r>
              <a:rPr lang="en-GB" sz="2400" dirty="0">
                <a:latin typeface="Comic Sans MS" panose="030F0702030302020204" pitchFamily="66" charset="0"/>
              </a:rPr>
              <a:t>Like plastids, mitochondria are </a:t>
            </a:r>
            <a:r>
              <a:rPr lang="en-GB" sz="2400" dirty="0" smtClean="0">
                <a:latin typeface="Comic Sans MS" panose="030F0702030302020204" pitchFamily="66" charset="0"/>
              </a:rPr>
              <a:t>also bounded </a:t>
            </a:r>
            <a:r>
              <a:rPr lang="en-GB" sz="2400" dirty="0">
                <a:latin typeface="Comic Sans MS" panose="030F0702030302020204" pitchFamily="66" charset="0"/>
              </a:rPr>
              <a:t>by </a:t>
            </a:r>
            <a:r>
              <a:rPr lang="en-GB" sz="2400" b="1" dirty="0">
                <a:latin typeface="Comic Sans MS" panose="030F0702030302020204" pitchFamily="66" charset="0"/>
              </a:rPr>
              <a:t>two membranes. </a:t>
            </a:r>
            <a:endParaRPr lang="en-GB" sz="2400" b="1" dirty="0" smtClean="0">
              <a:latin typeface="Comic Sans MS" panose="030F0702030302020204" pitchFamily="66" charset="0"/>
            </a:endParaRPr>
          </a:p>
          <a:p>
            <a:pPr algn="just">
              <a:lnSpc>
                <a:spcPct val="150000"/>
              </a:lnSpc>
            </a:pPr>
            <a:endParaRPr lang="en-GB" sz="2400" dirty="0">
              <a:latin typeface="Comic Sans MS" panose="030F0702030302020204" pitchFamily="66" charset="0"/>
            </a:endParaRPr>
          </a:p>
          <a:p>
            <a:pPr algn="just">
              <a:lnSpc>
                <a:spcPct val="150000"/>
              </a:lnSpc>
            </a:pPr>
            <a:r>
              <a:rPr lang="en-GB" sz="2400" dirty="0" smtClean="0">
                <a:latin typeface="Comic Sans MS" panose="030F0702030302020204" pitchFamily="66" charset="0"/>
              </a:rPr>
              <a:t>The </a:t>
            </a:r>
            <a:r>
              <a:rPr lang="en-GB" sz="2400" dirty="0">
                <a:latin typeface="Comic Sans MS" panose="030F0702030302020204" pitchFamily="66" charset="0"/>
              </a:rPr>
              <a:t>inner membrane which is much larger in area than the outer, folds into </a:t>
            </a:r>
            <a:r>
              <a:rPr lang="en-GB" sz="2400" b="1" dirty="0">
                <a:solidFill>
                  <a:srgbClr val="FF0000"/>
                </a:solidFill>
                <a:latin typeface="Comic Sans MS" panose="030F0702030302020204" pitchFamily="66" charset="0"/>
              </a:rPr>
              <a:t>cristae</a:t>
            </a:r>
            <a:r>
              <a:rPr lang="en-GB" sz="2400" dirty="0">
                <a:solidFill>
                  <a:srgbClr val="FF0000"/>
                </a:solidFill>
                <a:latin typeface="Comic Sans MS" panose="030F0702030302020204" pitchFamily="66" charset="0"/>
              </a:rPr>
              <a:t> </a:t>
            </a:r>
            <a:r>
              <a:rPr lang="en-GB" sz="2400" dirty="0">
                <a:latin typeface="Comic Sans MS" panose="030F0702030302020204" pitchFamily="66" charset="0"/>
              </a:rPr>
              <a:t>that, extend deeply into the </a:t>
            </a:r>
            <a:r>
              <a:rPr lang="en-GB" sz="2400" b="1" dirty="0">
                <a:latin typeface="Comic Sans MS" panose="030F0702030302020204" pitchFamily="66" charset="0"/>
              </a:rPr>
              <a:t>mitochondrial matrix</a:t>
            </a:r>
            <a:r>
              <a:rPr lang="en-GB" sz="2400" dirty="0">
                <a:latin typeface="Comic Sans MS" panose="030F0702030302020204" pitchFamily="66" charset="0"/>
              </a:rPr>
              <a:t>. </a:t>
            </a:r>
            <a:r>
              <a:rPr lang="en-GB" sz="2400" dirty="0" smtClean="0">
                <a:latin typeface="Comic Sans MS" panose="030F0702030302020204" pitchFamily="66" charset="0"/>
              </a:rPr>
              <a:t>The </a:t>
            </a:r>
            <a:r>
              <a:rPr lang="en-GB" sz="2400" dirty="0">
                <a:latin typeface="Comic Sans MS" panose="030F0702030302020204" pitchFamily="66" charset="0"/>
              </a:rPr>
              <a:t>inner membrane (including cristae) contains membrane-associated protein and mitochondrial </a:t>
            </a:r>
            <a:r>
              <a:rPr lang="en-GB" sz="2400" dirty="0" smtClean="0">
                <a:latin typeface="Comic Sans MS" panose="030F0702030302020204" pitchFamily="66" charset="0"/>
              </a:rPr>
              <a:t>lipid</a:t>
            </a:r>
            <a:r>
              <a:rPr lang="tr-TR" sz="2400" dirty="0" smtClean="0">
                <a:latin typeface="Comic Sans MS" panose="030F0702030302020204" pitchFamily="66" charset="0"/>
              </a:rPr>
              <a:t>. </a:t>
            </a:r>
          </a:p>
          <a:p>
            <a:pPr marL="0" indent="0" algn="just">
              <a:lnSpc>
                <a:spcPct val="150000"/>
              </a:lnSpc>
              <a:buNone/>
            </a:pPr>
            <a:endParaRPr lang="tr-TR" sz="2400" dirty="0" smtClean="0">
              <a:latin typeface="Comic Sans MS" panose="030F0702030302020204" pitchFamily="66" charset="0"/>
            </a:endParaRPr>
          </a:p>
          <a:p>
            <a:pPr algn="just">
              <a:lnSpc>
                <a:spcPct val="150000"/>
              </a:lnSpc>
            </a:pPr>
            <a:r>
              <a:rPr lang="en-GB" sz="2400" dirty="0" smtClean="0">
                <a:latin typeface="Comic Sans MS" panose="030F0702030302020204" pitchFamily="66" charset="0"/>
              </a:rPr>
              <a:t>The </a:t>
            </a:r>
            <a:r>
              <a:rPr lang="en-GB" sz="2400" b="1" dirty="0">
                <a:latin typeface="Comic Sans MS" panose="030F0702030302020204" pitchFamily="66" charset="0"/>
              </a:rPr>
              <a:t>matrix</a:t>
            </a:r>
            <a:r>
              <a:rPr lang="en-GB" sz="2400" dirty="0">
                <a:latin typeface="Comic Sans MS" panose="030F0702030302020204" pitchFamily="66" charset="0"/>
              </a:rPr>
              <a:t> is composed of </a:t>
            </a:r>
            <a:r>
              <a:rPr lang="en-GB" sz="2400" b="1" dirty="0">
                <a:latin typeface="Comic Sans MS" panose="030F0702030302020204" pitchFamily="66" charset="0"/>
              </a:rPr>
              <a:t>soluble enzymes</a:t>
            </a:r>
            <a:r>
              <a:rPr lang="en-GB" sz="2400" dirty="0">
                <a:latin typeface="Comic Sans MS" panose="030F0702030302020204" pitchFamily="66" charset="0"/>
              </a:rPr>
              <a:t>, </a:t>
            </a:r>
            <a:r>
              <a:rPr lang="en-GB" sz="2400" b="1" dirty="0">
                <a:latin typeface="Comic Sans MS" panose="030F0702030302020204" pitchFamily="66" charset="0"/>
              </a:rPr>
              <a:t>mitochondrial DNA</a:t>
            </a:r>
            <a:r>
              <a:rPr lang="en-GB" sz="2400" dirty="0">
                <a:latin typeface="Comic Sans MS" panose="030F0702030302020204" pitchFamily="66" charset="0"/>
              </a:rPr>
              <a:t> (</a:t>
            </a:r>
            <a:r>
              <a:rPr lang="en-GB" sz="2400" dirty="0" err="1">
                <a:latin typeface="Comic Sans MS" panose="030F0702030302020204" pitchFamily="66" charset="0"/>
              </a:rPr>
              <a:t>mt</a:t>
            </a:r>
            <a:r>
              <a:rPr lang="en-GB" sz="2400" dirty="0">
                <a:latin typeface="Comic Sans MS" panose="030F0702030302020204" pitchFamily="66" charset="0"/>
              </a:rPr>
              <a:t> DNA) and </a:t>
            </a:r>
            <a:r>
              <a:rPr lang="en-GB" sz="2400" b="1" dirty="0" smtClean="0">
                <a:latin typeface="Comic Sans MS" panose="030F0702030302020204" pitchFamily="66" charset="0"/>
              </a:rPr>
              <a:t>ribosomes</a:t>
            </a:r>
            <a:r>
              <a:rPr lang="tr-TR" sz="2400" b="1" dirty="0" smtClean="0">
                <a:latin typeface="Comic Sans MS" panose="030F0702030302020204" pitchFamily="66" charset="0"/>
              </a:rPr>
              <a:t>. </a:t>
            </a:r>
            <a:endParaRPr lang="tr-TR" sz="2400" dirty="0"/>
          </a:p>
        </p:txBody>
      </p:sp>
    </p:spTree>
    <p:extLst>
      <p:ext uri="{BB962C8B-B14F-4D97-AF65-F5344CB8AC3E}">
        <p14:creationId xmlns:p14="http://schemas.microsoft.com/office/powerpoint/2010/main" val="395687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216024"/>
            <a:ext cx="8229600" cy="692696"/>
          </a:xfrm>
        </p:spPr>
        <p:txBody>
          <a:bodyPr>
            <a:noAutofit/>
          </a:bodyPr>
          <a:lstStyle/>
          <a:p>
            <a:pPr algn="l"/>
            <a:r>
              <a:rPr lang="tr-TR" sz="3200" b="1" u="sng" dirty="0" smtClean="0">
                <a:solidFill>
                  <a:srgbClr val="FF0000"/>
                </a:solidFill>
                <a:latin typeface="Comic Sans MS" panose="030F0702030302020204" pitchFamily="66" charset="0"/>
              </a:rPr>
              <a:t>2. </a:t>
            </a:r>
            <a:r>
              <a:rPr lang="en-GB" sz="3200" b="1" u="sng" dirty="0" smtClean="0">
                <a:solidFill>
                  <a:srgbClr val="FF0000"/>
                </a:solidFill>
                <a:latin typeface="Comic Sans MS" panose="030F0702030302020204" pitchFamily="66" charset="0"/>
              </a:rPr>
              <a:t>The </a:t>
            </a:r>
            <a:r>
              <a:rPr lang="en-GB" sz="3200" b="1" u="sng" dirty="0">
                <a:solidFill>
                  <a:srgbClr val="FF0000"/>
                </a:solidFill>
                <a:latin typeface="Comic Sans MS" panose="030F0702030302020204" pitchFamily="66" charset="0"/>
              </a:rPr>
              <a:t>Cell Wall</a:t>
            </a:r>
            <a:r>
              <a:rPr lang="tr-TR" sz="3200" dirty="0">
                <a:solidFill>
                  <a:srgbClr val="FF0000"/>
                </a:solidFill>
                <a:latin typeface="Comic Sans MS" panose="030F0702030302020204" pitchFamily="66" charset="0"/>
              </a:rPr>
              <a:t/>
            </a:r>
            <a:br>
              <a:rPr lang="tr-TR" sz="3200" dirty="0">
                <a:solidFill>
                  <a:srgbClr val="FF0000"/>
                </a:solidFill>
                <a:latin typeface="Comic Sans MS" panose="030F0702030302020204" pitchFamily="66" charset="0"/>
              </a:rPr>
            </a:br>
            <a:endParaRPr lang="tr-TR" sz="32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0" y="540668"/>
            <a:ext cx="8748464" cy="2592288"/>
          </a:xfrm>
        </p:spPr>
        <p:txBody>
          <a:bodyPr>
            <a:normAutofit fontScale="92500"/>
          </a:bodyPr>
          <a:lstStyle/>
          <a:p>
            <a:pPr algn="just">
              <a:lnSpc>
                <a:spcPct val="150000"/>
              </a:lnSpc>
              <a:spcBef>
                <a:spcPts val="0"/>
              </a:spcBef>
            </a:pPr>
            <a:r>
              <a:rPr lang="tr-TR" sz="2400" dirty="0" err="1" smtClean="0">
                <a:latin typeface="Comic Sans MS" panose="030F0702030302020204" pitchFamily="66" charset="0"/>
              </a:rPr>
              <a:t>The</a:t>
            </a:r>
            <a:r>
              <a:rPr lang="tr-TR" sz="2400" dirty="0" smtClean="0">
                <a:latin typeface="Comic Sans MS" panose="030F0702030302020204" pitchFamily="66" charset="0"/>
              </a:rPr>
              <a:t> main </a:t>
            </a:r>
            <a:r>
              <a:rPr lang="en-US" sz="2400" dirty="0" smtClean="0">
                <a:latin typeface="Comic Sans MS" panose="030F0702030302020204" pitchFamily="66" charset="0"/>
              </a:rPr>
              <a:t>function of the cell wall </a:t>
            </a:r>
            <a:r>
              <a:rPr lang="tr-TR" sz="2400" dirty="0" smtClean="0">
                <a:latin typeface="Comic Sans MS" panose="030F0702030302020204" pitchFamily="66" charset="0"/>
              </a:rPr>
              <a:t>is </a:t>
            </a:r>
            <a:r>
              <a:rPr lang="en-US" sz="2400" b="1" dirty="0" smtClean="0">
                <a:solidFill>
                  <a:srgbClr val="0000FF"/>
                </a:solidFill>
                <a:latin typeface="Comic Sans MS" panose="030F0702030302020204" pitchFamily="66" charset="0"/>
              </a:rPr>
              <a:t>to </a:t>
            </a:r>
            <a:r>
              <a:rPr lang="tr-TR" sz="2400" b="1" dirty="0" err="1" smtClean="0">
                <a:solidFill>
                  <a:srgbClr val="0000FF"/>
                </a:solidFill>
                <a:latin typeface="Comic Sans MS" panose="030F0702030302020204" pitchFamily="66" charset="0"/>
              </a:rPr>
              <a:t>provide</a:t>
            </a:r>
            <a:r>
              <a:rPr lang="tr-TR" sz="2400" b="1" dirty="0" smtClean="0">
                <a:solidFill>
                  <a:srgbClr val="0000FF"/>
                </a:solidFill>
                <a:latin typeface="Comic Sans MS" panose="030F0702030302020204" pitchFamily="66" charset="0"/>
              </a:rPr>
              <a:t> </a:t>
            </a:r>
            <a:r>
              <a:rPr lang="tr-TR" sz="2400" b="1" dirty="0" err="1" smtClean="0">
                <a:solidFill>
                  <a:srgbClr val="0000FF"/>
                </a:solidFill>
                <a:latin typeface="Comic Sans MS" panose="030F0702030302020204" pitchFamily="66" charset="0"/>
              </a:rPr>
              <a:t>strength</a:t>
            </a:r>
            <a:r>
              <a:rPr lang="tr-TR" sz="2400" b="1" dirty="0" smtClean="0">
                <a:solidFill>
                  <a:srgbClr val="0000FF"/>
                </a:solidFill>
                <a:latin typeface="Comic Sans MS" panose="030F0702030302020204" pitchFamily="66" charset="0"/>
              </a:rPr>
              <a:t> </a:t>
            </a:r>
            <a:r>
              <a:rPr lang="tr-TR" sz="2400" b="1" dirty="0" err="1" smtClean="0">
                <a:solidFill>
                  <a:srgbClr val="0000FF"/>
                </a:solidFill>
                <a:latin typeface="Comic Sans MS" panose="030F0702030302020204" pitchFamily="66" charset="0"/>
              </a:rPr>
              <a:t>against</a:t>
            </a:r>
            <a:r>
              <a:rPr lang="tr-TR" sz="2400" b="1" dirty="0" smtClean="0">
                <a:solidFill>
                  <a:srgbClr val="0000FF"/>
                </a:solidFill>
                <a:latin typeface="Comic Sans MS" panose="030F0702030302020204" pitchFamily="66" charset="0"/>
              </a:rPr>
              <a:t> </a:t>
            </a:r>
            <a:r>
              <a:rPr lang="en-US" sz="2400" b="1" dirty="0" smtClean="0">
                <a:solidFill>
                  <a:srgbClr val="0000FF"/>
                </a:solidFill>
                <a:latin typeface="Comic Sans MS" panose="030F0702030302020204" pitchFamily="66" charset="0"/>
              </a:rPr>
              <a:t>pressure that cell membrane is exposed to</a:t>
            </a:r>
            <a:r>
              <a:rPr lang="tr-TR" sz="2400" b="1" dirty="0" smtClean="0">
                <a:solidFill>
                  <a:srgbClr val="0000FF"/>
                </a:solidFill>
                <a:latin typeface="Comic Sans MS" panose="030F0702030302020204" pitchFamily="66" charset="0"/>
              </a:rPr>
              <a:t>. </a:t>
            </a:r>
            <a:r>
              <a:rPr lang="en-US" sz="2400" dirty="0" smtClean="0">
                <a:latin typeface="Comic Sans MS" panose="030F0702030302020204" pitchFamily="66" charset="0"/>
              </a:rPr>
              <a:t>Cell wall also provide protection against attacks of pathogenic microorganisms. And it also gives shape to cell. </a:t>
            </a:r>
            <a:endParaRPr lang="tr-TR" sz="2400" dirty="0">
              <a:latin typeface="Comic Sans MS" panose="030F0702030302020204" pitchFamily="66" charset="0"/>
            </a:endParaRPr>
          </a:p>
          <a:p>
            <a:pPr algn="just">
              <a:lnSpc>
                <a:spcPct val="150000"/>
              </a:lnSpc>
              <a:spcBef>
                <a:spcPts val="0"/>
              </a:spcBef>
            </a:pPr>
            <a:endParaRPr lang="tr-TR" sz="2400" dirty="0">
              <a:latin typeface="Comic Sans MS" panose="030F0702030302020204" pitchFamily="66" charset="0"/>
            </a:endParaRPr>
          </a:p>
        </p:txBody>
      </p:sp>
      <p:pic>
        <p:nvPicPr>
          <p:cNvPr id="5" name="Picture 2" descr="cell wall structu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708" y="2852936"/>
            <a:ext cx="5947048" cy="344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419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229600" cy="4525963"/>
          </a:xfrm>
        </p:spPr>
        <p:txBody>
          <a:bodyPr>
            <a:normAutofit/>
          </a:bodyPr>
          <a:lstStyle/>
          <a:p>
            <a:pPr algn="just"/>
            <a:r>
              <a:rPr lang="en-GB" sz="2400" dirty="0">
                <a:latin typeface="Comic Sans MS" panose="030F0702030302020204" pitchFamily="66" charset="0"/>
              </a:rPr>
              <a:t>The plant cell wall is a dynamic compartment that changes throughout the life of the cell. The new primary cell wall is </a:t>
            </a:r>
            <a:r>
              <a:rPr lang="tr-TR" sz="2400" dirty="0" err="1">
                <a:latin typeface="Comic Sans MS" panose="030F0702030302020204" pitchFamily="66" charset="0"/>
              </a:rPr>
              <a:t>formed</a:t>
            </a:r>
            <a:r>
              <a:rPr lang="tr-TR" sz="2400" dirty="0">
                <a:latin typeface="Comic Sans MS" panose="030F0702030302020204" pitchFamily="66" charset="0"/>
              </a:rPr>
              <a:t> </a:t>
            </a:r>
            <a:r>
              <a:rPr lang="en-GB" sz="2400" dirty="0">
                <a:latin typeface="Comic Sans MS" panose="030F0702030302020204" pitchFamily="66" charset="0"/>
              </a:rPr>
              <a:t>in the cell plate during cell division and rapidly increases </a:t>
            </a:r>
            <a:r>
              <a:rPr lang="en-GB" sz="2400" dirty="0" err="1" smtClean="0">
                <a:latin typeface="Comic Sans MS" panose="030F0702030302020204" pitchFamily="66" charset="0"/>
              </a:rPr>
              <a:t>i</a:t>
            </a:r>
            <a:r>
              <a:rPr lang="tr-TR" sz="2400" dirty="0" err="1" smtClean="0">
                <a:latin typeface="Comic Sans MS" panose="030F0702030302020204" pitchFamily="66" charset="0"/>
              </a:rPr>
              <a:t>ts</a:t>
            </a:r>
            <a:r>
              <a:rPr lang="en-GB" sz="2400" dirty="0" smtClean="0">
                <a:latin typeface="Comic Sans MS" panose="030F0702030302020204" pitchFamily="66" charset="0"/>
              </a:rPr>
              <a:t> </a:t>
            </a:r>
            <a:r>
              <a:rPr lang="en-GB" sz="2400" dirty="0">
                <a:latin typeface="Comic Sans MS" panose="030F0702030302020204" pitchFamily="66" charset="0"/>
              </a:rPr>
              <a:t>surface area during cell expansion in some cases by more than a hundred-fold. </a:t>
            </a:r>
            <a:endParaRPr lang="tr-TR" sz="2400" dirty="0">
              <a:latin typeface="Comic Sans MS" panose="030F0702030302020204" pitchFamily="66" charset="0"/>
            </a:endParaRPr>
          </a:p>
          <a:p>
            <a:pPr algn="just"/>
            <a:endParaRPr lang="tr-TR" sz="2400" dirty="0"/>
          </a:p>
        </p:txBody>
      </p:sp>
      <p:pic>
        <p:nvPicPr>
          <p:cNvPr id="11266" name="Picture 2" descr="cell wall structu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2492896"/>
            <a:ext cx="731520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8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0649"/>
            <a:ext cx="9036496" cy="2808312"/>
          </a:xfrm>
        </p:spPr>
        <p:txBody>
          <a:bodyPr>
            <a:normAutofit fontScale="92500" lnSpcReduction="10000"/>
          </a:bodyPr>
          <a:lstStyle/>
          <a:p>
            <a:pPr algn="just"/>
            <a:r>
              <a:rPr lang="en-US" sz="2800" dirty="0" smtClean="0">
                <a:solidFill>
                  <a:srgbClr val="FF0000"/>
                </a:solidFill>
                <a:latin typeface="Comic Sans MS" panose="030F0702030302020204" pitchFamily="66" charset="0"/>
              </a:rPr>
              <a:t>Primary cell wall</a:t>
            </a:r>
            <a:r>
              <a:rPr lang="en-US" sz="2800" dirty="0" smtClean="0">
                <a:latin typeface="Comic Sans MS" panose="030F0702030302020204" pitchFamily="66" charset="0"/>
              </a:rPr>
              <a:t>: </a:t>
            </a:r>
            <a:r>
              <a:rPr lang="en-US" sz="2800" b="1" dirty="0" smtClean="0">
                <a:latin typeface="Comic Sans MS" panose="030F0702030302020204" pitchFamily="66" charset="0"/>
              </a:rPr>
              <a:t>Thin and flexible</a:t>
            </a:r>
            <a:r>
              <a:rPr lang="en-US" sz="2800" dirty="0" smtClean="0">
                <a:latin typeface="Comic Sans MS" panose="030F0702030302020204" pitchFamily="66" charset="0"/>
              </a:rPr>
              <a:t> portion of the wall, made of </a:t>
            </a:r>
            <a:r>
              <a:rPr lang="en-US" sz="2800" b="1" dirty="0" smtClean="0">
                <a:latin typeface="Comic Sans MS" panose="030F0702030302020204" pitchFamily="66" charset="0"/>
              </a:rPr>
              <a:t>cellulose </a:t>
            </a:r>
            <a:r>
              <a:rPr lang="en-US" sz="2800" dirty="0" smtClean="0">
                <a:latin typeface="Comic Sans MS" panose="030F0702030302020204" pitchFamily="66" charset="0"/>
              </a:rPr>
              <a:t>and</a:t>
            </a:r>
            <a:r>
              <a:rPr lang="en-US" sz="2800" b="1" dirty="0" smtClean="0">
                <a:latin typeface="Comic Sans MS" panose="030F0702030302020204" pitchFamily="66" charset="0"/>
              </a:rPr>
              <a:t> pectin.</a:t>
            </a:r>
          </a:p>
          <a:p>
            <a:pPr algn="just"/>
            <a:r>
              <a:rPr lang="en-US" sz="2800" dirty="0" smtClean="0">
                <a:solidFill>
                  <a:srgbClr val="FF0000"/>
                </a:solidFill>
                <a:latin typeface="Comic Sans MS" panose="030F0702030302020204" pitchFamily="66" charset="0"/>
              </a:rPr>
              <a:t>Middle lamella</a:t>
            </a:r>
            <a:r>
              <a:rPr lang="en-US" sz="2800" dirty="0" smtClean="0">
                <a:latin typeface="Comic Sans MS" panose="030F0702030302020204" pitchFamily="66" charset="0"/>
              </a:rPr>
              <a:t>: thin layer between primary walls of adjacent cells.</a:t>
            </a:r>
          </a:p>
          <a:p>
            <a:pPr algn="just"/>
            <a:r>
              <a:rPr lang="en-US" sz="2800" dirty="0" smtClean="0">
                <a:solidFill>
                  <a:srgbClr val="FF0000"/>
                </a:solidFill>
                <a:latin typeface="Comic Sans MS" panose="030F0702030302020204" pitchFamily="66" charset="0"/>
              </a:rPr>
              <a:t>Secondary cell walls</a:t>
            </a:r>
            <a:r>
              <a:rPr lang="en-US" sz="2800" dirty="0" smtClean="0">
                <a:latin typeface="Comic Sans MS" panose="030F0702030302020204" pitchFamily="66" charset="0"/>
              </a:rPr>
              <a:t>: found in some cells (between the plasma membrane and the primary cell wall and it is r</a:t>
            </a:r>
            <a:r>
              <a:rPr lang="tr-TR" sz="2800" dirty="0" smtClean="0">
                <a:latin typeface="Comic Sans MS" panose="030F0702030302020204" pitchFamily="66" charset="0"/>
              </a:rPr>
              <a:t>ich in </a:t>
            </a:r>
            <a:r>
              <a:rPr lang="en-US" sz="2800" dirty="0" smtClean="0">
                <a:latin typeface="Comic Sans MS" panose="030F0702030302020204" pitchFamily="66" charset="0"/>
              </a:rPr>
              <a:t>lignin for strength).</a:t>
            </a:r>
            <a:endParaRPr lang="en-US" sz="2800" dirty="0">
              <a:latin typeface="Comic Sans MS" panose="030F0702030302020204" pitchFamily="66" charset="0"/>
            </a:endParaRPr>
          </a:p>
        </p:txBody>
      </p:sp>
      <p:pic>
        <p:nvPicPr>
          <p:cNvPr id="18434" name="Picture 2" descr="primary and secondary cell walls in plant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12976"/>
            <a:ext cx="6390423"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47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6632"/>
            <a:ext cx="8229600" cy="5760640"/>
          </a:xfrm>
        </p:spPr>
        <p:txBody>
          <a:bodyPr>
            <a:normAutofit fontScale="92500"/>
          </a:bodyPr>
          <a:lstStyle/>
          <a:p>
            <a:pPr marL="0" indent="0" algn="just">
              <a:lnSpc>
                <a:spcPct val="150000"/>
              </a:lnSpc>
              <a:buNone/>
            </a:pPr>
            <a:r>
              <a:rPr lang="en-US" sz="2400" dirty="0" smtClean="0">
                <a:latin typeface="Comic Sans MS" panose="030F0702030302020204" pitchFamily="66" charset="0"/>
              </a:rPr>
              <a:t>During the growth process, plant cells only have a single layered cell wall called </a:t>
            </a:r>
            <a:r>
              <a:rPr lang="en-US" sz="2400" dirty="0" smtClean="0">
                <a:solidFill>
                  <a:srgbClr val="0000FF"/>
                </a:solidFill>
                <a:latin typeface="Comic Sans MS" panose="030F0702030302020204" pitchFamily="66" charset="0"/>
              </a:rPr>
              <a:t>primary cell </a:t>
            </a:r>
            <a:r>
              <a:rPr lang="en-US" sz="2400" dirty="0" smtClean="0">
                <a:latin typeface="Comic Sans MS" panose="030F0702030302020204" pitchFamily="66" charset="0"/>
              </a:rPr>
              <a:t>wall. This primary cell wall expands with the growing cell. During the growth and volume increase, cell wall components are loosened as controlled and central vacuole performs water uptake. The increasing water pressure within the vacuole provides the strength that is requires for the stretching of the cell and the cell wall. When plant growth or volume increase stops, secondary cell wall substances start to accumulate on the inner surfaces of the primary wall. </a:t>
            </a:r>
            <a:r>
              <a:rPr lang="en-US" sz="2400" b="1" dirty="0" smtClean="0">
                <a:latin typeface="Comic Sans MS" panose="030F0702030302020204" pitchFamily="66" charset="0"/>
              </a:rPr>
              <a:t>The cell loses its ability to expand after the formation of the secondary wall.</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273409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84976" cy="4525963"/>
          </a:xfrm>
        </p:spPr>
        <p:txBody>
          <a:bodyPr>
            <a:normAutofit/>
          </a:bodyPr>
          <a:lstStyle/>
          <a:p>
            <a:pPr marL="0" indent="0" algn="just">
              <a:buNone/>
            </a:pPr>
            <a:r>
              <a:rPr lang="en-US" sz="2400" dirty="0" smtClean="0">
                <a:latin typeface="Comic Sans MS" panose="030F0702030302020204" pitchFamily="66" charset="0"/>
              </a:rPr>
              <a:t>Both primary and secondary cell walls permit the passage of water and water soluble substances. In addition, some mature plant cells (e.g. vessels) accumulate a layer of lignin in time. </a:t>
            </a:r>
            <a:r>
              <a:rPr lang="en-US" sz="2400" dirty="0" err="1" smtClean="0">
                <a:latin typeface="Comic Sans MS" panose="030F0702030302020204" pitchFamily="66" charset="0"/>
              </a:rPr>
              <a:t>Lignine</a:t>
            </a:r>
            <a:r>
              <a:rPr lang="en-US" sz="2400" dirty="0" smtClean="0">
                <a:latin typeface="Comic Sans MS" panose="030F0702030302020204" pitchFamily="66" charset="0"/>
              </a:rPr>
              <a:t> does not </a:t>
            </a:r>
            <a:r>
              <a:rPr lang="tr-TR" sz="2400" dirty="0" err="1" smtClean="0">
                <a:latin typeface="Comic Sans MS" panose="030F0702030302020204" pitchFamily="66" charset="0"/>
              </a:rPr>
              <a:t>let</a:t>
            </a:r>
            <a:r>
              <a:rPr lang="tr-TR" sz="2400" dirty="0" smtClean="0">
                <a:latin typeface="Comic Sans MS" panose="030F0702030302020204" pitchFamily="66" charset="0"/>
              </a:rPr>
              <a:t> the</a:t>
            </a:r>
            <a:r>
              <a:rPr lang="en-US" sz="2400" dirty="0" smtClean="0">
                <a:latin typeface="Comic Sans MS" panose="030F0702030302020204" pitchFamily="66" charset="0"/>
              </a:rPr>
              <a:t> water</a:t>
            </a:r>
            <a:r>
              <a:rPr lang="tr-TR" sz="2400" dirty="0" smtClean="0">
                <a:latin typeface="Comic Sans MS" panose="030F0702030302020204" pitchFamily="66" charset="0"/>
              </a:rPr>
              <a:t> </a:t>
            </a:r>
            <a:r>
              <a:rPr lang="tr-TR" sz="2400" dirty="0" err="1" smtClean="0">
                <a:latin typeface="Comic Sans MS" panose="030F0702030302020204" pitchFamily="66" charset="0"/>
              </a:rPr>
              <a:t>to</a:t>
            </a:r>
            <a:r>
              <a:rPr lang="tr-TR" sz="2400" dirty="0" smtClean="0">
                <a:latin typeface="Comic Sans MS" panose="030F0702030302020204" pitchFamily="66" charset="0"/>
              </a:rPr>
              <a:t> </a:t>
            </a:r>
            <a:r>
              <a:rPr lang="en-US" sz="2400" dirty="0" smtClean="0">
                <a:latin typeface="Comic Sans MS" panose="030F0702030302020204" pitchFamily="66" charset="0"/>
              </a:rPr>
              <a:t>pass</a:t>
            </a:r>
            <a:r>
              <a:rPr lang="en-US" sz="2400" dirty="0">
                <a:latin typeface="Comic Sans MS" panose="030F0702030302020204" pitchFamily="66" charset="0"/>
              </a:rPr>
              <a:t>, </a:t>
            </a:r>
            <a:r>
              <a:rPr lang="en-US" sz="2400" dirty="0" smtClean="0">
                <a:latin typeface="Comic Sans MS" panose="030F0702030302020204" pitchFamily="66" charset="0"/>
              </a:rPr>
              <a:t>it provides hardness to the cell membrane and also provides resist</a:t>
            </a:r>
            <a:r>
              <a:rPr lang="tr-TR" sz="2400" dirty="0" smtClean="0">
                <a:latin typeface="Comic Sans MS" panose="030F0702030302020204" pitchFamily="66" charset="0"/>
              </a:rPr>
              <a:t>ense</a:t>
            </a:r>
            <a:r>
              <a:rPr lang="en-US" sz="2400" dirty="0" smtClean="0">
                <a:latin typeface="Comic Sans MS" panose="030F0702030302020204" pitchFamily="66" charset="0"/>
              </a:rPr>
              <a:t> to microorganism attacks. Since it does not pass water, tissues containing </a:t>
            </a:r>
            <a:r>
              <a:rPr lang="en-US" sz="2400" dirty="0" err="1" smtClean="0">
                <a:latin typeface="Comic Sans MS" panose="030F0702030302020204" pitchFamily="66" charset="0"/>
              </a:rPr>
              <a:t>lignine</a:t>
            </a:r>
            <a:r>
              <a:rPr lang="en-US" sz="2400" dirty="0" smtClean="0">
                <a:latin typeface="Comic Sans MS" panose="030F0702030302020204" pitchFamily="66" charset="0"/>
              </a:rPr>
              <a:t> work as </a:t>
            </a:r>
            <a:r>
              <a:rPr lang="en-US" sz="2400" b="1" dirty="0" smtClean="0">
                <a:latin typeface="Comic Sans MS" panose="030F0702030302020204" pitchFamily="66" charset="0"/>
              </a:rPr>
              <a:t>water pipes.   </a:t>
            </a:r>
            <a:endParaRPr lang="en-US" sz="2400" b="1" dirty="0">
              <a:latin typeface="Comic Sans MS" panose="030F0702030302020204" pitchFamily="66" charset="0"/>
            </a:endParaRPr>
          </a:p>
        </p:txBody>
      </p:sp>
      <p:pic>
        <p:nvPicPr>
          <p:cNvPr id="19458" name="Picture 2" descr="lignin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66150"/>
            <a:ext cx="663231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40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76672"/>
            <a:ext cx="8568952" cy="4873752"/>
          </a:xfrm>
        </p:spPr>
        <p:txBody>
          <a:bodyPr>
            <a:normAutofit/>
          </a:bodyPr>
          <a:lstStyle/>
          <a:p>
            <a:pPr algn="just"/>
            <a:r>
              <a:rPr lang="en-US" sz="2400" dirty="0" smtClean="0">
                <a:solidFill>
                  <a:srgbClr val="00B050"/>
                </a:solidFill>
                <a:latin typeface="Comic Sans MS" panose="030F0702030302020204" pitchFamily="66" charset="0"/>
              </a:rPr>
              <a:t>DNA molecules </a:t>
            </a:r>
            <a:r>
              <a:rPr lang="en-US" sz="2400" dirty="0" smtClean="0">
                <a:latin typeface="Comic Sans MS" panose="030F0702030302020204" pitchFamily="66" charset="0"/>
              </a:rPr>
              <a:t>in the eukaryote cells combine with </a:t>
            </a:r>
            <a:r>
              <a:rPr lang="en-US" sz="2400" dirty="0" smtClean="0">
                <a:solidFill>
                  <a:srgbClr val="00B050"/>
                </a:solidFill>
                <a:latin typeface="Comic Sans MS" panose="030F0702030302020204" pitchFamily="66" charset="0"/>
              </a:rPr>
              <a:t>proteins</a:t>
            </a:r>
            <a:r>
              <a:rPr lang="en-US" sz="2400" dirty="0" smtClean="0">
                <a:latin typeface="Comic Sans MS" panose="030F0702030302020204" pitchFamily="66" charset="0"/>
              </a:rPr>
              <a:t> to form units c</a:t>
            </a:r>
            <a:r>
              <a:rPr lang="tr-TR" sz="2400" dirty="0" smtClean="0">
                <a:latin typeface="Comic Sans MS" panose="030F0702030302020204" pitchFamily="66" charset="0"/>
              </a:rPr>
              <a:t>a</a:t>
            </a:r>
            <a:r>
              <a:rPr lang="en-US" sz="2400" dirty="0" err="1" smtClean="0">
                <a:latin typeface="Comic Sans MS" panose="030F0702030302020204" pitchFamily="66" charset="0"/>
              </a:rPr>
              <a:t>lled</a:t>
            </a:r>
            <a:r>
              <a:rPr lang="en-US" sz="2400" dirty="0" smtClean="0">
                <a:latin typeface="Comic Sans MS" panose="030F0702030302020204" pitchFamily="66" charset="0"/>
              </a:rPr>
              <a:t> </a:t>
            </a:r>
            <a:r>
              <a:rPr lang="en-US" sz="2400" b="1" dirty="0" smtClean="0">
                <a:solidFill>
                  <a:srgbClr val="FF0000"/>
                </a:solidFill>
                <a:latin typeface="Comic Sans MS" panose="030F0702030302020204" pitchFamily="66" charset="0"/>
              </a:rPr>
              <a:t>chromosomes</a:t>
            </a:r>
            <a:r>
              <a:rPr lang="en-US" sz="2400" b="1" dirty="0" smtClean="0">
                <a:latin typeface="Comic Sans MS" panose="030F0702030302020204" pitchFamily="66" charset="0"/>
              </a:rPr>
              <a:t>.</a:t>
            </a:r>
            <a:r>
              <a:rPr lang="en-US" sz="2400" dirty="0" smtClean="0">
                <a:latin typeface="Comic Sans MS" panose="030F0702030302020204" pitchFamily="66" charset="0"/>
              </a:rPr>
              <a:t> All species have specific chromosome numbers. While chromosome number found in some species may be few, it may be thousands in some other species.</a:t>
            </a:r>
            <a:endParaRPr lang="en-US" sz="2400" dirty="0">
              <a:latin typeface="Comic Sans MS" panose="030F0702030302020204" pitchFamily="66" charset="0"/>
            </a:endParaRPr>
          </a:p>
        </p:txBody>
      </p:sp>
      <p:pic>
        <p:nvPicPr>
          <p:cNvPr id="20484" name="Picture 4" descr="chromosomes in a plant cell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10306"/>
          <a:stretch/>
        </p:blipFill>
        <p:spPr bwMode="auto">
          <a:xfrm>
            <a:off x="1619672" y="2426839"/>
            <a:ext cx="6520790" cy="438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1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20896"/>
            <a:ext cx="8229600" cy="4525963"/>
          </a:xfrm>
        </p:spPr>
        <p:txBody>
          <a:bodyPr>
            <a:normAutofit/>
          </a:bodyPr>
          <a:lstStyle/>
          <a:p>
            <a:pPr marL="0" indent="0" algn="just">
              <a:lnSpc>
                <a:spcPct val="150000"/>
              </a:lnSpc>
              <a:buNone/>
            </a:pPr>
            <a:r>
              <a:rPr lang="en-GB" sz="2400" dirty="0">
                <a:latin typeface="Comic Sans MS" panose="030F0702030302020204" pitchFamily="66" charset="0"/>
              </a:rPr>
              <a:t>The middle lamella forms the interface between the primary walls of neighbouring cells. Finally at differentiation, many cells elaborate within the primary wall a second cell wall, building complex structures uniquely suited to the cells function.</a:t>
            </a:r>
            <a:endParaRPr lang="tr-TR" sz="2400" dirty="0"/>
          </a:p>
        </p:txBody>
      </p:sp>
      <p:pic>
        <p:nvPicPr>
          <p:cNvPr id="4" name="Picture 2" descr="cell wall structu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12976"/>
            <a:ext cx="410105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ell wall structur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84984"/>
            <a:ext cx="3668854" cy="240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9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5880" y="188640"/>
            <a:ext cx="8803585" cy="5913437"/>
          </a:xfrm>
        </p:spPr>
        <p:txBody>
          <a:bodyPr>
            <a:normAutofit fontScale="70000" lnSpcReduction="20000"/>
          </a:bodyPr>
          <a:lstStyle/>
          <a:p>
            <a:pPr algn="just">
              <a:lnSpc>
                <a:spcPct val="170000"/>
              </a:lnSpc>
            </a:pPr>
            <a:r>
              <a:rPr lang="en-GB" dirty="0">
                <a:latin typeface="Comic Sans MS" panose="030F0702030302020204" pitchFamily="66" charset="0"/>
              </a:rPr>
              <a:t>The cell wall is a highly organized composite of </a:t>
            </a:r>
            <a:r>
              <a:rPr lang="en-GB" b="1" dirty="0">
                <a:latin typeface="Comic Sans MS" panose="030F0702030302020204" pitchFamily="66" charset="0"/>
              </a:rPr>
              <a:t>many different polysaccharides</a:t>
            </a:r>
            <a:r>
              <a:rPr lang="en-GB" dirty="0">
                <a:latin typeface="Comic Sans MS" panose="030F0702030302020204" pitchFamily="66" charset="0"/>
              </a:rPr>
              <a:t>, </a:t>
            </a:r>
            <a:r>
              <a:rPr lang="en-GB" b="1" dirty="0">
                <a:latin typeface="Comic Sans MS" panose="030F0702030302020204" pitchFamily="66" charset="0"/>
              </a:rPr>
              <a:t>proteins</a:t>
            </a:r>
            <a:r>
              <a:rPr lang="en-GB" dirty="0">
                <a:latin typeface="Comic Sans MS" panose="030F0702030302020204" pitchFamily="66" charset="0"/>
              </a:rPr>
              <a:t> and </a:t>
            </a:r>
            <a:r>
              <a:rPr lang="en-GB" b="1" dirty="0">
                <a:latin typeface="Comic Sans MS" panose="030F0702030302020204" pitchFamily="66" charset="0"/>
              </a:rPr>
              <a:t>aromatic substances</a:t>
            </a:r>
            <a:r>
              <a:rPr lang="en-GB" dirty="0">
                <a:latin typeface="Comic Sans MS" panose="030F0702030302020204" pitchFamily="66" charset="0"/>
              </a:rPr>
              <a:t>. </a:t>
            </a:r>
            <a:endParaRPr lang="tr-TR" dirty="0">
              <a:latin typeface="Comic Sans MS" panose="030F0702030302020204" pitchFamily="66" charset="0"/>
            </a:endParaRPr>
          </a:p>
          <a:p>
            <a:pPr algn="just">
              <a:lnSpc>
                <a:spcPct val="170000"/>
              </a:lnSpc>
            </a:pPr>
            <a:r>
              <a:rPr lang="en-GB" b="1" dirty="0">
                <a:latin typeface="Comic Sans MS" panose="030F0702030302020204" pitchFamily="66" charset="0"/>
              </a:rPr>
              <a:t>Polysaccharides,</a:t>
            </a:r>
            <a:r>
              <a:rPr lang="en-GB" dirty="0">
                <a:latin typeface="Comic Sans MS" panose="030F0702030302020204" pitchFamily="66" charset="0"/>
              </a:rPr>
              <a:t> polymers of sugar, are the principal components of the cell wall and form its main structural framework. </a:t>
            </a:r>
            <a:endParaRPr lang="en-GB" dirty="0" smtClean="0">
              <a:latin typeface="Comic Sans MS" panose="030F0702030302020204" pitchFamily="66" charset="0"/>
            </a:endParaRPr>
          </a:p>
          <a:p>
            <a:pPr algn="just">
              <a:lnSpc>
                <a:spcPct val="170000"/>
              </a:lnSpc>
            </a:pPr>
            <a:endParaRPr lang="en-GB" dirty="0">
              <a:latin typeface="Comic Sans MS" panose="030F0702030302020204" pitchFamily="66" charset="0"/>
            </a:endParaRPr>
          </a:p>
          <a:p>
            <a:pPr algn="just">
              <a:lnSpc>
                <a:spcPct val="170000"/>
              </a:lnSpc>
            </a:pPr>
            <a:r>
              <a:rPr lang="en-GB" dirty="0" smtClean="0">
                <a:latin typeface="Comic Sans MS" panose="030F0702030302020204" pitchFamily="66" charset="0"/>
              </a:rPr>
              <a:t>Polysaccharides </a:t>
            </a:r>
            <a:r>
              <a:rPr lang="en-GB" dirty="0">
                <a:latin typeface="Comic Sans MS" panose="030F0702030302020204" pitchFamily="66" charset="0"/>
              </a:rPr>
              <a:t>are long chains of sugar molecules covalently linked at various positions, some being decorated with side chains of various lengths. Almost all cell wall sugars are </a:t>
            </a:r>
            <a:r>
              <a:rPr lang="en-GB" b="1" dirty="0">
                <a:latin typeface="Comic Sans MS" panose="030F0702030302020204" pitchFamily="66" charset="0"/>
              </a:rPr>
              <a:t>aldoses. </a:t>
            </a:r>
            <a:r>
              <a:rPr lang="en-GB" b="1" dirty="0">
                <a:solidFill>
                  <a:srgbClr val="7030A0"/>
                </a:solidFill>
                <a:latin typeface="Comic Sans MS" panose="030F0702030302020204" pitchFamily="66" charset="0"/>
              </a:rPr>
              <a:t>Many sugars empirical </a:t>
            </a:r>
            <a:r>
              <a:rPr lang="en-GB" b="1" dirty="0" smtClean="0">
                <a:solidFill>
                  <a:srgbClr val="7030A0"/>
                </a:solidFill>
                <a:latin typeface="Comic Sans MS" panose="030F0702030302020204" pitchFamily="66" charset="0"/>
              </a:rPr>
              <a:t>formula </a:t>
            </a:r>
            <a:r>
              <a:rPr lang="tr-TR" b="1" dirty="0" smtClean="0">
                <a:solidFill>
                  <a:srgbClr val="7030A0"/>
                </a:solidFill>
                <a:latin typeface="Comic Sans MS" panose="030F0702030302020204" pitchFamily="66" charset="0"/>
              </a:rPr>
              <a:t>is</a:t>
            </a:r>
            <a:r>
              <a:rPr lang="en-GB" b="1" dirty="0" smtClean="0">
                <a:solidFill>
                  <a:srgbClr val="7030A0"/>
                </a:solidFill>
                <a:latin typeface="Comic Sans MS" panose="030F0702030302020204" pitchFamily="66" charset="0"/>
              </a:rPr>
              <a:t> </a:t>
            </a:r>
            <a:r>
              <a:rPr lang="en-GB" b="1" dirty="0" err="1" smtClean="0">
                <a:solidFill>
                  <a:srgbClr val="7030A0"/>
                </a:solidFill>
                <a:latin typeface="Comic Sans MS" panose="030F0702030302020204" pitchFamily="66" charset="0"/>
              </a:rPr>
              <a:t>CH</a:t>
            </a:r>
            <a:r>
              <a:rPr lang="en-GB" b="1" baseline="-25000" dirty="0" err="1" smtClean="0">
                <a:solidFill>
                  <a:srgbClr val="7030A0"/>
                </a:solidFill>
                <a:latin typeface="Comic Sans MS" panose="030F0702030302020204" pitchFamily="66" charset="0"/>
              </a:rPr>
              <a:t>2</a:t>
            </a:r>
            <a:r>
              <a:rPr lang="en-GB" b="1" dirty="0" err="1" smtClean="0">
                <a:solidFill>
                  <a:srgbClr val="7030A0"/>
                </a:solidFill>
                <a:latin typeface="Comic Sans MS" panose="030F0702030302020204" pitchFamily="66" charset="0"/>
              </a:rPr>
              <a:t>O</a:t>
            </a:r>
            <a:r>
              <a:rPr lang="en-GB" b="1" baseline="-25000" dirty="0" err="1" smtClean="0">
                <a:solidFill>
                  <a:srgbClr val="7030A0"/>
                </a:solidFill>
                <a:latin typeface="Comic Sans MS" panose="030F0702030302020204" pitchFamily="66" charset="0"/>
              </a:rPr>
              <a:t>n</a:t>
            </a:r>
            <a:r>
              <a:rPr lang="en-GB" b="1" dirty="0" smtClean="0">
                <a:solidFill>
                  <a:srgbClr val="7030A0"/>
                </a:solidFill>
                <a:latin typeface="Comic Sans MS" panose="030F0702030302020204" pitchFamily="66" charset="0"/>
              </a:rPr>
              <a:t> </a:t>
            </a:r>
            <a:r>
              <a:rPr lang="en-GB" dirty="0">
                <a:latin typeface="Comic Sans MS" panose="030F0702030302020204" pitchFamily="66" charset="0"/>
              </a:rPr>
              <a:t>which </a:t>
            </a:r>
            <a:r>
              <a:rPr lang="en-GB" dirty="0" smtClean="0">
                <a:latin typeface="Comic Sans MS" panose="030F0702030302020204" pitchFamily="66" charset="0"/>
              </a:rPr>
              <a:t>derive from carbohydrate</a:t>
            </a:r>
            <a:r>
              <a:rPr lang="tr-TR" dirty="0" smtClean="0">
                <a:latin typeface="Comic Sans MS" panose="030F0702030302020204" pitchFamily="66" charset="0"/>
              </a:rPr>
              <a:t>.</a:t>
            </a:r>
          </a:p>
          <a:p>
            <a:pPr algn="just">
              <a:lnSpc>
                <a:spcPct val="170000"/>
              </a:lnSpc>
            </a:pPr>
            <a:endParaRPr lang="tr-TR" dirty="0">
              <a:latin typeface="Comic Sans MS" panose="030F0702030302020204" pitchFamily="66" charset="0"/>
            </a:endParaRPr>
          </a:p>
          <a:p>
            <a:pPr algn="just">
              <a:lnSpc>
                <a:spcPct val="17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1080828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229600" cy="4525963"/>
          </a:xfrm>
        </p:spPr>
        <p:txBody>
          <a:bodyPr>
            <a:noAutofit/>
          </a:bodyPr>
          <a:lstStyle/>
          <a:p>
            <a:pPr algn="just">
              <a:lnSpc>
                <a:spcPct val="170000"/>
              </a:lnSpc>
            </a:pPr>
            <a:r>
              <a:rPr lang="en-GB" sz="2200" b="1" dirty="0">
                <a:solidFill>
                  <a:srgbClr val="FF0000"/>
                </a:solidFill>
                <a:latin typeface="Comic Sans MS" panose="030F0702030302020204" pitchFamily="66" charset="0"/>
              </a:rPr>
              <a:t>Cellulose</a:t>
            </a:r>
            <a:r>
              <a:rPr lang="en-GB" sz="2200" b="1" dirty="0">
                <a:solidFill>
                  <a:srgbClr val="7030A0"/>
                </a:solidFill>
                <a:latin typeface="Comic Sans MS" panose="030F0702030302020204" pitchFamily="66" charset="0"/>
              </a:rPr>
              <a:t> is the principal scaffolding component of all plant cell walls. </a:t>
            </a:r>
            <a:r>
              <a:rPr lang="en-GB" sz="2200" dirty="0">
                <a:latin typeface="Comic Sans MS" panose="030F0702030302020204" pitchFamily="66" charset="0"/>
              </a:rPr>
              <a:t>Cellulose is the most abundant plant polysaccharide, accounting for 15% to 30% of the dry mass of all primary cell walls and an even larger percentage of secondary walls. Cellulose </a:t>
            </a:r>
            <a:r>
              <a:rPr lang="tr-TR" sz="2200" dirty="0" smtClean="0">
                <a:latin typeface="Comic Sans MS" panose="030F0702030302020204" pitchFamily="66" charset="0"/>
              </a:rPr>
              <a:t>is </a:t>
            </a:r>
            <a:r>
              <a:rPr lang="tr-TR" sz="2200" dirty="0" err="1" smtClean="0">
                <a:latin typeface="Comic Sans MS" panose="030F0702030302020204" pitchFamily="66" charset="0"/>
              </a:rPr>
              <a:t>very</a:t>
            </a:r>
            <a:r>
              <a:rPr lang="tr-TR" sz="2200" dirty="0" smtClean="0">
                <a:latin typeface="Comic Sans MS" panose="030F0702030302020204" pitchFamily="66" charset="0"/>
              </a:rPr>
              <a:t> </a:t>
            </a:r>
            <a:r>
              <a:rPr lang="tr-TR" sz="2200" dirty="0" err="1" smtClean="0">
                <a:latin typeface="Comic Sans MS" panose="030F0702030302020204" pitchFamily="66" charset="0"/>
              </a:rPr>
              <a:t>strong</a:t>
            </a:r>
            <a:r>
              <a:rPr lang="tr-TR" sz="2200" dirty="0" smtClean="0">
                <a:latin typeface="Comic Sans MS" panose="030F0702030302020204" pitchFamily="66" charset="0"/>
              </a:rPr>
              <a:t> </a:t>
            </a:r>
            <a:r>
              <a:rPr lang="tr-TR" sz="2200" dirty="0" err="1" smtClean="0">
                <a:latin typeface="Comic Sans MS" panose="030F0702030302020204" pitchFamily="66" charset="0"/>
              </a:rPr>
              <a:t>and</a:t>
            </a:r>
            <a:r>
              <a:rPr lang="tr-TR" sz="2200" dirty="0" smtClean="0">
                <a:latin typeface="Comic Sans MS" panose="030F0702030302020204" pitchFamily="66" charset="0"/>
              </a:rPr>
              <a:t> </a:t>
            </a:r>
            <a:r>
              <a:rPr lang="tr-TR" sz="2200" dirty="0" err="1" smtClean="0">
                <a:latin typeface="Comic Sans MS" panose="030F0702030302020204" pitchFamily="66" charset="0"/>
              </a:rPr>
              <a:t>durable</a:t>
            </a:r>
            <a:r>
              <a:rPr lang="tr-TR" sz="2200" dirty="0" smtClean="0">
                <a:latin typeface="Comic Sans MS" panose="030F0702030302020204" pitchFamily="66" charset="0"/>
              </a:rPr>
              <a:t> since it </a:t>
            </a:r>
            <a:r>
              <a:rPr lang="tr-TR" sz="2200" dirty="0" err="1" smtClean="0">
                <a:latin typeface="Comic Sans MS" panose="030F0702030302020204" pitchFamily="66" charset="0"/>
              </a:rPr>
              <a:t>exi</a:t>
            </a:r>
            <a:r>
              <a:rPr lang="en-GB" sz="2200" dirty="0" err="1" smtClean="0">
                <a:latin typeface="Comic Sans MS" panose="030F0702030302020204" pitchFamily="66" charset="0"/>
              </a:rPr>
              <a:t>sts</a:t>
            </a:r>
            <a:r>
              <a:rPr lang="en-GB" sz="2200" dirty="0" smtClean="0">
                <a:latin typeface="Comic Sans MS" panose="030F0702030302020204" pitchFamily="66" charset="0"/>
              </a:rPr>
              <a:t> </a:t>
            </a:r>
            <a:r>
              <a:rPr lang="en-GB" sz="2200" dirty="0">
                <a:latin typeface="Comic Sans MS" panose="030F0702030302020204" pitchFamily="66" charset="0"/>
              </a:rPr>
              <a:t>in the form of </a:t>
            </a:r>
            <a:r>
              <a:rPr lang="en-GB" sz="2200" b="1" dirty="0" err="1" smtClean="0">
                <a:latin typeface="Comic Sans MS" panose="030F0702030302020204" pitchFamily="66" charset="0"/>
              </a:rPr>
              <a:t>microfibrils</a:t>
            </a:r>
            <a:r>
              <a:rPr lang="tr-TR" sz="2200" dirty="0">
                <a:latin typeface="Comic Sans MS" panose="030F0702030302020204" pitchFamily="66" charset="0"/>
              </a:rPr>
              <a:t> </a:t>
            </a:r>
            <a:r>
              <a:rPr lang="tr-TR" sz="2200" dirty="0" err="1" smtClean="0">
                <a:latin typeface="Comic Sans MS" panose="030F0702030302020204" pitchFamily="66" charset="0"/>
              </a:rPr>
              <a:t>and</a:t>
            </a:r>
            <a:r>
              <a:rPr lang="tr-TR" sz="2200" dirty="0" smtClean="0">
                <a:latin typeface="Comic Sans MS" panose="030F0702030302020204" pitchFamily="66" charset="0"/>
              </a:rPr>
              <a:t> </a:t>
            </a:r>
            <a:r>
              <a:rPr lang="tr-TR" sz="2200" dirty="0" err="1" smtClean="0">
                <a:latin typeface="Comic Sans MS" panose="030F0702030302020204" pitchFamily="66" charset="0"/>
              </a:rPr>
              <a:t>these</a:t>
            </a:r>
            <a:r>
              <a:rPr lang="tr-TR" sz="2200" dirty="0" smtClean="0">
                <a:latin typeface="Comic Sans MS" panose="030F0702030302020204" pitchFamily="66" charset="0"/>
              </a:rPr>
              <a:t> </a:t>
            </a:r>
            <a:r>
              <a:rPr lang="tr-TR" sz="2200" dirty="0" err="1" smtClean="0">
                <a:latin typeface="Comic Sans MS" panose="030F0702030302020204" pitchFamily="66" charset="0"/>
              </a:rPr>
              <a:t>microfibrils</a:t>
            </a:r>
            <a:r>
              <a:rPr lang="tr-TR" sz="2200" dirty="0" smtClean="0">
                <a:latin typeface="Comic Sans MS" panose="030F0702030302020204" pitchFamily="66" charset="0"/>
              </a:rPr>
              <a:t> </a:t>
            </a:r>
            <a:r>
              <a:rPr lang="tr-TR" sz="2200" dirty="0" err="1" smtClean="0">
                <a:latin typeface="Comic Sans MS" panose="030F0702030302020204" pitchFamily="66" charset="0"/>
              </a:rPr>
              <a:t>attain</a:t>
            </a:r>
            <a:r>
              <a:rPr lang="tr-TR" sz="2200" dirty="0" smtClean="0">
                <a:latin typeface="Comic Sans MS" panose="030F0702030302020204" pitchFamily="66" charset="0"/>
              </a:rPr>
              <a:t> a </a:t>
            </a:r>
            <a:r>
              <a:rPr lang="tr-TR" sz="2200" dirty="0" err="1" smtClean="0">
                <a:latin typeface="Comic Sans MS" panose="030F0702030302020204" pitchFamily="66" charset="0"/>
              </a:rPr>
              <a:t>stable</a:t>
            </a:r>
            <a:r>
              <a:rPr lang="tr-TR" sz="2200" dirty="0" smtClean="0">
                <a:latin typeface="Comic Sans MS" panose="030F0702030302020204" pitchFamily="66" charset="0"/>
              </a:rPr>
              <a:t> </a:t>
            </a:r>
            <a:r>
              <a:rPr lang="tr-TR" sz="2200" dirty="0" err="1" smtClean="0">
                <a:latin typeface="Comic Sans MS" panose="030F0702030302020204" pitchFamily="66" charset="0"/>
              </a:rPr>
              <a:t>structure</a:t>
            </a:r>
            <a:r>
              <a:rPr lang="tr-TR" sz="2200" dirty="0" smtClean="0">
                <a:latin typeface="Comic Sans MS" panose="030F0702030302020204" pitchFamily="66" charset="0"/>
              </a:rPr>
              <a:t> </a:t>
            </a:r>
            <a:r>
              <a:rPr lang="tr-TR" sz="2200" dirty="0" err="1" smtClean="0">
                <a:latin typeface="Comic Sans MS" panose="030F0702030302020204" pitchFamily="66" charset="0"/>
              </a:rPr>
              <a:t>with</a:t>
            </a:r>
            <a:r>
              <a:rPr lang="tr-TR" sz="2200" dirty="0" smtClean="0">
                <a:latin typeface="Comic Sans MS" panose="030F0702030302020204" pitchFamily="66" charset="0"/>
              </a:rPr>
              <a:t> </a:t>
            </a:r>
            <a:r>
              <a:rPr lang="tr-TR" sz="2200" dirty="0" err="1" smtClean="0">
                <a:latin typeface="Comic Sans MS" panose="030F0702030302020204" pitchFamily="66" charset="0"/>
              </a:rPr>
              <a:t>numerous</a:t>
            </a:r>
            <a:r>
              <a:rPr lang="tr-TR" sz="2200" dirty="0" smtClean="0">
                <a:latin typeface="Comic Sans MS" panose="030F0702030302020204" pitchFamily="66" charset="0"/>
              </a:rPr>
              <a:t> </a:t>
            </a:r>
            <a:r>
              <a:rPr lang="tr-TR" sz="2200" dirty="0" err="1" smtClean="0">
                <a:latin typeface="Comic Sans MS" panose="030F0702030302020204" pitchFamily="66" charset="0"/>
              </a:rPr>
              <a:t>hydrogen</a:t>
            </a:r>
            <a:r>
              <a:rPr lang="tr-TR" sz="2200" dirty="0" smtClean="0">
                <a:latin typeface="Comic Sans MS" panose="030F0702030302020204" pitchFamily="66" charset="0"/>
              </a:rPr>
              <a:t> </a:t>
            </a:r>
            <a:r>
              <a:rPr lang="tr-TR" sz="2200" dirty="0" err="1" smtClean="0">
                <a:latin typeface="Comic Sans MS" panose="030F0702030302020204" pitchFamily="66" charset="0"/>
              </a:rPr>
              <a:t>bonds</a:t>
            </a:r>
            <a:r>
              <a:rPr lang="tr-TR" sz="2200" dirty="0" smtClean="0">
                <a:latin typeface="Comic Sans MS" panose="030F0702030302020204" pitchFamily="66" charset="0"/>
              </a:rPr>
              <a:t>.</a:t>
            </a:r>
            <a:endParaRPr lang="tr-TR" sz="2200" dirty="0">
              <a:latin typeface="Comic Sans MS" panose="030F0702030302020204" pitchFamily="66" charset="0"/>
            </a:endParaRPr>
          </a:p>
          <a:p>
            <a:pPr algn="just"/>
            <a:endParaRPr lang="tr-TR" sz="2200" dirty="0"/>
          </a:p>
        </p:txBody>
      </p:sp>
    </p:spTree>
    <p:extLst>
      <p:ext uri="{BB962C8B-B14F-4D97-AF65-F5344CB8AC3E}">
        <p14:creationId xmlns:p14="http://schemas.microsoft.com/office/powerpoint/2010/main" val="320771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229600" cy="5472608"/>
          </a:xfrm>
        </p:spPr>
        <p:txBody>
          <a:bodyPr>
            <a:normAutofit/>
          </a:bodyPr>
          <a:lstStyle/>
          <a:p>
            <a:pPr algn="just"/>
            <a:r>
              <a:rPr lang="tr-TR" sz="2400" b="1" dirty="0" err="1" smtClean="0">
                <a:solidFill>
                  <a:srgbClr val="C00000"/>
                </a:solidFill>
                <a:latin typeface="Comic Sans MS" panose="030F0702030302020204" pitchFamily="66" charset="0"/>
              </a:rPr>
              <a:t>Non-cellulosic</a:t>
            </a:r>
            <a:r>
              <a:rPr lang="tr-TR" sz="2400" b="1" dirty="0" smtClean="0">
                <a:solidFill>
                  <a:srgbClr val="C00000"/>
                </a:solidFill>
                <a:latin typeface="Comic Sans MS" panose="030F0702030302020204" pitchFamily="66" charset="0"/>
              </a:rPr>
              <a:t> </a:t>
            </a:r>
            <a:r>
              <a:rPr lang="tr-TR" sz="2400" b="1" dirty="0" err="1" smtClean="0">
                <a:solidFill>
                  <a:srgbClr val="C00000"/>
                </a:solidFill>
                <a:latin typeface="Comic Sans MS" panose="030F0702030302020204" pitchFamily="66" charset="0"/>
              </a:rPr>
              <a:t>components</a:t>
            </a:r>
            <a:r>
              <a:rPr lang="tr-TR" sz="2400" b="1" dirty="0" smtClean="0">
                <a:solidFill>
                  <a:srgbClr val="C00000"/>
                </a:solidFill>
                <a:latin typeface="Comic Sans MS" panose="030F0702030302020204" pitchFamily="66" charset="0"/>
              </a:rPr>
              <a:t> of </a:t>
            </a:r>
            <a:r>
              <a:rPr lang="tr-TR" sz="2400" b="1" dirty="0" err="1" smtClean="0">
                <a:solidFill>
                  <a:srgbClr val="C00000"/>
                </a:solidFill>
                <a:latin typeface="Comic Sans MS" panose="030F0702030302020204" pitchFamily="66" charset="0"/>
              </a:rPr>
              <a:t>the</a:t>
            </a:r>
            <a:r>
              <a:rPr lang="tr-TR" sz="2400" b="1" dirty="0" smtClean="0">
                <a:solidFill>
                  <a:srgbClr val="C00000"/>
                </a:solidFill>
                <a:latin typeface="Comic Sans MS" panose="030F0702030302020204" pitchFamily="66" charset="0"/>
              </a:rPr>
              <a:t> </a:t>
            </a:r>
            <a:r>
              <a:rPr lang="tr-TR" sz="2400" b="1" dirty="0" err="1" smtClean="0">
                <a:solidFill>
                  <a:srgbClr val="C00000"/>
                </a:solidFill>
                <a:latin typeface="Comic Sans MS" panose="030F0702030302020204" pitchFamily="66" charset="0"/>
              </a:rPr>
              <a:t>cell</a:t>
            </a:r>
            <a:r>
              <a:rPr lang="tr-TR" sz="2400" b="1" dirty="0" smtClean="0">
                <a:solidFill>
                  <a:srgbClr val="C00000"/>
                </a:solidFill>
                <a:latin typeface="Comic Sans MS" panose="030F0702030302020204" pitchFamily="66" charset="0"/>
              </a:rPr>
              <a:t>:</a:t>
            </a:r>
          </a:p>
          <a:p>
            <a:pPr marL="0" indent="0" algn="just">
              <a:buNone/>
            </a:pPr>
            <a:endParaRPr lang="tr-TR" b="1" dirty="0" smtClean="0">
              <a:solidFill>
                <a:srgbClr val="FF0000"/>
              </a:solidFill>
              <a:latin typeface="Comic Sans MS" panose="030F0702030302020204" pitchFamily="66" charset="0"/>
            </a:endParaRPr>
          </a:p>
          <a:p>
            <a:pPr marL="0" indent="0" algn="just">
              <a:buNone/>
            </a:pPr>
            <a:r>
              <a:rPr lang="tr-TR" sz="2800" dirty="0" err="1" smtClean="0">
                <a:solidFill>
                  <a:srgbClr val="FF0000"/>
                </a:solidFill>
                <a:latin typeface="Comic Sans MS" panose="030F0702030302020204" pitchFamily="66" charset="0"/>
              </a:rPr>
              <a:t>Hemicellulose</a:t>
            </a:r>
            <a:r>
              <a:rPr lang="tr-TR" sz="2800" dirty="0" smtClean="0">
                <a:solidFill>
                  <a:srgbClr val="FF0000"/>
                </a:solidFill>
                <a:latin typeface="Comic Sans MS" panose="030F0702030302020204" pitchFamily="66" charset="0"/>
              </a:rPr>
              <a:t> </a:t>
            </a:r>
            <a:r>
              <a:rPr lang="tr-TR" sz="2800" dirty="0" smtClean="0">
                <a:latin typeface="Comic Sans MS" panose="030F0702030302020204" pitchFamily="66" charset="0"/>
              </a:rPr>
              <a:t>is a </a:t>
            </a:r>
            <a:r>
              <a:rPr lang="tr-TR" sz="2800" dirty="0" err="1" smtClean="0">
                <a:latin typeface="Comic Sans MS" panose="030F0702030302020204" pitchFamily="66" charset="0"/>
              </a:rPr>
              <a:t>polymer</a:t>
            </a:r>
            <a:r>
              <a:rPr lang="tr-TR" sz="2800" dirty="0" smtClean="0">
                <a:latin typeface="Comic Sans MS" panose="030F0702030302020204" pitchFamily="66" charset="0"/>
              </a:rPr>
              <a:t> </a:t>
            </a:r>
            <a:r>
              <a:rPr lang="tr-TR" sz="2800" dirty="0" err="1" smtClean="0">
                <a:latin typeface="Comic Sans MS" panose="030F0702030302020204" pitchFamily="66" charset="0"/>
              </a:rPr>
              <a:t>that</a:t>
            </a:r>
            <a:r>
              <a:rPr lang="tr-TR" sz="2800" dirty="0" smtClean="0">
                <a:latin typeface="Comic Sans MS" panose="030F0702030302020204" pitchFamily="66" charset="0"/>
              </a:rPr>
              <a:t> is </a:t>
            </a:r>
            <a:r>
              <a:rPr lang="tr-TR" sz="2800" dirty="0" err="1" smtClean="0">
                <a:latin typeface="Comic Sans MS" panose="030F0702030302020204" pitchFamily="66" charset="0"/>
              </a:rPr>
              <a:t>produced</a:t>
            </a:r>
            <a:r>
              <a:rPr lang="tr-TR" sz="2800" dirty="0" smtClean="0">
                <a:latin typeface="Comic Sans MS" panose="030F0702030302020204" pitchFamily="66" charset="0"/>
              </a:rPr>
              <a:t> </a:t>
            </a:r>
            <a:r>
              <a:rPr lang="tr-TR" sz="2800" dirty="0" err="1" smtClean="0">
                <a:latin typeface="Comic Sans MS" panose="030F0702030302020204" pitchFamily="66" charset="0"/>
              </a:rPr>
              <a:t>with</a:t>
            </a:r>
            <a:r>
              <a:rPr lang="tr-TR" sz="2800" dirty="0" smtClean="0">
                <a:latin typeface="Comic Sans MS" panose="030F0702030302020204" pitchFamily="66" charset="0"/>
              </a:rPr>
              <a:t> </a:t>
            </a:r>
            <a:r>
              <a:rPr lang="tr-TR" sz="2800" dirty="0" err="1" smtClean="0">
                <a:latin typeface="Comic Sans MS" panose="030F0702030302020204" pitchFamily="66" charset="0"/>
              </a:rPr>
              <a:t>glucose</a:t>
            </a:r>
            <a:r>
              <a:rPr lang="tr-TR" sz="2800" dirty="0" smtClean="0">
                <a:latin typeface="Comic Sans MS" panose="030F0702030302020204" pitchFamily="66" charset="0"/>
              </a:rPr>
              <a:t> </a:t>
            </a:r>
            <a:r>
              <a:rPr lang="tr-TR" sz="2800" dirty="0" err="1" smtClean="0">
                <a:latin typeface="Comic Sans MS" panose="030F0702030302020204" pitchFamily="66" charset="0"/>
              </a:rPr>
              <a:t>and</a:t>
            </a:r>
            <a:r>
              <a:rPr lang="tr-TR" sz="2800" dirty="0" smtClean="0">
                <a:latin typeface="Comic Sans MS" panose="030F0702030302020204" pitchFamily="66" charset="0"/>
              </a:rPr>
              <a:t> </a:t>
            </a:r>
            <a:r>
              <a:rPr lang="tr-TR" sz="2800" dirty="0" err="1" smtClean="0">
                <a:latin typeface="Comic Sans MS" panose="030F0702030302020204" pitchFamily="66" charset="0"/>
              </a:rPr>
              <a:t>other</a:t>
            </a:r>
            <a:r>
              <a:rPr lang="tr-TR" sz="2800" dirty="0" smtClean="0">
                <a:latin typeface="Comic Sans MS" panose="030F0702030302020204" pitchFamily="66" charset="0"/>
              </a:rPr>
              <a:t> </a:t>
            </a:r>
            <a:r>
              <a:rPr lang="tr-TR" sz="2800" dirty="0" err="1" smtClean="0">
                <a:latin typeface="Comic Sans MS" panose="030F0702030302020204" pitchFamily="66" charset="0"/>
              </a:rPr>
              <a:t>sugars</a:t>
            </a:r>
            <a:r>
              <a:rPr lang="tr-TR" sz="2800" dirty="0" smtClean="0">
                <a:latin typeface="Comic Sans MS" panose="030F0702030302020204" pitchFamily="66" charset="0"/>
              </a:rPr>
              <a:t> </a:t>
            </a:r>
            <a:r>
              <a:rPr lang="tr-TR" sz="2800" dirty="0" err="1" smtClean="0">
                <a:latin typeface="Comic Sans MS" panose="030F0702030302020204" pitchFamily="66" charset="0"/>
              </a:rPr>
              <a:t>and</a:t>
            </a:r>
            <a:r>
              <a:rPr lang="tr-TR" sz="2800" dirty="0" smtClean="0">
                <a:latin typeface="Comic Sans MS" panose="030F0702030302020204" pitchFamily="66" charset="0"/>
              </a:rPr>
              <a:t> </a:t>
            </a:r>
            <a:r>
              <a:rPr lang="tr-TR" sz="2800" dirty="0" err="1" smtClean="0">
                <a:latin typeface="Comic Sans MS" panose="030F0702030302020204" pitchFamily="66" charset="0"/>
              </a:rPr>
              <a:t>this</a:t>
            </a:r>
            <a:r>
              <a:rPr lang="tr-TR" sz="2800" dirty="0" smtClean="0">
                <a:latin typeface="Comic Sans MS" panose="030F0702030302020204" pitchFamily="66" charset="0"/>
              </a:rPr>
              <a:t> </a:t>
            </a:r>
            <a:r>
              <a:rPr lang="tr-TR" sz="2800" dirty="0" err="1" smtClean="0">
                <a:latin typeface="Comic Sans MS" panose="030F0702030302020204" pitchFamily="66" charset="0"/>
              </a:rPr>
              <a:t>polymer</a:t>
            </a:r>
            <a:r>
              <a:rPr lang="tr-TR" sz="2800" dirty="0" smtClean="0">
                <a:latin typeface="Comic Sans MS" panose="030F0702030302020204" pitchFamily="66" charset="0"/>
              </a:rPr>
              <a:t> </a:t>
            </a:r>
            <a:r>
              <a:rPr lang="tr-TR" sz="2800" dirty="0" err="1" smtClean="0">
                <a:latin typeface="Comic Sans MS" panose="030F0702030302020204" pitchFamily="66" charset="0"/>
              </a:rPr>
              <a:t>binds</a:t>
            </a:r>
            <a:r>
              <a:rPr lang="tr-TR" sz="2800" dirty="0" smtClean="0">
                <a:latin typeface="Comic Sans MS" panose="030F0702030302020204" pitchFamily="66" charset="0"/>
              </a:rPr>
              <a:t> </a:t>
            </a:r>
            <a:r>
              <a:rPr lang="tr-TR" sz="2800" dirty="0" err="1" smtClean="0">
                <a:latin typeface="Comic Sans MS" panose="030F0702030302020204" pitchFamily="66" charset="0"/>
              </a:rPr>
              <a:t>cellulose</a:t>
            </a:r>
            <a:r>
              <a:rPr lang="tr-TR" sz="2800" dirty="0" smtClean="0">
                <a:latin typeface="Comic Sans MS" panose="030F0702030302020204" pitchFamily="66" charset="0"/>
              </a:rPr>
              <a:t> </a:t>
            </a:r>
            <a:r>
              <a:rPr lang="tr-TR" sz="2800" dirty="0" err="1" smtClean="0">
                <a:latin typeface="Comic Sans MS" panose="030F0702030302020204" pitchFamily="66" charset="0"/>
              </a:rPr>
              <a:t>fibrils</a:t>
            </a:r>
            <a:r>
              <a:rPr lang="tr-TR" sz="2800" dirty="0" smtClean="0">
                <a:latin typeface="Comic Sans MS" panose="030F0702030302020204" pitchFamily="66" charset="0"/>
              </a:rPr>
              <a:t> </a:t>
            </a:r>
            <a:r>
              <a:rPr lang="tr-TR" sz="2800" dirty="0" err="1" smtClean="0">
                <a:latin typeface="Comic Sans MS" panose="030F0702030302020204" pitchFamily="66" charset="0"/>
              </a:rPr>
              <a:t>together</a:t>
            </a:r>
            <a:r>
              <a:rPr lang="tr-TR" sz="2800" dirty="0" smtClean="0">
                <a:latin typeface="Comic Sans MS" panose="030F0702030302020204" pitchFamily="66" charset="0"/>
              </a:rPr>
              <a:t>.</a:t>
            </a:r>
          </a:p>
          <a:p>
            <a:pPr marL="0" indent="0" algn="just">
              <a:buNone/>
            </a:pPr>
            <a:endParaRPr lang="tr-TR" b="1" dirty="0" smtClean="0">
              <a:solidFill>
                <a:srgbClr val="FF0000"/>
              </a:solidFill>
              <a:latin typeface="Comic Sans MS" panose="030F0702030302020204" pitchFamily="66" charset="0"/>
            </a:endParaRPr>
          </a:p>
          <a:p>
            <a:pPr algn="just"/>
            <a:endParaRPr lang="tr-TR" dirty="0"/>
          </a:p>
        </p:txBody>
      </p:sp>
      <p:sp>
        <p:nvSpPr>
          <p:cNvPr id="4" name="AutoShape 2" descr="hemicellulose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hemicellulose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390"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25171"/>
            <a:ext cx="5832648" cy="26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8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496944" cy="4525963"/>
          </a:xfrm>
        </p:spPr>
        <p:txBody>
          <a:bodyPr>
            <a:normAutofit fontScale="92500"/>
          </a:bodyPr>
          <a:lstStyle/>
          <a:p>
            <a:pPr algn="just">
              <a:lnSpc>
                <a:spcPct val="150000"/>
              </a:lnSpc>
            </a:pPr>
            <a:r>
              <a:rPr lang="en-GB" sz="2400" b="1" dirty="0">
                <a:solidFill>
                  <a:srgbClr val="FF0000"/>
                </a:solidFill>
                <a:latin typeface="Comic Sans MS" panose="030F0702030302020204" pitchFamily="66" charset="0"/>
              </a:rPr>
              <a:t>Pectin</a:t>
            </a:r>
            <a:r>
              <a:rPr lang="tr-TR" sz="2400" b="1" dirty="0">
                <a:solidFill>
                  <a:srgbClr val="7030A0"/>
                </a:solidFill>
                <a:latin typeface="Comic Sans MS" panose="030F0702030302020204" pitchFamily="66" charset="0"/>
              </a:rPr>
              <a:t> </a:t>
            </a:r>
            <a:r>
              <a:rPr lang="tr-TR" sz="2400" dirty="0">
                <a:latin typeface="Comic Sans MS" panose="030F0702030302020204" pitchFamily="66" charset="0"/>
              </a:rPr>
              <a:t>is </a:t>
            </a:r>
            <a:r>
              <a:rPr lang="en-GB" sz="2400" dirty="0">
                <a:latin typeface="Comic Sans MS" panose="030F0702030302020204" pitchFamily="66" charset="0"/>
              </a:rPr>
              <a:t>a mixture of heterogeneous, branched and highly hydrated polysaccharides</a:t>
            </a:r>
            <a:r>
              <a:rPr lang="en-GB" sz="2400" b="1" dirty="0">
                <a:solidFill>
                  <a:srgbClr val="7030A0"/>
                </a:solidFill>
                <a:latin typeface="Comic Sans MS" panose="030F0702030302020204" pitchFamily="66" charset="0"/>
              </a:rPr>
              <a:t> </a:t>
            </a:r>
            <a:r>
              <a:rPr lang="en-GB" sz="2400" dirty="0">
                <a:latin typeface="Comic Sans MS" panose="030F0702030302020204" pitchFamily="66" charset="0"/>
              </a:rPr>
              <a:t>rich in D-</a:t>
            </a:r>
            <a:r>
              <a:rPr lang="en-GB" sz="2400" dirty="0" err="1">
                <a:latin typeface="Comic Sans MS" panose="030F0702030302020204" pitchFamily="66" charset="0"/>
              </a:rPr>
              <a:t>galacturonic</a:t>
            </a:r>
            <a:r>
              <a:rPr lang="en-GB" sz="2400" dirty="0">
                <a:latin typeface="Comic Sans MS" panose="030F0702030302020204" pitchFamily="66" charset="0"/>
              </a:rPr>
              <a:t> acid.</a:t>
            </a:r>
            <a:r>
              <a:rPr lang="tr-TR" sz="2400" dirty="0">
                <a:latin typeface="Comic Sans MS" panose="030F0702030302020204" pitchFamily="66" charset="0"/>
              </a:rPr>
              <a:t> </a:t>
            </a:r>
            <a:r>
              <a:rPr lang="en-US" sz="2400" dirty="0" smtClean="0">
                <a:latin typeface="Comic Sans MS" panose="030F0702030302020204" pitchFamily="66" charset="0"/>
              </a:rPr>
              <a:t>It forms </a:t>
            </a:r>
            <a:r>
              <a:rPr lang="tr-TR" sz="2400" dirty="0" smtClean="0">
                <a:latin typeface="Comic Sans MS" panose="030F0702030302020204" pitchFamily="66" charset="0"/>
              </a:rPr>
              <a:t>a</a:t>
            </a:r>
            <a:r>
              <a:rPr lang="en-GB" sz="2400" dirty="0" smtClean="0">
                <a:latin typeface="Comic Sans MS" panose="030F0702030302020204" pitchFamily="66" charset="0"/>
              </a:rPr>
              <a:t> </a:t>
            </a:r>
            <a:r>
              <a:rPr lang="en-US" sz="2400" dirty="0" smtClean="0">
                <a:latin typeface="Comic Sans MS" panose="030F0702030302020204" pitchFamily="66" charset="0"/>
              </a:rPr>
              <a:t>gel-like matrix by attaching itself to calcium ions and water</a:t>
            </a:r>
            <a:r>
              <a:rPr lang="tr-TR" sz="2400" dirty="0" smtClean="0">
                <a:latin typeface="Comic Sans MS" panose="030F0702030302020204" pitchFamily="66" charset="0"/>
              </a:rPr>
              <a:t>. </a:t>
            </a:r>
            <a:r>
              <a:rPr lang="en-US" sz="2400" dirty="0" smtClean="0">
                <a:latin typeface="Comic Sans MS" panose="030F0702030302020204" pitchFamily="66" charset="0"/>
              </a:rPr>
              <a:t>This matrix substance fills the spaces between the cellulose fibrils and between the cells</a:t>
            </a:r>
            <a:r>
              <a:rPr lang="tr-TR" sz="2400" dirty="0" smtClean="0">
                <a:latin typeface="Comic Sans MS" panose="030F0702030302020204" pitchFamily="66" charset="0"/>
              </a:rPr>
              <a:t>. </a:t>
            </a:r>
          </a:p>
          <a:p>
            <a:pPr algn="just">
              <a:lnSpc>
                <a:spcPct val="150000"/>
              </a:lnSpc>
            </a:pPr>
            <a:r>
              <a:rPr lang="en-US" sz="2400" dirty="0" smtClean="0">
                <a:latin typeface="Comic Sans MS" panose="030F0702030302020204" pitchFamily="66" charset="0"/>
              </a:rPr>
              <a:t>Pectin extracts obtained from the plants have the property of</a:t>
            </a:r>
            <a:r>
              <a:rPr lang="tr-TR" sz="2400" dirty="0" smtClean="0">
                <a:latin typeface="Comic Sans MS" panose="030F0702030302020204" pitchFamily="66" charset="0"/>
              </a:rPr>
              <a:t> </a:t>
            </a:r>
            <a:r>
              <a:rPr lang="en-US" sz="2400" dirty="0" smtClean="0">
                <a:latin typeface="Comic Sans MS" panose="030F0702030302020204" pitchFamily="66" charset="0"/>
              </a:rPr>
              <a:t>gelling, therefore they are used in the making of jam, sugar and other foods</a:t>
            </a:r>
            <a:r>
              <a:rPr lang="tr-TR" sz="2400" dirty="0" smtClean="0">
                <a:latin typeface="Comic Sans MS" panose="030F0702030302020204" pitchFamily="66" charset="0"/>
              </a:rPr>
              <a:t>.  </a:t>
            </a:r>
            <a:endParaRPr lang="tr-TR" sz="2400" dirty="0">
              <a:latin typeface="Comic Sans MS" panose="030F0702030302020204" pitchFamily="66" charset="0"/>
            </a:endParaRPr>
          </a:p>
          <a:p>
            <a:pPr algn="just">
              <a:lnSpc>
                <a:spcPct val="150000"/>
              </a:lnSpc>
            </a:pPr>
            <a:endParaRPr lang="tr-TR" sz="2400" dirty="0"/>
          </a:p>
        </p:txBody>
      </p:sp>
      <p:pic>
        <p:nvPicPr>
          <p:cNvPr id="17410" name="Picture 2" descr="pect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898"/>
            <a:ext cx="6188773" cy="18059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ecti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553" y="4481736"/>
            <a:ext cx="285426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03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ellulose and pectin in cell wal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8659"/>
            <a:ext cx="7632848" cy="572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81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476672"/>
            <a:ext cx="8496944" cy="5904656"/>
          </a:xfrm>
        </p:spPr>
        <p:txBody>
          <a:bodyPr>
            <a:normAutofit fontScale="85000" lnSpcReduction="10000"/>
          </a:bodyPr>
          <a:lstStyle/>
          <a:p>
            <a:pPr marL="0" indent="0" algn="just">
              <a:lnSpc>
                <a:spcPct val="170000"/>
              </a:lnSpc>
              <a:buNone/>
            </a:pPr>
            <a:r>
              <a:rPr lang="tr-TR" b="1" u="sng" dirty="0" smtClean="0">
                <a:solidFill>
                  <a:srgbClr val="FF0000"/>
                </a:solidFill>
                <a:latin typeface="Comic Sans MS" panose="030F0702030302020204" pitchFamily="66" charset="0"/>
              </a:rPr>
              <a:t>***</a:t>
            </a:r>
            <a:r>
              <a:rPr lang="tr-TR" b="1" u="sng" dirty="0" err="1" smtClean="0">
                <a:solidFill>
                  <a:srgbClr val="FF0000"/>
                </a:solidFill>
                <a:latin typeface="Comic Sans MS" panose="030F0702030302020204" pitchFamily="66" charset="0"/>
              </a:rPr>
              <a:t>Their</a:t>
            </a:r>
            <a:r>
              <a:rPr lang="tr-TR" b="1" u="sng" dirty="0" smtClean="0">
                <a:solidFill>
                  <a:srgbClr val="FF0000"/>
                </a:solidFill>
                <a:latin typeface="Comic Sans MS" panose="030F0702030302020204" pitchFamily="66" charset="0"/>
              </a:rPr>
              <a:t> </a:t>
            </a:r>
            <a:r>
              <a:rPr lang="tr-TR" b="1" u="sng" dirty="0" err="1" smtClean="0">
                <a:solidFill>
                  <a:srgbClr val="FF0000"/>
                </a:solidFill>
                <a:latin typeface="Comic Sans MS" panose="030F0702030302020204" pitchFamily="66" charset="0"/>
              </a:rPr>
              <a:t>functions</a:t>
            </a:r>
            <a:r>
              <a:rPr lang="tr-TR" b="1" u="sng" dirty="0" smtClean="0">
                <a:solidFill>
                  <a:srgbClr val="FF0000"/>
                </a:solidFill>
                <a:latin typeface="Comic Sans MS" panose="030F0702030302020204" pitchFamily="66" charset="0"/>
              </a:rPr>
              <a:t> in </a:t>
            </a:r>
            <a:r>
              <a:rPr lang="tr-TR" b="1" u="sng" dirty="0" err="1" smtClean="0">
                <a:solidFill>
                  <a:srgbClr val="FF0000"/>
                </a:solidFill>
                <a:latin typeface="Comic Sans MS" panose="030F0702030302020204" pitchFamily="66" charset="0"/>
              </a:rPr>
              <a:t>brief</a:t>
            </a:r>
            <a:r>
              <a:rPr lang="en-GB" b="1" u="sng" dirty="0" smtClean="0">
                <a:solidFill>
                  <a:srgbClr val="FF0000"/>
                </a:solidFill>
                <a:latin typeface="Comic Sans MS" panose="030F0702030302020204" pitchFamily="66" charset="0"/>
              </a:rPr>
              <a:t>:</a:t>
            </a:r>
            <a:r>
              <a:rPr lang="en-GB" u="sng" dirty="0" smtClean="0">
                <a:solidFill>
                  <a:srgbClr val="FF0000"/>
                </a:solidFill>
                <a:latin typeface="Comic Sans MS" panose="030F0702030302020204" pitchFamily="66" charset="0"/>
              </a:rPr>
              <a:t> </a:t>
            </a:r>
            <a:endParaRPr lang="tr-TR" dirty="0">
              <a:solidFill>
                <a:srgbClr val="FF0000"/>
              </a:solidFill>
              <a:latin typeface="Comic Sans MS" panose="030F0702030302020204" pitchFamily="66" charset="0"/>
            </a:endParaRPr>
          </a:p>
          <a:p>
            <a:pPr lvl="0" algn="just">
              <a:lnSpc>
                <a:spcPct val="170000"/>
              </a:lnSpc>
            </a:pPr>
            <a:r>
              <a:rPr lang="en-GB" dirty="0">
                <a:latin typeface="Comic Sans MS" panose="030F0702030302020204" pitchFamily="66" charset="0"/>
              </a:rPr>
              <a:t>determining wall porosity and providing charged surfaces that modulate wall pH and ion balance; </a:t>
            </a:r>
            <a:endParaRPr lang="tr-TR" dirty="0">
              <a:latin typeface="Comic Sans MS" panose="030F0702030302020204" pitchFamily="66" charset="0"/>
            </a:endParaRPr>
          </a:p>
          <a:p>
            <a:pPr lvl="0" algn="just">
              <a:lnSpc>
                <a:spcPct val="170000"/>
              </a:lnSpc>
            </a:pPr>
            <a:r>
              <a:rPr lang="en-GB" dirty="0">
                <a:latin typeface="Comic Sans MS" panose="030F0702030302020204" pitchFamily="66" charset="0"/>
              </a:rPr>
              <a:t>regulating </a:t>
            </a:r>
            <a:r>
              <a:rPr lang="en-GB" dirty="0" smtClean="0">
                <a:latin typeface="Comic Sans MS" panose="030F0702030302020204" pitchFamily="66" charset="0"/>
              </a:rPr>
              <a:t>cell-cell </a:t>
            </a:r>
            <a:r>
              <a:rPr lang="en-GB" dirty="0">
                <a:latin typeface="Comic Sans MS" panose="030F0702030302020204" pitchFamily="66" charset="0"/>
              </a:rPr>
              <a:t>adhesion at the middle lamella;</a:t>
            </a:r>
            <a:endParaRPr lang="tr-TR" dirty="0">
              <a:latin typeface="Comic Sans MS" panose="030F0702030302020204" pitchFamily="66" charset="0"/>
            </a:endParaRPr>
          </a:p>
          <a:p>
            <a:pPr lvl="0" algn="just">
              <a:lnSpc>
                <a:spcPct val="170000"/>
              </a:lnSpc>
            </a:pPr>
            <a:r>
              <a:rPr lang="en-GB" dirty="0">
                <a:latin typeface="Comic Sans MS" panose="030F0702030302020204" pitchFamily="66" charset="0"/>
              </a:rPr>
              <a:t>serving as recognition molecules that alert plant cells to the presence of symbiotic organisms, pathogens and insects.</a:t>
            </a:r>
            <a:endParaRPr lang="tr-TR" dirty="0">
              <a:latin typeface="Comic Sans MS" panose="030F0702030302020204" pitchFamily="66" charset="0"/>
            </a:endParaRPr>
          </a:p>
          <a:p>
            <a:pPr marL="0" indent="0" algn="just">
              <a:lnSpc>
                <a:spcPct val="170000"/>
              </a:lnSpc>
              <a:buNone/>
            </a:pPr>
            <a:endParaRPr lang="tr-TR" dirty="0">
              <a:latin typeface="Comic Sans MS" panose="030F0702030302020204" pitchFamily="66" charset="0"/>
            </a:endParaRPr>
          </a:p>
        </p:txBody>
      </p:sp>
    </p:spTree>
    <p:extLst>
      <p:ext uri="{BB962C8B-B14F-4D97-AF65-F5344CB8AC3E}">
        <p14:creationId xmlns:p14="http://schemas.microsoft.com/office/powerpoint/2010/main" val="1219046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16632"/>
            <a:ext cx="7886700" cy="615536"/>
          </a:xfrm>
        </p:spPr>
        <p:txBody>
          <a:bodyPr>
            <a:noAutofit/>
          </a:bodyPr>
          <a:lstStyle/>
          <a:p>
            <a:pPr algn="l"/>
            <a:r>
              <a:rPr lang="en-GB" sz="2800" b="1" u="sng" dirty="0" smtClean="0">
                <a:solidFill>
                  <a:srgbClr val="FF0000"/>
                </a:solidFill>
                <a:latin typeface="Comic Sans MS" panose="030F0702030302020204" pitchFamily="66" charset="0"/>
              </a:rPr>
              <a:t>Membrane Transport</a:t>
            </a:r>
            <a:r>
              <a:rPr lang="tr-TR" sz="2800" dirty="0" smtClean="0">
                <a:solidFill>
                  <a:srgbClr val="FF0000"/>
                </a:solidFill>
                <a:latin typeface="Comic Sans MS" panose="030F0702030302020204" pitchFamily="66" charset="0"/>
              </a:rPr>
              <a:t/>
            </a:r>
            <a:br>
              <a:rPr lang="tr-TR" sz="2800" dirty="0" smtClean="0">
                <a:solidFill>
                  <a:srgbClr val="FF0000"/>
                </a:solidFill>
                <a:latin typeface="Comic Sans MS" panose="030F0702030302020204" pitchFamily="66" charset="0"/>
              </a:rPr>
            </a:br>
            <a:endParaRPr lang="tr-TR" sz="28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107504" y="260648"/>
            <a:ext cx="8835280" cy="6059760"/>
          </a:xfrm>
        </p:spPr>
        <p:txBody>
          <a:bodyPr>
            <a:noAutofit/>
          </a:bodyPr>
          <a:lstStyle/>
          <a:p>
            <a:pPr>
              <a:lnSpc>
                <a:spcPct val="170000"/>
              </a:lnSpc>
            </a:pPr>
            <a:r>
              <a:rPr lang="en-GB" sz="2000" dirty="0" smtClean="0">
                <a:latin typeface="Comic Sans MS" panose="030F0702030302020204" pitchFamily="66" charset="0"/>
              </a:rPr>
              <a:t>The </a:t>
            </a:r>
            <a:r>
              <a:rPr lang="en-GB" sz="2000" dirty="0">
                <a:latin typeface="Comic Sans MS" panose="030F0702030302020204" pitchFamily="66" charset="0"/>
              </a:rPr>
              <a:t>selective movement and redistribution of ions and small organic molecules is essential for plant growth and cellular homeostasis. Because of this, plants have evolved </a:t>
            </a:r>
            <a:r>
              <a:rPr lang="en-GB" sz="2000" b="1" dirty="0">
                <a:latin typeface="Comic Sans MS" panose="030F0702030302020204" pitchFamily="66" charset="0"/>
              </a:rPr>
              <a:t>numerous proteins</a:t>
            </a:r>
            <a:r>
              <a:rPr lang="en-GB" sz="2000" dirty="0">
                <a:latin typeface="Comic Sans MS" panose="030F0702030302020204" pitchFamily="66" charset="0"/>
              </a:rPr>
              <a:t> that </a:t>
            </a:r>
            <a:r>
              <a:rPr lang="en-GB" sz="2000" b="1" dirty="0">
                <a:latin typeface="Comic Sans MS" panose="030F0702030302020204" pitchFamily="66" charset="0"/>
              </a:rPr>
              <a:t>facilitate the transport </a:t>
            </a:r>
            <a:r>
              <a:rPr lang="en-GB" sz="2000" dirty="0">
                <a:latin typeface="Comic Sans MS" panose="030F0702030302020204" pitchFamily="66" charset="0"/>
              </a:rPr>
              <a:t>of </a:t>
            </a:r>
            <a:r>
              <a:rPr lang="en-GB" sz="2000" b="1" dirty="0">
                <a:latin typeface="Comic Sans MS" panose="030F0702030302020204" pitchFamily="66" charset="0"/>
              </a:rPr>
              <a:t>minerals,</a:t>
            </a:r>
            <a:r>
              <a:rPr lang="en-GB" sz="2000" dirty="0">
                <a:latin typeface="Comic Sans MS" panose="030F0702030302020204" pitchFamily="66" charset="0"/>
              </a:rPr>
              <a:t> </a:t>
            </a:r>
            <a:r>
              <a:rPr lang="en-GB" sz="2000" b="1" dirty="0">
                <a:latin typeface="Comic Sans MS" panose="030F0702030302020204" pitchFamily="66" charset="0"/>
              </a:rPr>
              <a:t>sugars,</a:t>
            </a:r>
            <a:r>
              <a:rPr lang="en-GB" sz="2000" dirty="0">
                <a:latin typeface="Comic Sans MS" panose="030F0702030302020204" pitchFamily="66" charset="0"/>
              </a:rPr>
              <a:t> </a:t>
            </a:r>
            <a:r>
              <a:rPr lang="en-GB" sz="2000" b="1" dirty="0">
                <a:latin typeface="Comic Sans MS" panose="030F0702030302020204" pitchFamily="66" charset="0"/>
              </a:rPr>
              <a:t>metabolites </a:t>
            </a:r>
            <a:r>
              <a:rPr lang="en-GB" sz="2000" dirty="0">
                <a:latin typeface="Comic Sans MS" panose="030F0702030302020204" pitchFamily="66" charset="0"/>
              </a:rPr>
              <a:t>and </a:t>
            </a:r>
            <a:r>
              <a:rPr lang="en-GB" sz="2000" b="1" dirty="0">
                <a:latin typeface="Comic Sans MS" panose="030F0702030302020204" pitchFamily="66" charset="0"/>
              </a:rPr>
              <a:t>other compound through the limiting membranes of cells</a:t>
            </a:r>
            <a:r>
              <a:rPr lang="en-GB" sz="2000" dirty="0">
                <a:latin typeface="Comic Sans MS" panose="030F0702030302020204" pitchFamily="66" charset="0"/>
              </a:rPr>
              <a:t> and </a:t>
            </a:r>
            <a:r>
              <a:rPr lang="en-GB" sz="2000" b="1" dirty="0">
                <a:latin typeface="Comic Sans MS" panose="030F0702030302020204" pitchFamily="66" charset="0"/>
              </a:rPr>
              <a:t>organelles.</a:t>
            </a:r>
            <a:r>
              <a:rPr lang="en-GB" sz="2000" dirty="0">
                <a:latin typeface="Comic Sans MS" panose="030F0702030302020204" pitchFamily="66" charset="0"/>
              </a:rPr>
              <a:t> These membrane transporters are selective for the compound being transported and activities are often tightly regulated. </a:t>
            </a:r>
            <a:endParaRPr lang="tr-TR" sz="2000" dirty="0">
              <a:latin typeface="Comic Sans MS" panose="030F0702030302020204" pitchFamily="66" charset="0"/>
            </a:endParaRPr>
          </a:p>
          <a:p>
            <a:pPr marL="0" indent="0">
              <a:lnSpc>
                <a:spcPct val="170000"/>
              </a:lnSpc>
              <a:buNone/>
            </a:pPr>
            <a:r>
              <a:rPr lang="en-GB" sz="2000" b="1" dirty="0" smtClean="0">
                <a:latin typeface="Comic Sans MS" panose="030F0702030302020204" pitchFamily="66" charset="0"/>
              </a:rPr>
              <a:t>In </a:t>
            </a:r>
            <a:r>
              <a:rPr lang="en-GB" sz="2000" b="1" dirty="0">
                <a:latin typeface="Comic Sans MS" panose="030F0702030302020204" pitchFamily="66" charset="0"/>
              </a:rPr>
              <a:t>plant cells, membrane transport underpins a wide range of essential processes, including the following: </a:t>
            </a:r>
            <a:endParaRPr lang="tr-TR" sz="2000" b="1" dirty="0">
              <a:latin typeface="Comic Sans MS" panose="030F0702030302020204" pitchFamily="66" charset="0"/>
            </a:endParaRPr>
          </a:p>
          <a:p>
            <a:pPr lvl="0">
              <a:lnSpc>
                <a:spcPct val="170000"/>
              </a:lnSpc>
            </a:pPr>
            <a:r>
              <a:rPr lang="en-GB" sz="2000" b="1" dirty="0">
                <a:solidFill>
                  <a:srgbClr val="7030A0"/>
                </a:solidFill>
                <a:latin typeface="Comic Sans MS" panose="030F0702030302020204" pitchFamily="66" charset="0"/>
              </a:rPr>
              <a:t>Turgor </a:t>
            </a:r>
            <a:r>
              <a:rPr lang="en-GB" sz="2000" b="1" dirty="0" smtClean="0">
                <a:solidFill>
                  <a:srgbClr val="7030A0"/>
                </a:solidFill>
                <a:latin typeface="Comic Sans MS" panose="030F0702030302020204" pitchFamily="66" charset="0"/>
              </a:rPr>
              <a:t>generation</a:t>
            </a:r>
            <a:r>
              <a:rPr lang="tr-TR" sz="2000" b="1" dirty="0" smtClean="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Nutrient acquisition</a:t>
            </a:r>
            <a:r>
              <a:rPr lang="tr-TR" sz="2000" b="1" dirty="0" smtClean="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Waste </a:t>
            </a:r>
            <a:r>
              <a:rPr lang="en-GB" sz="2000" b="1" dirty="0">
                <a:solidFill>
                  <a:srgbClr val="7030A0"/>
                </a:solidFill>
                <a:latin typeface="Comic Sans MS" panose="030F0702030302020204" pitchFamily="66" charset="0"/>
              </a:rPr>
              <a:t>product excretion</a:t>
            </a:r>
            <a:endParaRPr lang="tr-TR" sz="2000" dirty="0">
              <a:solidFill>
                <a:srgbClr val="7030A0"/>
              </a:solidFill>
              <a:latin typeface="Comic Sans MS" panose="030F0702030302020204" pitchFamily="66" charset="0"/>
            </a:endParaRPr>
          </a:p>
          <a:p>
            <a:pPr marL="0" lvl="0" indent="0">
              <a:lnSpc>
                <a:spcPct val="170000"/>
              </a:lnSpc>
              <a:buNone/>
            </a:pPr>
            <a:r>
              <a:rPr lang="en-GB" sz="2000" b="1" dirty="0">
                <a:solidFill>
                  <a:srgbClr val="7030A0"/>
                </a:solidFill>
                <a:latin typeface="Comic Sans MS" panose="030F0702030302020204" pitchFamily="66" charset="0"/>
              </a:rPr>
              <a:t>Metabolite </a:t>
            </a:r>
            <a:r>
              <a:rPr lang="en-GB" sz="2000" b="1" dirty="0" smtClean="0">
                <a:solidFill>
                  <a:srgbClr val="7030A0"/>
                </a:solidFill>
                <a:latin typeface="Comic Sans MS" panose="030F0702030302020204" pitchFamily="66" charset="0"/>
              </a:rPr>
              <a:t>distribution</a:t>
            </a:r>
            <a:r>
              <a:rPr lang="tr-TR" sz="2000" b="1" dirty="0" smtClean="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Compartmentalization </a:t>
            </a:r>
            <a:r>
              <a:rPr lang="en-GB" sz="2000" b="1" dirty="0">
                <a:solidFill>
                  <a:srgbClr val="7030A0"/>
                </a:solidFill>
                <a:latin typeface="Comic Sans MS" panose="030F0702030302020204" pitchFamily="66" charset="0"/>
              </a:rPr>
              <a:t>of </a:t>
            </a:r>
            <a:r>
              <a:rPr lang="en-GB" sz="2000" b="1" dirty="0" smtClean="0">
                <a:solidFill>
                  <a:srgbClr val="7030A0"/>
                </a:solidFill>
                <a:latin typeface="Comic Sans MS" panose="030F0702030302020204" pitchFamily="66" charset="0"/>
              </a:rPr>
              <a:t>metabolites</a:t>
            </a:r>
            <a:r>
              <a:rPr lang="tr-TR" sz="2000" b="1" dirty="0" smtClean="0">
                <a:solidFill>
                  <a:srgbClr val="7030A0"/>
                </a:solidFill>
                <a:latin typeface="Comic Sans MS" panose="030F0702030302020204" pitchFamily="66" charset="0"/>
              </a:rPr>
              <a:t>,</a:t>
            </a:r>
            <a:endParaRPr lang="tr-TR" sz="2000" dirty="0">
              <a:solidFill>
                <a:srgbClr val="7030A0"/>
              </a:solidFill>
              <a:latin typeface="Comic Sans MS" panose="030F0702030302020204" pitchFamily="66" charset="0"/>
            </a:endParaRPr>
          </a:p>
          <a:p>
            <a:pPr marL="0" lvl="0" indent="0">
              <a:lnSpc>
                <a:spcPct val="170000"/>
              </a:lnSpc>
              <a:buNone/>
            </a:pPr>
            <a:r>
              <a:rPr lang="en-GB" sz="2000" b="1" dirty="0">
                <a:solidFill>
                  <a:srgbClr val="7030A0"/>
                </a:solidFill>
                <a:latin typeface="Comic Sans MS" panose="030F0702030302020204" pitchFamily="66" charset="0"/>
              </a:rPr>
              <a:t>Energy transduction</a:t>
            </a:r>
            <a:endParaRPr lang="tr-TR" sz="2000" dirty="0">
              <a:solidFill>
                <a:srgbClr val="7030A0"/>
              </a:solidFill>
              <a:latin typeface="Comic Sans MS" panose="030F0702030302020204" pitchFamily="66" charset="0"/>
            </a:endParaRPr>
          </a:p>
          <a:p>
            <a:pPr lvl="0">
              <a:lnSpc>
                <a:spcPct val="170000"/>
              </a:lnSpc>
            </a:pPr>
            <a:r>
              <a:rPr lang="en-GB" sz="2000" b="1" dirty="0">
                <a:solidFill>
                  <a:srgbClr val="7030A0"/>
                </a:solidFill>
                <a:latin typeface="Comic Sans MS" panose="030F0702030302020204" pitchFamily="66" charset="0"/>
              </a:rPr>
              <a:t>Signal </a:t>
            </a:r>
            <a:r>
              <a:rPr lang="en-GB" sz="2000" b="1" dirty="0" smtClean="0">
                <a:solidFill>
                  <a:srgbClr val="7030A0"/>
                </a:solidFill>
                <a:latin typeface="Comic Sans MS" panose="030F0702030302020204" pitchFamily="66" charset="0"/>
              </a:rPr>
              <a:t>transduction</a:t>
            </a:r>
            <a:endParaRPr lang="tr-TR" sz="20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541416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1302" y="188640"/>
            <a:ext cx="9041314" cy="6149008"/>
          </a:xfrm>
        </p:spPr>
        <p:txBody>
          <a:bodyPr>
            <a:normAutofit fontScale="70000" lnSpcReduction="20000"/>
          </a:bodyPr>
          <a:lstStyle/>
          <a:p>
            <a:pPr marL="0" lvl="0" indent="0">
              <a:lnSpc>
                <a:spcPct val="160000"/>
              </a:lnSpc>
              <a:buNone/>
            </a:pPr>
            <a:r>
              <a:rPr lang="en-GB" b="1" u="sng" dirty="0">
                <a:latin typeface="Comic Sans MS" panose="030F0702030302020204" pitchFamily="66" charset="0"/>
              </a:rPr>
              <a:t>Protein Sorting and Vesicle Traffic</a:t>
            </a:r>
            <a:endParaRPr lang="tr-TR" dirty="0">
              <a:latin typeface="Comic Sans MS" panose="030F0702030302020204" pitchFamily="66" charset="0"/>
            </a:endParaRPr>
          </a:p>
          <a:p>
            <a:pPr>
              <a:lnSpc>
                <a:spcPct val="160000"/>
              </a:lnSpc>
            </a:pPr>
            <a:r>
              <a:rPr lang="en-GB" dirty="0">
                <a:latin typeface="Comic Sans MS" panose="030F0702030302020204" pitchFamily="66" charset="0"/>
              </a:rPr>
              <a:t>A typical plant cell contains 5000 to 10 000 different polypeptide sequences and billions of individual protein molecules. If such a cell is to function properly, it must direct these proteins to specific metabolic compartments, cytoplasmic structures and membrane systems. Accurate protein sorting is required at all times, both when cellular structures are formed in dividing and differentiating cells and when proteins in mature structures are degraded and replaced. Examples of the proteins that must be sorted include soluble enzymes, intrinsic membrane proteins and structural proteins in the cell wall matrix. </a:t>
            </a:r>
            <a:endParaRPr lang="tr-TR" dirty="0">
              <a:latin typeface="Comic Sans MS" panose="030F0702030302020204" pitchFamily="66" charset="0"/>
            </a:endParaRPr>
          </a:p>
          <a:p>
            <a:pPr>
              <a:lnSpc>
                <a:spcPct val="160000"/>
              </a:lnSpc>
            </a:pPr>
            <a:r>
              <a:rPr lang="en-GB" dirty="0">
                <a:latin typeface="Comic Sans MS" panose="030F0702030302020204" pitchFamily="66" charset="0"/>
              </a:rPr>
              <a:t>	</a:t>
            </a:r>
            <a:endParaRPr lang="tr-TR" dirty="0">
              <a:latin typeface="Comic Sans MS" panose="030F0702030302020204" pitchFamily="66" charset="0"/>
            </a:endParaRPr>
          </a:p>
        </p:txBody>
      </p:sp>
    </p:spTree>
    <p:extLst>
      <p:ext uri="{BB962C8B-B14F-4D97-AF65-F5344CB8AC3E}">
        <p14:creationId xmlns:p14="http://schemas.microsoft.com/office/powerpoint/2010/main" val="2056090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229600" cy="4525963"/>
          </a:xfrm>
        </p:spPr>
        <p:txBody>
          <a:bodyPr>
            <a:normAutofit fontScale="70000" lnSpcReduction="20000"/>
          </a:bodyPr>
          <a:lstStyle/>
          <a:p>
            <a:pPr algn="just">
              <a:lnSpc>
                <a:spcPct val="160000"/>
              </a:lnSpc>
            </a:pPr>
            <a:r>
              <a:rPr lang="en-GB" b="1" dirty="0">
                <a:latin typeface="Comic Sans MS" panose="030F0702030302020204" pitchFamily="66" charset="0"/>
              </a:rPr>
              <a:t>Most proteins have hydrophilic surfaces and therefore do not readily pass through the hydrophobic core of lipid bilayer.</a:t>
            </a:r>
            <a:r>
              <a:rPr lang="en-GB" dirty="0">
                <a:latin typeface="Comic Sans MS" panose="030F0702030302020204" pitchFamily="66" charset="0"/>
              </a:rPr>
              <a:t> Translocation through a membrane involves a protein</a:t>
            </a:r>
            <a:r>
              <a:rPr lang="tr-TR" dirty="0">
                <a:latin typeface="Comic Sans MS" panose="030F0702030302020204" pitchFamily="66" charset="0"/>
              </a:rPr>
              <a:t>-</a:t>
            </a:r>
            <a:r>
              <a:rPr lang="tr-TR" dirty="0" err="1">
                <a:latin typeface="Comic Sans MS" panose="030F0702030302020204" pitchFamily="66" charset="0"/>
              </a:rPr>
              <a:t>like</a:t>
            </a:r>
            <a:r>
              <a:rPr lang="en-GB" dirty="0">
                <a:latin typeface="Comic Sans MS" panose="030F0702030302020204" pitchFamily="66" charset="0"/>
              </a:rPr>
              <a:t> pore or channel through which a protein passes, not in its globular form but it an extended or unfolded configuration. Cytosolic chaperones interact with newly synthesized proteins, keeping them unfolded so they can pass through a protein pore to an appropriate compartment or membrane. </a:t>
            </a:r>
            <a:endParaRPr lang="tr-TR" dirty="0">
              <a:latin typeface="Comic Sans MS" panose="030F0702030302020204" pitchFamily="66" charset="0"/>
            </a:endParaRPr>
          </a:p>
          <a:p>
            <a:pPr algn="just">
              <a:lnSpc>
                <a:spcPct val="160000"/>
              </a:lnSpc>
            </a:pPr>
            <a:endParaRPr lang="tr-TR" dirty="0">
              <a:latin typeface="Comic Sans MS" panose="030F0702030302020204" pitchFamily="66" charset="0"/>
            </a:endParaRPr>
          </a:p>
          <a:p>
            <a:pPr algn="just"/>
            <a:endParaRPr lang="tr-TR" dirty="0"/>
          </a:p>
        </p:txBody>
      </p:sp>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77072"/>
            <a:ext cx="4446662" cy="287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2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96752"/>
            <a:ext cx="8712968" cy="1584176"/>
          </a:xfrm>
        </p:spPr>
        <p:txBody>
          <a:bodyPr>
            <a:normAutofit/>
          </a:bodyPr>
          <a:lstStyle/>
          <a:p>
            <a:pPr algn="just"/>
            <a:r>
              <a:rPr lang="en-US" sz="2500" dirty="0">
                <a:latin typeface="Comic Sans MS" panose="030F0702030302020204" pitchFamily="66" charset="0"/>
              </a:rPr>
              <a:t>The main function of the cell nucleus is to </a:t>
            </a:r>
            <a:r>
              <a:rPr lang="en-US" sz="2500" dirty="0">
                <a:solidFill>
                  <a:srgbClr val="FF0000"/>
                </a:solidFill>
                <a:latin typeface="Comic Sans MS" panose="030F0702030302020204" pitchFamily="66" charset="0"/>
              </a:rPr>
              <a:t>control gene expression </a:t>
            </a:r>
            <a:r>
              <a:rPr lang="en-US" sz="2500" dirty="0">
                <a:latin typeface="Comic Sans MS" panose="030F0702030302020204" pitchFamily="66" charset="0"/>
              </a:rPr>
              <a:t>and </a:t>
            </a:r>
            <a:r>
              <a:rPr lang="en-US" sz="2500" dirty="0">
                <a:solidFill>
                  <a:srgbClr val="FF0000"/>
                </a:solidFill>
                <a:latin typeface="Comic Sans MS" panose="030F0702030302020204" pitchFamily="66" charset="0"/>
              </a:rPr>
              <a:t>mediate the replication of DNA during the cell cycle</a:t>
            </a:r>
            <a:r>
              <a:rPr lang="en-US" sz="2500" dirty="0">
                <a:latin typeface="Comic Sans MS" panose="030F0702030302020204" pitchFamily="66" charset="0"/>
              </a:rPr>
              <a:t>. </a:t>
            </a:r>
            <a:endParaRPr lang="tr-TR" sz="2500" dirty="0"/>
          </a:p>
        </p:txBody>
      </p:sp>
      <p:pic>
        <p:nvPicPr>
          <p:cNvPr id="2052" name="Picture 4" descr="chromatin chromosom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356992"/>
            <a:ext cx="5550472" cy="269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8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C:\Users\user\Desktop\ingilizce ders materyali\IMG_1614[1].JPG"/>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179512" y="326745"/>
            <a:ext cx="6624735" cy="3918837"/>
          </a:xfrm>
          <a:prstGeom prst="rect">
            <a:avLst/>
          </a:prstGeom>
          <a:noFill/>
          <a:ln>
            <a:noFill/>
          </a:ln>
        </p:spPr>
      </p:pic>
      <p:sp>
        <p:nvSpPr>
          <p:cNvPr id="3" name="Dikdörtgen 2"/>
          <p:cNvSpPr/>
          <p:nvPr/>
        </p:nvSpPr>
        <p:spPr>
          <a:xfrm>
            <a:off x="212128" y="1052736"/>
            <a:ext cx="1512168" cy="369332"/>
          </a:xfrm>
          <a:prstGeom prst="rect">
            <a:avLst/>
          </a:prstGeom>
          <a:solidFill>
            <a:schemeClr val="bg1"/>
          </a:solidFill>
        </p:spPr>
        <p:txBody>
          <a:bodyPr wrap="square">
            <a:spAutoFit/>
          </a:bodyPr>
          <a:lstStyle/>
          <a:p>
            <a:endParaRPr lang="tr-TR" dirty="0"/>
          </a:p>
        </p:txBody>
      </p:sp>
      <p:sp>
        <p:nvSpPr>
          <p:cNvPr id="6" name="Dikdörtgen 5"/>
          <p:cNvSpPr/>
          <p:nvPr/>
        </p:nvSpPr>
        <p:spPr>
          <a:xfrm>
            <a:off x="1835696" y="4293096"/>
            <a:ext cx="7056784" cy="2446824"/>
          </a:xfrm>
          <a:prstGeom prst="rect">
            <a:avLst/>
          </a:prstGeom>
        </p:spPr>
        <p:txBody>
          <a:bodyPr wrap="square">
            <a:spAutoFit/>
          </a:bodyPr>
          <a:lstStyle/>
          <a:p>
            <a:pPr algn="just">
              <a:lnSpc>
                <a:spcPct val="170000"/>
              </a:lnSpc>
            </a:pPr>
            <a:r>
              <a:rPr lang="en-GB">
                <a:latin typeface="Comic Sans MS" panose="030F0702030302020204" pitchFamily="66" charset="0"/>
              </a:rPr>
              <a:t>The first sorting event for all proteins made in the cytosol separates them into </a:t>
            </a:r>
            <a:r>
              <a:rPr lang="en-GB" b="1">
                <a:latin typeface="Comic Sans MS" panose="030F0702030302020204" pitchFamily="66" charset="0"/>
              </a:rPr>
              <a:t>two groups.</a:t>
            </a:r>
            <a:r>
              <a:rPr lang="en-GB">
                <a:latin typeface="Comic Sans MS" panose="030F0702030302020204" pitchFamily="66" charset="0"/>
              </a:rPr>
              <a:t> </a:t>
            </a:r>
            <a:r>
              <a:rPr lang="en-GB" b="1" dirty="0">
                <a:latin typeface="Comic Sans MS" panose="030F0702030302020204" pitchFamily="66" charset="0"/>
              </a:rPr>
              <a:t>Proteins in the first group</a:t>
            </a:r>
            <a:r>
              <a:rPr lang="en-GB" dirty="0">
                <a:latin typeface="Comic Sans MS" panose="030F0702030302020204" pitchFamily="66" charset="0"/>
              </a:rPr>
              <a:t> are released in the cytosol and may either remain in that compartment or be </a:t>
            </a:r>
            <a:r>
              <a:rPr lang="en-GB" b="1" dirty="0">
                <a:latin typeface="Comic Sans MS" panose="030F0702030302020204" pitchFamily="66" charset="0"/>
              </a:rPr>
              <a:t>targeted to a variety of destinations, including plastids, mitochondria, peroxisomes and nuclei.</a:t>
            </a:r>
            <a:r>
              <a:rPr lang="en-GB" dirty="0">
                <a:latin typeface="Comic Sans MS" panose="030F0702030302020204" pitchFamily="66" charset="0"/>
              </a:rPr>
              <a:t> </a:t>
            </a:r>
            <a:endParaRPr lang="tr-TR" dirty="0">
              <a:latin typeface="Comic Sans MS" panose="030F0702030302020204" pitchFamily="66" charset="0"/>
            </a:endParaRPr>
          </a:p>
        </p:txBody>
      </p:sp>
    </p:spTree>
    <p:extLst>
      <p:ext uri="{BB962C8B-B14F-4D97-AF65-F5344CB8AC3E}">
        <p14:creationId xmlns:p14="http://schemas.microsoft.com/office/powerpoint/2010/main" val="1214245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640960" cy="6192688"/>
          </a:xfrm>
        </p:spPr>
        <p:txBody>
          <a:bodyPr>
            <a:noAutofit/>
          </a:bodyPr>
          <a:lstStyle/>
          <a:p>
            <a:pPr algn="just">
              <a:lnSpc>
                <a:spcPct val="170000"/>
              </a:lnSpc>
            </a:pPr>
            <a:r>
              <a:rPr lang="en-GB" sz="1600" b="1" dirty="0">
                <a:solidFill>
                  <a:srgbClr val="7030A0"/>
                </a:solidFill>
                <a:latin typeface="Comic Sans MS" panose="030F0702030302020204" pitchFamily="66" charset="0"/>
              </a:rPr>
              <a:t>By contrast, proteins in the second group are targeted to the ER by signal peptides located in the N terminus. Translation of a signal peptide causes the ribosome to bind to the ER during protein synthesis. ER studded with such ribosomes is referred to as rough ER. Proteins synthesized on the rough ER enter the secretory pathway, an intracellular system of vesicles and cisternae (flattened sacs) that includes the ER, Golgi complex, tonoplast and plasma membrane. These proteins can then be secreted or targeted to the various compartments </a:t>
            </a:r>
            <a:r>
              <a:rPr lang="en-GB" sz="1600" b="1" dirty="0" smtClean="0">
                <a:solidFill>
                  <a:srgbClr val="7030A0"/>
                </a:solidFill>
                <a:latin typeface="Comic Sans MS" panose="030F0702030302020204" pitchFamily="66" charset="0"/>
              </a:rPr>
              <a:t>of </a:t>
            </a:r>
            <a:r>
              <a:rPr lang="en-GB" sz="1600" b="1" dirty="0">
                <a:solidFill>
                  <a:srgbClr val="7030A0"/>
                </a:solidFill>
                <a:latin typeface="Comic Sans MS" panose="030F0702030302020204" pitchFamily="66" charset="0"/>
              </a:rPr>
              <a:t>the secretory system.</a:t>
            </a:r>
            <a:endParaRPr lang="tr-TR" sz="1600" dirty="0">
              <a:solidFill>
                <a:srgbClr val="7030A0"/>
              </a:solidFill>
              <a:latin typeface="Comic Sans MS" panose="030F0702030302020204" pitchFamily="66" charset="0"/>
            </a:endParaRPr>
          </a:p>
          <a:p>
            <a:pPr marL="0" indent="0" algn="just">
              <a:lnSpc>
                <a:spcPct val="170000"/>
              </a:lnSpc>
              <a:buNone/>
            </a:pPr>
            <a:endParaRPr lang="tr-TR" sz="1600" dirty="0">
              <a:latin typeface="Comic Sans MS" panose="030F0702030302020204" pitchFamily="66" charset="0"/>
            </a:endParaRPr>
          </a:p>
          <a:p>
            <a:pPr algn="just">
              <a:lnSpc>
                <a:spcPct val="170000"/>
              </a:lnSpc>
            </a:pPr>
            <a:r>
              <a:rPr lang="en-GB" sz="1600" dirty="0">
                <a:latin typeface="Comic Sans MS" panose="030F0702030302020204" pitchFamily="66" charset="0"/>
              </a:rPr>
              <a:t>The transport of the both soluble and membrane proteins is mediated by vesicles that carry proteins from one compartment to the next. Thus, vesicles are constantly being formed, transported and fused with a compartment different from the one in which they originated. Such transport implies that vesicles can recognize their destination according to the cargo they carry. </a:t>
            </a:r>
            <a:endParaRPr lang="tr-TR" sz="1600" dirty="0">
              <a:latin typeface="Comic Sans MS" panose="030F0702030302020204" pitchFamily="66" charset="0"/>
            </a:endParaRPr>
          </a:p>
          <a:p>
            <a:pPr algn="just">
              <a:lnSpc>
                <a:spcPct val="170000"/>
              </a:lnSpc>
            </a:pPr>
            <a:endParaRPr lang="tr-TR" sz="1600" dirty="0">
              <a:latin typeface="Comic Sans MS" panose="030F0702030302020204" pitchFamily="66" charset="0"/>
            </a:endParaRPr>
          </a:p>
          <a:p>
            <a:pPr algn="just"/>
            <a:endParaRPr lang="tr-TR" sz="1600" dirty="0"/>
          </a:p>
        </p:txBody>
      </p:sp>
    </p:spTree>
    <p:extLst>
      <p:ext uri="{BB962C8B-B14F-4D97-AF65-F5344CB8AC3E}">
        <p14:creationId xmlns:p14="http://schemas.microsoft.com/office/powerpoint/2010/main" val="1948233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0608" y="188640"/>
            <a:ext cx="8276811" cy="848139"/>
          </a:xfrm>
        </p:spPr>
        <p:txBody>
          <a:bodyPr>
            <a:normAutofit fontScale="90000"/>
          </a:bodyPr>
          <a:lstStyle/>
          <a:p>
            <a:r>
              <a:rPr lang="tr-TR" sz="3600" b="1" u="sng" dirty="0">
                <a:solidFill>
                  <a:srgbClr val="FF0000"/>
                </a:solidFill>
                <a:latin typeface="Comic Sans MS" panose="030F0702030302020204" pitchFamily="66" charset="0"/>
              </a:rPr>
              <a:t>3</a:t>
            </a:r>
            <a:r>
              <a:rPr lang="tr-TR" sz="3600" b="1" u="sng" dirty="0" smtClean="0">
                <a:solidFill>
                  <a:srgbClr val="FF0000"/>
                </a:solidFill>
                <a:latin typeface="Comic Sans MS" panose="030F0702030302020204" pitchFamily="66" charset="0"/>
              </a:rPr>
              <a:t>. </a:t>
            </a:r>
            <a:r>
              <a:rPr lang="en-GB" sz="3600" b="1" u="sng" dirty="0" smtClean="0">
                <a:solidFill>
                  <a:srgbClr val="FF0000"/>
                </a:solidFill>
                <a:latin typeface="Comic Sans MS" panose="030F0702030302020204" pitchFamily="66" charset="0"/>
              </a:rPr>
              <a:t>The Cytoskeleton</a:t>
            </a:r>
            <a:r>
              <a:rPr lang="tr-TR" sz="3600" dirty="0" smtClean="0">
                <a:solidFill>
                  <a:srgbClr val="00B050"/>
                </a:solidFill>
                <a:latin typeface="Comic Sans MS" panose="030F0702030302020204" pitchFamily="66" charset="0"/>
              </a:rPr>
              <a:t/>
            </a:r>
            <a:br>
              <a:rPr lang="tr-TR" sz="3600" dirty="0" smtClean="0">
                <a:solidFill>
                  <a:srgbClr val="00B050"/>
                </a:solidFill>
                <a:latin typeface="Comic Sans MS" panose="030F0702030302020204" pitchFamily="66" charset="0"/>
              </a:rPr>
            </a:br>
            <a:endParaRPr lang="tr-TR" sz="3600" dirty="0">
              <a:solidFill>
                <a:srgbClr val="00B050"/>
              </a:solidFill>
              <a:latin typeface="Comic Sans MS" panose="030F0702030302020204" pitchFamily="66" charset="0"/>
            </a:endParaRPr>
          </a:p>
        </p:txBody>
      </p:sp>
      <p:sp>
        <p:nvSpPr>
          <p:cNvPr id="3" name="İçerik Yer Tutucusu 2"/>
          <p:cNvSpPr>
            <a:spLocks noGrp="1"/>
          </p:cNvSpPr>
          <p:nvPr>
            <p:ph sz="quarter" idx="1"/>
          </p:nvPr>
        </p:nvSpPr>
        <p:spPr>
          <a:xfrm>
            <a:off x="238538" y="699190"/>
            <a:ext cx="8653942" cy="6046167"/>
          </a:xfrm>
        </p:spPr>
        <p:txBody>
          <a:bodyPr>
            <a:normAutofit fontScale="70000" lnSpcReduction="20000"/>
          </a:bodyPr>
          <a:lstStyle/>
          <a:p>
            <a:pPr>
              <a:lnSpc>
                <a:spcPct val="170000"/>
              </a:lnSpc>
            </a:pPr>
            <a:r>
              <a:rPr lang="en-GB" b="1" dirty="0" smtClean="0">
                <a:solidFill>
                  <a:srgbClr val="7030A0"/>
                </a:solidFill>
                <a:latin typeface="Comic Sans MS" panose="030F0702030302020204" pitchFamily="66" charset="0"/>
              </a:rPr>
              <a:t>Spatial </a:t>
            </a:r>
            <a:r>
              <a:rPr lang="en-GB" b="1" dirty="0">
                <a:solidFill>
                  <a:srgbClr val="7030A0"/>
                </a:solidFill>
                <a:latin typeface="Comic Sans MS" panose="030F0702030302020204" pitchFamily="66" charset="0"/>
              </a:rPr>
              <a:t>organization within the eukaryotic cell and directed movements of the cell or its contents are mediated by the cytoskeleton, a network of filamentous protein polymers that permeates the cytosol. </a:t>
            </a:r>
            <a:r>
              <a:rPr lang="en-GB" dirty="0">
                <a:latin typeface="Comic Sans MS" panose="030F0702030302020204" pitchFamily="66" charset="0"/>
              </a:rPr>
              <a:t>The cytoskeleton comprises three major families of proteins: </a:t>
            </a:r>
            <a:r>
              <a:rPr lang="en-GB" b="1" dirty="0">
                <a:latin typeface="Comic Sans MS" panose="030F0702030302020204" pitchFamily="66" charset="0"/>
              </a:rPr>
              <a:t>intermediate filaments</a:t>
            </a:r>
            <a:r>
              <a:rPr lang="en-GB" dirty="0">
                <a:latin typeface="Comic Sans MS" panose="030F0702030302020204" pitchFamily="66" charset="0"/>
              </a:rPr>
              <a:t>, </a:t>
            </a:r>
            <a:r>
              <a:rPr lang="en-GB" b="1" dirty="0">
                <a:latin typeface="Comic Sans MS" panose="030F0702030302020204" pitchFamily="66" charset="0"/>
              </a:rPr>
              <a:t>actin</a:t>
            </a:r>
            <a:r>
              <a:rPr lang="en-GB" dirty="0">
                <a:latin typeface="Comic Sans MS" panose="030F0702030302020204" pitchFamily="66" charset="0"/>
              </a:rPr>
              <a:t> and </a:t>
            </a:r>
            <a:r>
              <a:rPr lang="en-GB" b="1" dirty="0">
                <a:latin typeface="Comic Sans MS" panose="030F0702030302020204" pitchFamily="66" charset="0"/>
              </a:rPr>
              <a:t>tubulin</a:t>
            </a:r>
            <a:r>
              <a:rPr lang="en-GB" dirty="0">
                <a:latin typeface="Comic Sans MS" panose="030F0702030302020204" pitchFamily="66" charset="0"/>
              </a:rPr>
              <a:t>. </a:t>
            </a:r>
            <a:endParaRPr lang="tr-TR" dirty="0">
              <a:latin typeface="Comic Sans MS" panose="030F0702030302020204" pitchFamily="66" charset="0"/>
            </a:endParaRPr>
          </a:p>
          <a:p>
            <a:pPr>
              <a:lnSpc>
                <a:spcPct val="170000"/>
              </a:lnSpc>
            </a:pPr>
            <a:r>
              <a:rPr lang="en-GB" b="1" u="sng" dirty="0">
                <a:solidFill>
                  <a:srgbClr val="7030A0"/>
                </a:solidFill>
                <a:latin typeface="Comic Sans MS" panose="030F0702030302020204" pitchFamily="66" charset="0"/>
              </a:rPr>
              <a:t>Functions of cytoskeleton:</a:t>
            </a:r>
            <a:endParaRPr lang="tr-TR" dirty="0">
              <a:solidFill>
                <a:srgbClr val="7030A0"/>
              </a:solidFill>
              <a:latin typeface="Comic Sans MS" panose="030F0702030302020204" pitchFamily="66" charset="0"/>
            </a:endParaRPr>
          </a:p>
          <a:p>
            <a:pPr lvl="0">
              <a:lnSpc>
                <a:spcPct val="170000"/>
              </a:lnSpc>
            </a:pPr>
            <a:r>
              <a:rPr lang="en-GB" dirty="0">
                <a:latin typeface="Comic Sans MS" panose="030F0702030302020204" pitchFamily="66" charset="0"/>
              </a:rPr>
              <a:t>Anchorage</a:t>
            </a:r>
            <a:endParaRPr lang="tr-TR" dirty="0">
              <a:latin typeface="Comic Sans MS" panose="030F0702030302020204" pitchFamily="66" charset="0"/>
            </a:endParaRPr>
          </a:p>
          <a:p>
            <a:pPr lvl="0">
              <a:lnSpc>
                <a:spcPct val="170000"/>
              </a:lnSpc>
            </a:pPr>
            <a:r>
              <a:rPr lang="en-GB" dirty="0">
                <a:latin typeface="Comic Sans MS" panose="030F0702030302020204" pitchFamily="66" charset="0"/>
              </a:rPr>
              <a:t>Motility</a:t>
            </a:r>
            <a:endParaRPr lang="tr-TR" dirty="0">
              <a:latin typeface="Comic Sans MS" panose="030F0702030302020204" pitchFamily="66" charset="0"/>
            </a:endParaRPr>
          </a:p>
          <a:p>
            <a:pPr lvl="0">
              <a:lnSpc>
                <a:spcPct val="170000"/>
              </a:lnSpc>
            </a:pPr>
            <a:r>
              <a:rPr lang="en-GB" dirty="0">
                <a:latin typeface="Comic Sans MS" panose="030F0702030302020204" pitchFamily="66" charset="0"/>
              </a:rPr>
              <a:t>Information</a:t>
            </a:r>
            <a:endParaRPr lang="tr-TR" dirty="0">
              <a:latin typeface="Comic Sans MS" panose="030F0702030302020204" pitchFamily="66" charset="0"/>
            </a:endParaRPr>
          </a:p>
          <a:p>
            <a:pPr lvl="0">
              <a:lnSpc>
                <a:spcPct val="170000"/>
              </a:lnSpc>
            </a:pPr>
            <a:r>
              <a:rPr lang="en-GB" dirty="0">
                <a:latin typeface="Comic Sans MS" panose="030F0702030302020204" pitchFamily="66" charset="0"/>
              </a:rPr>
              <a:t>Polarity</a:t>
            </a:r>
            <a:endParaRPr lang="tr-TR" dirty="0">
              <a:latin typeface="Comic Sans MS" panose="030F0702030302020204" pitchFamily="66" charset="0"/>
            </a:endParaRPr>
          </a:p>
          <a:p>
            <a:pPr>
              <a:lnSpc>
                <a:spcPct val="17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663047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21832" y="188640"/>
            <a:ext cx="8814663" cy="4873752"/>
          </a:xfrm>
        </p:spPr>
        <p:txBody>
          <a:bodyPr>
            <a:normAutofit/>
          </a:bodyPr>
          <a:lstStyle/>
          <a:p>
            <a:pPr algn="just"/>
            <a:r>
              <a:rPr lang="en-US" sz="2800" dirty="0" smtClean="0">
                <a:latin typeface="Comic Sans MS" panose="030F0702030302020204" pitchFamily="66" charset="0"/>
              </a:rPr>
              <a:t>In addition, a </a:t>
            </a:r>
            <a:r>
              <a:rPr lang="en-US" sz="2800" b="1" dirty="0" smtClean="0">
                <a:solidFill>
                  <a:srgbClr val="FF0000"/>
                </a:solidFill>
                <a:latin typeface="Comic Sans MS" panose="030F0702030302020204" pitchFamily="66" charset="0"/>
              </a:rPr>
              <a:t>cytoskeleton</a:t>
            </a:r>
            <a:r>
              <a:rPr lang="en-US" sz="2800" dirty="0" smtClean="0">
                <a:solidFill>
                  <a:srgbClr val="FF0000"/>
                </a:solidFill>
                <a:latin typeface="Comic Sans MS" panose="030F0702030302020204" pitchFamily="66" charset="0"/>
              </a:rPr>
              <a:t> </a:t>
            </a:r>
            <a:r>
              <a:rPr lang="en-US" sz="2800" dirty="0" smtClean="0">
                <a:latin typeface="Comic Sans MS" panose="030F0702030302020204" pitchFamily="66" charset="0"/>
              </a:rPr>
              <a:t>(cell skeleton) consisting of  protein fibers and various motor proteins that provide </a:t>
            </a:r>
            <a:r>
              <a:rPr lang="tr-TR" sz="2800" dirty="0" err="1" smtClean="0">
                <a:latin typeface="Comic Sans MS" panose="030F0702030302020204" pitchFamily="66" charset="0"/>
              </a:rPr>
              <a:t>intracellular</a:t>
            </a:r>
            <a:r>
              <a:rPr lang="tr-TR" sz="2800" dirty="0" smtClean="0">
                <a:latin typeface="Comic Sans MS" panose="030F0702030302020204" pitchFamily="66" charset="0"/>
              </a:rPr>
              <a:t> </a:t>
            </a:r>
            <a:r>
              <a:rPr lang="en-US" sz="2800" dirty="0" smtClean="0">
                <a:latin typeface="Comic Sans MS" panose="030F0702030302020204" pitchFamily="66" charset="0"/>
              </a:rPr>
              <a:t>motion within the cytoplasm is also present.</a:t>
            </a:r>
            <a:endParaRPr lang="en-US" sz="2800" dirty="0">
              <a:latin typeface="Comic Sans MS" panose="030F0702030302020204" pitchFamily="66" charset="0"/>
            </a:endParaRPr>
          </a:p>
        </p:txBody>
      </p:sp>
      <p:pic>
        <p:nvPicPr>
          <p:cNvPr id="15362" name="Picture 2" descr="cytoskeleton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t="10091" b="10490"/>
          <a:stretch/>
        </p:blipFill>
        <p:spPr bwMode="auto">
          <a:xfrm>
            <a:off x="221833" y="2564904"/>
            <a:ext cx="8542983"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84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229600" cy="4525963"/>
          </a:xfrm>
        </p:spPr>
        <p:txBody>
          <a:bodyPr>
            <a:normAutofit/>
          </a:bodyPr>
          <a:lstStyle/>
          <a:p>
            <a:pPr algn="just"/>
            <a:r>
              <a:rPr lang="en-US" sz="2800" dirty="0" smtClean="0">
                <a:latin typeface="Comic Sans MS" panose="030F0702030302020204" pitchFamily="66" charset="0"/>
              </a:rPr>
              <a:t>Cell movements results from the activities of the cytoskeleton and related motor proteins. When we compare plants with animals, we usually say that they do not move actively; however intracellular structures and materials move just like animal cells. This movement is carried out via similar mechanisms.</a:t>
            </a:r>
            <a:r>
              <a:rPr lang="tr-TR" sz="2800" dirty="0" smtClean="0">
                <a:latin typeface="Comic Sans MS" panose="030F0702030302020204" pitchFamily="66" charset="0"/>
              </a:rPr>
              <a:t> </a:t>
            </a:r>
            <a:endParaRPr lang="en-US" sz="2800" dirty="0">
              <a:latin typeface="Comic Sans MS" panose="030F0702030302020204" pitchFamily="66" charset="0"/>
            </a:endParaRPr>
          </a:p>
        </p:txBody>
      </p:sp>
      <p:pic>
        <p:nvPicPr>
          <p:cNvPr id="1026" name="Picture 2" descr="cytoskelet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946" y="3303280"/>
            <a:ext cx="3682791" cy="343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98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5976664"/>
          </a:xfrm>
        </p:spPr>
        <p:txBody>
          <a:bodyPr>
            <a:normAutofit/>
          </a:bodyPr>
          <a:lstStyle/>
          <a:p>
            <a:pPr marL="0" indent="0" algn="just">
              <a:buNone/>
            </a:pPr>
            <a:r>
              <a:rPr lang="en-US" sz="2400" b="1" dirty="0" smtClean="0">
                <a:solidFill>
                  <a:srgbClr val="FF0066"/>
                </a:solidFill>
                <a:latin typeface="Comic Sans MS" panose="030F0702030302020204" pitchFamily="66" charset="0"/>
              </a:rPr>
              <a:t>Components of the cytoskeleton:</a:t>
            </a:r>
          </a:p>
          <a:p>
            <a:pPr marL="0" indent="0" algn="just">
              <a:buNone/>
            </a:pPr>
            <a:r>
              <a:rPr lang="en-US" sz="2400" dirty="0" smtClean="0">
                <a:latin typeface="Comic Sans MS" panose="030F0702030302020204" pitchFamily="66" charset="0"/>
              </a:rPr>
              <a:t>Cytoskeleton is made up of three types of long, thin fibers. </a:t>
            </a:r>
            <a:r>
              <a:rPr lang="en-US" sz="2400" dirty="0" smtClean="0">
                <a:solidFill>
                  <a:srgbClr val="0000FF"/>
                </a:solidFill>
                <a:latin typeface="Comic Sans MS" panose="030F0702030302020204" pitchFamily="66" charset="0"/>
              </a:rPr>
              <a:t>Microtubules</a:t>
            </a:r>
            <a:r>
              <a:rPr lang="en-US" sz="2400" dirty="0" smtClean="0">
                <a:latin typeface="Comic Sans MS" panose="030F0702030302020204" pitchFamily="66" charset="0"/>
              </a:rPr>
              <a:t> are just like empty tubes; microfilaments are thinner and the third type is intermediate fibers having a fiber  thickness in between. Walls of microtubules consist of numerous </a:t>
            </a:r>
            <a:r>
              <a:rPr lang="en-US" sz="2400" dirty="0" err="1" smtClean="0">
                <a:latin typeface="Comic Sans MS" panose="030F0702030302020204" pitchFamily="66" charset="0"/>
              </a:rPr>
              <a:t>tubuline</a:t>
            </a:r>
            <a:r>
              <a:rPr lang="en-US" sz="2400" dirty="0" smtClean="0">
                <a:latin typeface="Comic Sans MS" panose="030F0702030302020204" pitchFamily="66" charset="0"/>
              </a:rPr>
              <a:t> proteins.</a:t>
            </a:r>
            <a:r>
              <a:rPr lang="tr-TR" sz="2400" dirty="0" smtClean="0">
                <a:latin typeface="Comic Sans MS" panose="030F0702030302020204" pitchFamily="66" charset="0"/>
              </a:rPr>
              <a:t> </a:t>
            </a:r>
            <a:r>
              <a:rPr lang="tr-TR" sz="2400" dirty="0" err="1" smtClean="0">
                <a:latin typeface="Comic Sans MS" panose="030F0702030302020204" pitchFamily="66" charset="0"/>
              </a:rPr>
              <a:t>They</a:t>
            </a:r>
            <a:r>
              <a:rPr lang="tr-TR" sz="2400" dirty="0" smtClean="0">
                <a:latin typeface="Comic Sans MS" panose="030F0702030302020204" pitchFamily="66" charset="0"/>
              </a:rPr>
              <a:t> </a:t>
            </a:r>
            <a:r>
              <a:rPr lang="tr-TR" sz="2400" dirty="0" err="1" smtClean="0">
                <a:latin typeface="Comic Sans MS" panose="030F0702030302020204" pitchFamily="66" charset="0"/>
              </a:rPr>
              <a:t>are</a:t>
            </a:r>
            <a:r>
              <a:rPr lang="tr-TR" sz="2400" dirty="0" smtClean="0">
                <a:latin typeface="Comic Sans MS" panose="030F0702030302020204" pitchFamily="66" charset="0"/>
              </a:rPr>
              <a:t> </a:t>
            </a:r>
            <a:r>
              <a:rPr lang="tr-TR" sz="2400" dirty="0" err="1" smtClean="0">
                <a:latin typeface="Comic Sans MS" panose="030F0702030302020204" pitchFamily="66" charset="0"/>
              </a:rPr>
              <a:t>involved</a:t>
            </a:r>
            <a:r>
              <a:rPr lang="tr-TR" sz="2400" dirty="0" smtClean="0">
                <a:latin typeface="Comic Sans MS" panose="030F0702030302020204" pitchFamily="66" charset="0"/>
              </a:rPr>
              <a:t> in </a:t>
            </a:r>
            <a:r>
              <a:rPr lang="tr-TR" sz="2400" dirty="0" err="1" smtClean="0">
                <a:latin typeface="Comic Sans MS" panose="030F0702030302020204" pitchFamily="66" charset="0"/>
              </a:rPr>
              <a:t>transportation</a:t>
            </a:r>
            <a:r>
              <a:rPr lang="tr-TR" sz="2400" dirty="0" smtClean="0">
                <a:latin typeface="Comic Sans MS" panose="030F0702030302020204" pitchFamily="66" charset="0"/>
              </a:rPr>
              <a:t> </a:t>
            </a:r>
            <a:r>
              <a:rPr lang="tr-TR" sz="2400" dirty="0" err="1" smtClean="0">
                <a:latin typeface="Comic Sans MS" panose="030F0702030302020204" pitchFamily="66" charset="0"/>
              </a:rPr>
              <a:t>within</a:t>
            </a:r>
            <a:r>
              <a:rPr lang="tr-TR" sz="2400" dirty="0" smtClean="0">
                <a:latin typeface="Comic Sans MS" panose="030F0702030302020204" pitchFamily="66" charset="0"/>
              </a:rPr>
              <a:t> </a:t>
            </a:r>
            <a:r>
              <a:rPr lang="tr-TR" sz="2400" dirty="0" err="1" smtClean="0">
                <a:latin typeface="Comic Sans MS" panose="030F0702030302020204" pitchFamily="66" charset="0"/>
              </a:rPr>
              <a:t>the</a:t>
            </a:r>
            <a:r>
              <a:rPr lang="tr-TR" sz="2400" dirty="0" smtClean="0">
                <a:latin typeface="Comic Sans MS" panose="030F0702030302020204" pitchFamily="66" charset="0"/>
              </a:rPr>
              <a:t> </a:t>
            </a:r>
            <a:r>
              <a:rPr lang="tr-TR" sz="2400" dirty="0" err="1" smtClean="0">
                <a:latin typeface="Comic Sans MS" panose="030F0702030302020204" pitchFamily="66" charset="0"/>
              </a:rPr>
              <a:t>cell</a:t>
            </a:r>
            <a:r>
              <a:rPr lang="tr-TR" sz="2400" dirty="0" smtClean="0">
                <a:latin typeface="Comic Sans MS" panose="030F0702030302020204" pitchFamily="66" charset="0"/>
              </a:rPr>
              <a:t>.</a:t>
            </a:r>
          </a:p>
          <a:p>
            <a:pPr marL="0" indent="0" algn="just">
              <a:buNone/>
            </a:pPr>
            <a:endParaRPr lang="en-US" sz="2400" dirty="0" smtClean="0">
              <a:latin typeface="Comic Sans MS" panose="030F0702030302020204" pitchFamily="66" charset="0"/>
            </a:endParaRPr>
          </a:p>
        </p:txBody>
      </p:sp>
      <p:pic>
        <p:nvPicPr>
          <p:cNvPr id="1026" name="Picture 2" descr="microtubul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339" y="2988332"/>
            <a:ext cx="5143817" cy="363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29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99181"/>
            <a:ext cx="8856984" cy="4525963"/>
          </a:xfrm>
        </p:spPr>
        <p:txBody>
          <a:bodyPr>
            <a:normAutofit/>
          </a:bodyPr>
          <a:lstStyle/>
          <a:p>
            <a:pPr marL="0" indent="0" algn="just">
              <a:buNone/>
            </a:pPr>
            <a:r>
              <a:rPr lang="en-US" sz="2800" dirty="0">
                <a:solidFill>
                  <a:srgbClr val="0000FF"/>
                </a:solidFill>
                <a:latin typeface="Comic Sans MS" panose="030F0702030302020204" pitchFamily="66" charset="0"/>
              </a:rPr>
              <a:t>Microfilaments </a:t>
            </a:r>
            <a:r>
              <a:rPr lang="en-US" sz="2800" dirty="0">
                <a:latin typeface="Comic Sans MS" panose="030F0702030302020204" pitchFamily="66" charset="0"/>
              </a:rPr>
              <a:t>consist of two actin fibers that are entwined with each other. </a:t>
            </a:r>
            <a:r>
              <a:rPr lang="tr-TR" sz="2800" dirty="0" err="1" smtClean="0">
                <a:latin typeface="Comic Sans MS" panose="030F0702030302020204" pitchFamily="66" charset="0"/>
              </a:rPr>
              <a:t>These</a:t>
            </a:r>
            <a:r>
              <a:rPr lang="tr-TR" sz="2800" dirty="0" smtClean="0">
                <a:latin typeface="Comic Sans MS" panose="030F0702030302020204" pitchFamily="66" charset="0"/>
              </a:rPr>
              <a:t> </a:t>
            </a:r>
            <a:r>
              <a:rPr lang="tr-TR" sz="2800" dirty="0" err="1" smtClean="0">
                <a:latin typeface="Comic Sans MS" panose="030F0702030302020204" pitchFamily="66" charset="0"/>
              </a:rPr>
              <a:t>are</a:t>
            </a:r>
            <a:r>
              <a:rPr lang="tr-TR" sz="2800" dirty="0" smtClean="0">
                <a:latin typeface="Comic Sans MS" panose="030F0702030302020204" pitchFamily="66" charset="0"/>
              </a:rPr>
              <a:t> </a:t>
            </a:r>
            <a:r>
              <a:rPr lang="tr-TR" sz="2800" dirty="0" err="1" smtClean="0">
                <a:latin typeface="Comic Sans MS" panose="030F0702030302020204" pitchFamily="66" charset="0"/>
              </a:rPr>
              <a:t>the</a:t>
            </a:r>
            <a:r>
              <a:rPr lang="tr-TR" sz="2800" dirty="0" smtClean="0">
                <a:latin typeface="Comic Sans MS" panose="030F0702030302020204" pitchFamily="66" charset="0"/>
              </a:rPr>
              <a:t> </a:t>
            </a:r>
            <a:r>
              <a:rPr lang="tr-TR" sz="2800" dirty="0" err="1" smtClean="0">
                <a:latin typeface="Comic Sans MS" panose="030F0702030302020204" pitchFamily="66" charset="0"/>
              </a:rPr>
              <a:t>thinnest</a:t>
            </a:r>
            <a:r>
              <a:rPr lang="tr-TR" sz="2800" dirty="0" smtClean="0">
                <a:latin typeface="Comic Sans MS" panose="030F0702030302020204" pitchFamily="66" charset="0"/>
              </a:rPr>
              <a:t> </a:t>
            </a:r>
            <a:r>
              <a:rPr lang="tr-TR" sz="2800" dirty="0" err="1" smtClean="0">
                <a:latin typeface="Comic Sans MS" panose="030F0702030302020204" pitchFamily="66" charset="0"/>
              </a:rPr>
              <a:t>class</a:t>
            </a:r>
            <a:r>
              <a:rPr lang="tr-TR" sz="2800" dirty="0" smtClean="0">
                <a:latin typeface="Comic Sans MS" panose="030F0702030302020204" pitchFamily="66" charset="0"/>
              </a:rPr>
              <a:t> of </a:t>
            </a:r>
            <a:r>
              <a:rPr lang="tr-TR" sz="2800" dirty="0" err="1" smtClean="0">
                <a:latin typeface="Comic Sans MS" panose="030F0702030302020204" pitchFamily="66" charset="0"/>
              </a:rPr>
              <a:t>fibers</a:t>
            </a:r>
            <a:r>
              <a:rPr lang="tr-TR" sz="2800" dirty="0" smtClean="0">
                <a:latin typeface="Comic Sans MS" panose="030F0702030302020204" pitchFamily="66" charset="0"/>
              </a:rPr>
              <a:t>. </a:t>
            </a:r>
            <a:r>
              <a:rPr lang="tr-TR" sz="2800" dirty="0" err="1" smtClean="0">
                <a:latin typeface="Comic Sans MS" panose="030F0702030302020204" pitchFamily="66" charset="0"/>
              </a:rPr>
              <a:t>Microfilaments</a:t>
            </a:r>
            <a:r>
              <a:rPr lang="tr-TR" sz="2800" dirty="0" smtClean="0">
                <a:latin typeface="Comic Sans MS" panose="030F0702030302020204" pitchFamily="66" charset="0"/>
              </a:rPr>
              <a:t> </a:t>
            </a:r>
            <a:r>
              <a:rPr lang="tr-TR" sz="2800" dirty="0" err="1" smtClean="0">
                <a:latin typeface="Comic Sans MS" panose="030F0702030302020204" pitchFamily="66" charset="0"/>
              </a:rPr>
              <a:t>have</a:t>
            </a:r>
            <a:r>
              <a:rPr lang="tr-TR" sz="2800" dirty="0" smtClean="0">
                <a:latin typeface="Comic Sans MS" panose="030F0702030302020204" pitchFamily="66" charset="0"/>
              </a:rPr>
              <a:t> a </a:t>
            </a:r>
            <a:r>
              <a:rPr lang="tr-TR" sz="2800" dirty="0" err="1" smtClean="0">
                <a:latin typeface="Comic Sans MS" panose="030F0702030302020204" pitchFamily="66" charset="0"/>
              </a:rPr>
              <a:t>positive</a:t>
            </a:r>
            <a:r>
              <a:rPr lang="tr-TR" sz="2800" dirty="0" smtClean="0">
                <a:latin typeface="Comic Sans MS" panose="030F0702030302020204" pitchFamily="66" charset="0"/>
              </a:rPr>
              <a:t> </a:t>
            </a:r>
            <a:r>
              <a:rPr lang="tr-TR" sz="2800" dirty="0" err="1" smtClean="0">
                <a:latin typeface="Comic Sans MS" panose="030F0702030302020204" pitchFamily="66" charset="0"/>
              </a:rPr>
              <a:t>and</a:t>
            </a:r>
            <a:r>
              <a:rPr lang="tr-TR" sz="2800" dirty="0" smtClean="0">
                <a:latin typeface="Comic Sans MS" panose="030F0702030302020204" pitchFamily="66" charset="0"/>
              </a:rPr>
              <a:t> a </a:t>
            </a:r>
            <a:r>
              <a:rPr lang="tr-TR" sz="2800" dirty="0" err="1" smtClean="0">
                <a:latin typeface="Comic Sans MS" panose="030F0702030302020204" pitchFamily="66" charset="0"/>
              </a:rPr>
              <a:t>negative</a:t>
            </a:r>
            <a:r>
              <a:rPr lang="tr-TR" sz="2800" dirty="0" smtClean="0">
                <a:latin typeface="Comic Sans MS" panose="030F0702030302020204" pitchFamily="66" charset="0"/>
              </a:rPr>
              <a:t> </a:t>
            </a:r>
            <a:r>
              <a:rPr lang="tr-TR" sz="2800" dirty="0" err="1" smtClean="0">
                <a:latin typeface="Comic Sans MS" panose="030F0702030302020204" pitchFamily="66" charset="0"/>
              </a:rPr>
              <a:t>end</a:t>
            </a:r>
            <a:r>
              <a:rPr lang="tr-TR" sz="2800" dirty="0" smtClean="0">
                <a:latin typeface="Comic Sans MS" panose="030F0702030302020204" pitchFamily="66" charset="0"/>
              </a:rPr>
              <a:t>. </a:t>
            </a:r>
            <a:r>
              <a:rPr lang="tr-TR" sz="2800" dirty="0" err="1" smtClean="0">
                <a:latin typeface="Comic Sans MS" panose="030F0702030302020204" pitchFamily="66" charset="0"/>
              </a:rPr>
              <a:t>They</a:t>
            </a:r>
            <a:r>
              <a:rPr lang="tr-TR" sz="2800" dirty="0" smtClean="0">
                <a:latin typeface="Comic Sans MS" panose="030F0702030302020204" pitchFamily="66" charset="0"/>
              </a:rPr>
              <a:t> </a:t>
            </a:r>
            <a:r>
              <a:rPr lang="tr-TR" sz="2800" dirty="0" err="1" smtClean="0">
                <a:latin typeface="Comic Sans MS" panose="030F0702030302020204" pitchFamily="66" charset="0"/>
              </a:rPr>
              <a:t>use</a:t>
            </a:r>
            <a:r>
              <a:rPr lang="tr-TR" sz="2800" dirty="0" smtClean="0">
                <a:latin typeface="Comic Sans MS" panose="030F0702030302020204" pitchFamily="66" charset="0"/>
              </a:rPr>
              <a:t> </a:t>
            </a:r>
            <a:r>
              <a:rPr lang="tr-TR" sz="2800" dirty="0" err="1" smtClean="0">
                <a:latin typeface="Comic Sans MS" panose="030F0702030302020204" pitchFamily="66" charset="0"/>
              </a:rPr>
              <a:t>negative</a:t>
            </a:r>
            <a:r>
              <a:rPr lang="tr-TR" sz="2800" dirty="0" smtClean="0">
                <a:latin typeface="Comic Sans MS" panose="030F0702030302020204" pitchFamily="66" charset="0"/>
              </a:rPr>
              <a:t> </a:t>
            </a:r>
            <a:r>
              <a:rPr lang="tr-TR" sz="2800" dirty="0" err="1" smtClean="0">
                <a:latin typeface="Comic Sans MS" panose="030F0702030302020204" pitchFamily="66" charset="0"/>
              </a:rPr>
              <a:t>end</a:t>
            </a:r>
            <a:r>
              <a:rPr lang="tr-TR" sz="2800" dirty="0" smtClean="0">
                <a:latin typeface="Comic Sans MS" panose="030F0702030302020204" pitchFamily="66" charset="0"/>
              </a:rPr>
              <a:t> </a:t>
            </a:r>
            <a:r>
              <a:rPr lang="tr-TR" sz="2800" dirty="0" err="1" smtClean="0">
                <a:latin typeface="Comic Sans MS" panose="030F0702030302020204" pitchFamily="66" charset="0"/>
              </a:rPr>
              <a:t>to</a:t>
            </a:r>
            <a:r>
              <a:rPr lang="tr-TR" sz="2800" dirty="0" smtClean="0">
                <a:latin typeface="Comic Sans MS" panose="030F0702030302020204" pitchFamily="66" charset="0"/>
              </a:rPr>
              <a:t> </a:t>
            </a:r>
            <a:r>
              <a:rPr lang="tr-TR" sz="2800" dirty="0" err="1" smtClean="0">
                <a:latin typeface="Comic Sans MS" panose="030F0702030302020204" pitchFamily="66" charset="0"/>
              </a:rPr>
              <a:t>bond</a:t>
            </a:r>
            <a:r>
              <a:rPr lang="tr-TR" sz="2800" dirty="0" smtClean="0">
                <a:latin typeface="Comic Sans MS" panose="030F0702030302020204" pitchFamily="66" charset="0"/>
              </a:rPr>
              <a:t> </a:t>
            </a:r>
            <a:r>
              <a:rPr lang="tr-TR" sz="2800" dirty="0" err="1" smtClean="0">
                <a:latin typeface="Comic Sans MS" panose="030F0702030302020204" pitchFamily="66" charset="0"/>
              </a:rPr>
              <a:t>to</a:t>
            </a:r>
            <a:r>
              <a:rPr lang="tr-TR" sz="2800" dirty="0" smtClean="0">
                <a:latin typeface="Comic Sans MS" panose="030F0702030302020204" pitchFamily="66" charset="0"/>
              </a:rPr>
              <a:t> </a:t>
            </a:r>
            <a:r>
              <a:rPr lang="tr-TR" sz="2800" dirty="0" err="1" smtClean="0">
                <a:latin typeface="Comic Sans MS" panose="030F0702030302020204" pitchFamily="66" charset="0"/>
              </a:rPr>
              <a:t>some</a:t>
            </a:r>
            <a:r>
              <a:rPr lang="tr-TR" sz="2800" dirty="0" smtClean="0">
                <a:latin typeface="Comic Sans MS" panose="030F0702030302020204" pitchFamily="66" charset="0"/>
              </a:rPr>
              <a:t> </a:t>
            </a:r>
            <a:r>
              <a:rPr lang="tr-TR" sz="2800" dirty="0" err="1" smtClean="0">
                <a:latin typeface="Comic Sans MS" panose="030F0702030302020204" pitchFamily="66" charset="0"/>
              </a:rPr>
              <a:t>cell</a:t>
            </a:r>
            <a:r>
              <a:rPr lang="tr-TR" sz="2800" dirty="0" smtClean="0">
                <a:latin typeface="Comic Sans MS" panose="030F0702030302020204" pitchFamily="66" charset="0"/>
              </a:rPr>
              <a:t> </a:t>
            </a:r>
            <a:r>
              <a:rPr lang="tr-TR" sz="2800" dirty="0" err="1" smtClean="0">
                <a:latin typeface="Comic Sans MS" panose="030F0702030302020204" pitchFamily="66" charset="0"/>
              </a:rPr>
              <a:t>structures</a:t>
            </a:r>
            <a:r>
              <a:rPr lang="tr-TR" sz="2800" dirty="0" smtClean="0">
                <a:latin typeface="Comic Sans MS" panose="030F0702030302020204" pitchFamily="66" charset="0"/>
              </a:rPr>
              <a:t> </a:t>
            </a:r>
            <a:r>
              <a:rPr lang="tr-TR" sz="2800" dirty="0" err="1" smtClean="0">
                <a:latin typeface="Comic Sans MS" panose="030F0702030302020204" pitchFamily="66" charset="0"/>
              </a:rPr>
              <a:t>and</a:t>
            </a:r>
            <a:r>
              <a:rPr lang="tr-TR" sz="2800" dirty="0" smtClean="0">
                <a:latin typeface="Comic Sans MS" panose="030F0702030302020204" pitchFamily="66" charset="0"/>
              </a:rPr>
              <a:t> </a:t>
            </a:r>
            <a:r>
              <a:rPr lang="tr-TR" sz="2800" dirty="0" err="1" smtClean="0">
                <a:latin typeface="Comic Sans MS" panose="030F0702030302020204" pitchFamily="66" charset="0"/>
              </a:rPr>
              <a:t>use</a:t>
            </a:r>
            <a:r>
              <a:rPr lang="tr-TR" sz="2800" dirty="0" smtClean="0">
                <a:latin typeface="Comic Sans MS" panose="030F0702030302020204" pitchFamily="66" charset="0"/>
              </a:rPr>
              <a:t> </a:t>
            </a:r>
            <a:r>
              <a:rPr lang="tr-TR" sz="2800" dirty="0" err="1" smtClean="0">
                <a:latin typeface="Comic Sans MS" panose="030F0702030302020204" pitchFamily="66" charset="0"/>
              </a:rPr>
              <a:t>the</a:t>
            </a:r>
            <a:r>
              <a:rPr lang="tr-TR" sz="2800" dirty="0" smtClean="0">
                <a:latin typeface="Comic Sans MS" panose="030F0702030302020204" pitchFamily="66" charset="0"/>
              </a:rPr>
              <a:t> </a:t>
            </a:r>
            <a:r>
              <a:rPr lang="tr-TR" sz="2800" dirty="0" err="1" smtClean="0">
                <a:latin typeface="Comic Sans MS" panose="030F0702030302020204" pitchFamily="66" charset="0"/>
              </a:rPr>
              <a:t>positive</a:t>
            </a:r>
            <a:r>
              <a:rPr lang="tr-TR" sz="2800" dirty="0" smtClean="0">
                <a:latin typeface="Comic Sans MS" panose="030F0702030302020204" pitchFamily="66" charset="0"/>
              </a:rPr>
              <a:t> </a:t>
            </a:r>
            <a:r>
              <a:rPr lang="tr-TR" sz="2800" dirty="0" err="1" smtClean="0">
                <a:latin typeface="Comic Sans MS" panose="030F0702030302020204" pitchFamily="66" charset="0"/>
              </a:rPr>
              <a:t>end</a:t>
            </a:r>
            <a:r>
              <a:rPr lang="tr-TR" sz="2800" dirty="0" smtClean="0">
                <a:latin typeface="Comic Sans MS" panose="030F0702030302020204" pitchFamily="66" charset="0"/>
              </a:rPr>
              <a:t> </a:t>
            </a:r>
            <a:r>
              <a:rPr lang="tr-TR" sz="2800" dirty="0" err="1" smtClean="0">
                <a:latin typeface="Comic Sans MS" panose="030F0702030302020204" pitchFamily="66" charset="0"/>
              </a:rPr>
              <a:t>to</a:t>
            </a:r>
            <a:r>
              <a:rPr lang="tr-TR" sz="2800" dirty="0" smtClean="0">
                <a:latin typeface="Comic Sans MS" panose="030F0702030302020204" pitchFamily="66" charset="0"/>
              </a:rPr>
              <a:t> </a:t>
            </a:r>
            <a:r>
              <a:rPr lang="tr-TR" sz="2800" dirty="0" err="1" smtClean="0">
                <a:latin typeface="Comic Sans MS" panose="030F0702030302020204" pitchFamily="66" charset="0"/>
              </a:rPr>
              <a:t>grow</a:t>
            </a:r>
            <a:r>
              <a:rPr lang="tr-TR" sz="2800" dirty="0" smtClean="0">
                <a:latin typeface="Comic Sans MS" panose="030F0702030302020204" pitchFamily="66" charset="0"/>
              </a:rPr>
              <a:t>.</a:t>
            </a:r>
            <a:endParaRPr lang="tr-TR" sz="2800" dirty="0">
              <a:latin typeface="Comic Sans MS" panose="030F0702030302020204" pitchFamily="66" charset="0"/>
            </a:endParaRPr>
          </a:p>
          <a:p>
            <a:pPr marL="0" indent="0" algn="just">
              <a:buNone/>
            </a:pPr>
            <a:endParaRPr lang="en-US" sz="2800" dirty="0">
              <a:latin typeface="Comic Sans MS" panose="030F0702030302020204" pitchFamily="66" charset="0"/>
            </a:endParaRPr>
          </a:p>
        </p:txBody>
      </p:sp>
      <p:pic>
        <p:nvPicPr>
          <p:cNvPr id="2050" name="Picture 2" descr="microfilaments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2502" r="9362" b="13877"/>
          <a:stretch/>
        </p:blipFill>
        <p:spPr bwMode="auto">
          <a:xfrm>
            <a:off x="1259632" y="2708920"/>
            <a:ext cx="72008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80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0449" y="836712"/>
            <a:ext cx="8229600" cy="4525963"/>
          </a:xfrm>
        </p:spPr>
        <p:txBody>
          <a:bodyPr>
            <a:normAutofit/>
          </a:bodyPr>
          <a:lstStyle/>
          <a:p>
            <a:pPr marL="0" indent="0" algn="just">
              <a:buNone/>
            </a:pPr>
            <a:r>
              <a:rPr lang="en-US" sz="2400" dirty="0">
                <a:solidFill>
                  <a:srgbClr val="FF0000"/>
                </a:solidFill>
                <a:latin typeface="Comic Sans MS" panose="030F0702030302020204" pitchFamily="66" charset="0"/>
              </a:rPr>
              <a:t>Intermediate filaments </a:t>
            </a:r>
            <a:r>
              <a:rPr lang="en-US" sz="2400" dirty="0">
                <a:latin typeface="Comic Sans MS" panose="030F0702030302020204" pitchFamily="66" charset="0"/>
              </a:rPr>
              <a:t>are made up of different proteins according to their types. These </a:t>
            </a:r>
            <a:r>
              <a:rPr lang="en-US" sz="2400" dirty="0" smtClean="0">
                <a:latin typeface="Comic Sans MS" panose="030F0702030302020204" pitchFamily="66" charset="0"/>
              </a:rPr>
              <a:t>fibers</a:t>
            </a:r>
            <a:r>
              <a:rPr lang="tr-TR" sz="2400" dirty="0" smtClean="0">
                <a:latin typeface="Comic Sans MS" panose="030F0702030302020204" pitchFamily="66" charset="0"/>
              </a:rPr>
              <a:t> </a:t>
            </a:r>
            <a:r>
              <a:rPr lang="tr-TR" sz="2400" dirty="0" err="1" smtClean="0">
                <a:latin typeface="Comic Sans MS" panose="030F0702030302020204" pitchFamily="66" charset="0"/>
              </a:rPr>
              <a:t>are</a:t>
            </a:r>
            <a:r>
              <a:rPr lang="tr-TR" sz="2400" dirty="0" smtClean="0">
                <a:latin typeface="Comic Sans MS" panose="030F0702030302020204" pitchFamily="66" charset="0"/>
              </a:rPr>
              <a:t> </a:t>
            </a:r>
            <a:r>
              <a:rPr lang="tr-TR" sz="2400" dirty="0" err="1" smtClean="0">
                <a:latin typeface="Comic Sans MS" panose="030F0702030302020204" pitchFamily="66" charset="0"/>
              </a:rPr>
              <a:t>slightly</a:t>
            </a:r>
            <a:r>
              <a:rPr lang="tr-TR" sz="2400" dirty="0" smtClean="0">
                <a:latin typeface="Comic Sans MS" panose="030F0702030302020204" pitchFamily="66" charset="0"/>
              </a:rPr>
              <a:t> </a:t>
            </a:r>
            <a:r>
              <a:rPr lang="tr-TR" sz="2400" dirty="0" err="1" smtClean="0">
                <a:latin typeface="Comic Sans MS" panose="030F0702030302020204" pitchFamily="66" charset="0"/>
              </a:rPr>
              <a:t>thicker</a:t>
            </a:r>
            <a:r>
              <a:rPr lang="tr-TR" sz="2400" dirty="0" smtClean="0">
                <a:latin typeface="Comic Sans MS" panose="030F0702030302020204" pitchFamily="66" charset="0"/>
              </a:rPr>
              <a:t> </a:t>
            </a:r>
            <a:r>
              <a:rPr lang="tr-TR" sz="2400" dirty="0" err="1" smtClean="0">
                <a:latin typeface="Comic Sans MS" panose="030F0702030302020204" pitchFamily="66" charset="0"/>
              </a:rPr>
              <a:t>than</a:t>
            </a:r>
            <a:r>
              <a:rPr lang="tr-TR" sz="2400" dirty="0" smtClean="0">
                <a:latin typeface="Comic Sans MS" panose="030F0702030302020204" pitchFamily="66" charset="0"/>
              </a:rPr>
              <a:t> </a:t>
            </a:r>
            <a:r>
              <a:rPr lang="tr-TR" sz="2400" dirty="0" err="1" smtClean="0">
                <a:latin typeface="Comic Sans MS" panose="030F0702030302020204" pitchFamily="66" charset="0"/>
              </a:rPr>
              <a:t>microfilaments</a:t>
            </a:r>
            <a:r>
              <a:rPr lang="tr-TR" sz="2400" dirty="0" smtClean="0">
                <a:latin typeface="Comic Sans MS" panose="030F0702030302020204" pitchFamily="66" charset="0"/>
              </a:rPr>
              <a:t> </a:t>
            </a:r>
            <a:r>
              <a:rPr lang="tr-TR" sz="2400" dirty="0" err="1" smtClean="0">
                <a:latin typeface="Comic Sans MS" panose="030F0702030302020204" pitchFamily="66" charset="0"/>
              </a:rPr>
              <a:t>and</a:t>
            </a:r>
            <a:r>
              <a:rPr lang="tr-TR" sz="2400" dirty="0" smtClean="0">
                <a:latin typeface="Comic Sans MS" panose="030F0702030302020204" pitchFamily="66" charset="0"/>
              </a:rPr>
              <a:t> </a:t>
            </a:r>
            <a:r>
              <a:rPr lang="tr-TR" sz="2400" dirty="0" err="1" smtClean="0">
                <a:latin typeface="Comic Sans MS" panose="030F0702030302020204" pitchFamily="66" charset="0"/>
              </a:rPr>
              <a:t>they</a:t>
            </a:r>
            <a:r>
              <a:rPr lang="en-US" sz="2400" dirty="0" smtClean="0">
                <a:latin typeface="Comic Sans MS" panose="030F0702030302020204" pitchFamily="66" charset="0"/>
              </a:rPr>
              <a:t> provide </a:t>
            </a:r>
            <a:r>
              <a:rPr lang="en-US" sz="2400" dirty="0">
                <a:latin typeface="Comic Sans MS" panose="030F0702030302020204" pitchFamily="66" charset="0"/>
              </a:rPr>
              <a:t>structural support to the cells. </a:t>
            </a:r>
          </a:p>
          <a:p>
            <a:endParaRPr lang="en-US" sz="2400" dirty="0"/>
          </a:p>
          <a:p>
            <a:endParaRPr lang="en-US" sz="2400" dirty="0"/>
          </a:p>
        </p:txBody>
      </p:sp>
      <p:pic>
        <p:nvPicPr>
          <p:cNvPr id="3076" name="Picture 4" descr="intermediate filament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79" y="2896221"/>
            <a:ext cx="8502770" cy="246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89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229600" cy="4525963"/>
          </a:xfrm>
        </p:spPr>
        <p:txBody>
          <a:bodyPr>
            <a:normAutofit/>
          </a:bodyPr>
          <a:lstStyle/>
          <a:p>
            <a:pPr marL="0" indent="0" algn="just">
              <a:buNone/>
            </a:pPr>
            <a:r>
              <a:rPr lang="en-US" sz="2800" dirty="0">
                <a:latin typeface="Comic Sans MS" panose="030F0702030302020204" pitchFamily="66" charset="0"/>
              </a:rPr>
              <a:t>For example, intermediate filaments form a net just below the nuclei</a:t>
            </a:r>
            <a:r>
              <a:rPr lang="tr-TR" sz="2800" dirty="0">
                <a:latin typeface="Comic Sans MS" panose="030F0702030302020204" pitchFamily="66" charset="0"/>
              </a:rPr>
              <a:t>c</a:t>
            </a:r>
            <a:r>
              <a:rPr lang="en-US" sz="2800" dirty="0">
                <a:latin typeface="Comic Sans MS" panose="030F0702030302020204" pitchFamily="66" charset="0"/>
              </a:rPr>
              <a:t> membrane and help to preserve the shape of the nucleus. </a:t>
            </a:r>
          </a:p>
          <a:p>
            <a:endParaRPr lang="en-US" sz="2800" dirty="0"/>
          </a:p>
        </p:txBody>
      </p:sp>
      <p:pic>
        <p:nvPicPr>
          <p:cNvPr id="5124"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564904"/>
            <a:ext cx="575066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66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toskeleton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10087"/>
          <a:stretch/>
        </p:blipFill>
        <p:spPr bwMode="auto">
          <a:xfrm>
            <a:off x="161710" y="260648"/>
            <a:ext cx="896030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C:\Users\user\Desktop\ingilizce ders materyali\IMG_156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852936"/>
            <a:ext cx="4546315" cy="3672408"/>
          </a:xfrm>
          <a:prstGeom prst="rect">
            <a:avLst/>
          </a:prstGeom>
          <a:noFill/>
          <a:ln>
            <a:noFill/>
          </a:ln>
        </p:spPr>
      </p:pic>
      <p:sp>
        <p:nvSpPr>
          <p:cNvPr id="2" name="Unvan 1"/>
          <p:cNvSpPr>
            <a:spLocks noGrp="1"/>
          </p:cNvSpPr>
          <p:nvPr>
            <p:ph type="title"/>
          </p:nvPr>
        </p:nvSpPr>
        <p:spPr>
          <a:xfrm>
            <a:off x="-756592" y="1"/>
            <a:ext cx="8208911" cy="1325563"/>
          </a:xfrm>
        </p:spPr>
        <p:txBody>
          <a:bodyPr>
            <a:normAutofit/>
          </a:bodyPr>
          <a:lstStyle/>
          <a:p>
            <a:r>
              <a:rPr lang="en-GB" sz="3200" b="1" u="sng" dirty="0">
                <a:solidFill>
                  <a:srgbClr val="FF0000"/>
                </a:solidFill>
                <a:latin typeface="Comic Sans MS" panose="030F0702030302020204" pitchFamily="66" charset="0"/>
              </a:rPr>
              <a:t>1.8. Peroxisomes (=</a:t>
            </a:r>
            <a:r>
              <a:rPr lang="en-GB" sz="3200" b="1" u="sng" dirty="0" err="1">
                <a:solidFill>
                  <a:srgbClr val="FF0000"/>
                </a:solidFill>
                <a:latin typeface="Comic Sans MS" panose="030F0702030302020204" pitchFamily="66" charset="0"/>
              </a:rPr>
              <a:t>microbodies</a:t>
            </a:r>
            <a:r>
              <a:rPr lang="en-GB" sz="3200" b="1" u="sng" dirty="0">
                <a:solidFill>
                  <a:srgbClr val="FF0000"/>
                </a:solidFill>
                <a:latin typeface="Comic Sans MS" panose="030F0702030302020204" pitchFamily="66" charset="0"/>
              </a:rPr>
              <a:t>)</a:t>
            </a:r>
            <a:r>
              <a:rPr lang="tr-TR" sz="3200" dirty="0">
                <a:solidFill>
                  <a:srgbClr val="FF0000"/>
                </a:solidFill>
                <a:latin typeface="Comic Sans MS" panose="030F0702030302020204" pitchFamily="66" charset="0"/>
              </a:rPr>
              <a:t/>
            </a:r>
            <a:br>
              <a:rPr lang="tr-TR" sz="3200" dirty="0">
                <a:solidFill>
                  <a:srgbClr val="FF0000"/>
                </a:solidFill>
                <a:latin typeface="Comic Sans MS" panose="030F0702030302020204" pitchFamily="66" charset="0"/>
              </a:rPr>
            </a:br>
            <a:endParaRPr lang="tr-TR" sz="32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0" y="836712"/>
            <a:ext cx="8803585" cy="5690947"/>
          </a:xfrm>
        </p:spPr>
        <p:txBody>
          <a:bodyPr>
            <a:normAutofit/>
          </a:bodyPr>
          <a:lstStyle/>
          <a:p>
            <a:pPr marL="0" indent="0">
              <a:spcBef>
                <a:spcPts val="0"/>
              </a:spcBef>
              <a:buNone/>
            </a:pPr>
            <a:r>
              <a:rPr lang="en-US" sz="2400" b="1" dirty="0">
                <a:solidFill>
                  <a:srgbClr val="FF0000"/>
                </a:solidFill>
                <a:latin typeface="Comic Sans MS" panose="030F0702030302020204" pitchFamily="66" charset="0"/>
              </a:rPr>
              <a:t>Peroxisomes</a:t>
            </a:r>
            <a:r>
              <a:rPr lang="en-US" sz="2400" dirty="0">
                <a:solidFill>
                  <a:srgbClr val="FF0000"/>
                </a:solidFill>
                <a:latin typeface="Comic Sans MS" panose="030F0702030302020204" pitchFamily="66" charset="0"/>
              </a:rPr>
              <a:t> </a:t>
            </a:r>
            <a:r>
              <a:rPr lang="en-US" sz="2400" dirty="0">
                <a:latin typeface="Comic Sans MS" panose="030F0702030302020204" pitchFamily="66" charset="0"/>
              </a:rPr>
              <a:t>that protect the cytoplasm from the impact of </a:t>
            </a:r>
            <a:r>
              <a:rPr lang="en-US" sz="2400" dirty="0">
                <a:solidFill>
                  <a:srgbClr val="00B050"/>
                </a:solidFill>
                <a:latin typeface="Comic Sans MS" panose="030F0702030302020204" pitchFamily="66" charset="0"/>
              </a:rPr>
              <a:t>destructive molecules </a:t>
            </a:r>
            <a:r>
              <a:rPr lang="en-US" sz="2400" dirty="0">
                <a:latin typeface="Comic Sans MS" panose="030F0702030302020204" pitchFamily="66" charset="0"/>
              </a:rPr>
              <a:t>and </a:t>
            </a:r>
            <a:r>
              <a:rPr lang="en-US" sz="2400" dirty="0">
                <a:solidFill>
                  <a:srgbClr val="00B050"/>
                </a:solidFill>
                <a:latin typeface="Comic Sans MS" panose="030F0702030302020204" pitchFamily="66" charset="0"/>
              </a:rPr>
              <a:t>free </a:t>
            </a:r>
            <a:r>
              <a:rPr lang="en-US" sz="2400" dirty="0" smtClean="0">
                <a:solidFill>
                  <a:srgbClr val="00B050"/>
                </a:solidFill>
                <a:latin typeface="Comic Sans MS" panose="030F0702030302020204" pitchFamily="66" charset="0"/>
              </a:rPr>
              <a:t>radicals</a:t>
            </a:r>
            <a:r>
              <a:rPr lang="tr-TR" sz="2400" dirty="0" smtClean="0">
                <a:solidFill>
                  <a:srgbClr val="00B050"/>
                </a:solidFill>
                <a:latin typeface="Comic Sans MS" panose="030F0702030302020204" pitchFamily="66" charset="0"/>
              </a:rPr>
              <a:t>. </a:t>
            </a:r>
            <a:r>
              <a:rPr lang="en-US" sz="2400" dirty="0" smtClean="0">
                <a:latin typeface="Comic Sans MS" panose="030F0702030302020204" pitchFamily="66" charset="0"/>
              </a:rPr>
              <a:t>Peroxisomes </a:t>
            </a:r>
            <a:r>
              <a:rPr lang="en-US" sz="2400" dirty="0">
                <a:latin typeface="Comic Sans MS" panose="030F0702030302020204" pitchFamily="66" charset="0"/>
              </a:rPr>
              <a:t>are especially important for </a:t>
            </a:r>
            <a:r>
              <a:rPr lang="tr-TR" sz="2400" dirty="0" smtClean="0">
                <a:latin typeface="Comic Sans MS" panose="030F0702030302020204" pitchFamily="66" charset="0"/>
              </a:rPr>
              <a:t>the </a:t>
            </a:r>
            <a:r>
              <a:rPr lang="tr-TR" sz="2400" dirty="0" err="1" smtClean="0">
                <a:latin typeface="Comic Sans MS" panose="030F0702030302020204" pitchFamily="66" charset="0"/>
              </a:rPr>
              <a:t>process</a:t>
            </a:r>
            <a:r>
              <a:rPr lang="tr-TR" sz="2400" dirty="0" smtClean="0">
                <a:latin typeface="Comic Sans MS" panose="030F0702030302020204" pitchFamily="66" charset="0"/>
              </a:rPr>
              <a:t> of </a:t>
            </a:r>
            <a:r>
              <a:rPr lang="en-US" sz="2400" dirty="0" smtClean="0">
                <a:latin typeface="Comic Sans MS" panose="030F0702030302020204" pitchFamily="66" charset="0"/>
              </a:rPr>
              <a:t>photosynthesis</a:t>
            </a:r>
            <a:r>
              <a:rPr lang="en-US" sz="2400" dirty="0">
                <a:latin typeface="Comic Sans MS" panose="030F0702030302020204" pitchFamily="66" charset="0"/>
              </a:rPr>
              <a:t>.</a:t>
            </a:r>
            <a:endParaRPr lang="tr-TR" sz="2400" dirty="0" smtClean="0">
              <a:latin typeface="Comic Sans MS" panose="030F0702030302020204" pitchFamily="66" charset="0"/>
            </a:endParaRPr>
          </a:p>
        </p:txBody>
      </p:sp>
      <p:sp>
        <p:nvSpPr>
          <p:cNvPr id="5" name="AutoShape 2" descr="catalase and hydrogen peroxide reacti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catalase and hydrogen peroxide reacti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980847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187624" y="5949280"/>
            <a:ext cx="7467600" cy="532656"/>
          </a:xfrm>
        </p:spPr>
        <p:txBody>
          <a:bodyPr>
            <a:normAutofit/>
          </a:bodyPr>
          <a:lstStyle/>
          <a:p>
            <a:pPr marL="0" indent="0" algn="ctr">
              <a:buNone/>
            </a:pPr>
            <a:r>
              <a:rPr lang="tr-TR" sz="2000" b="1" dirty="0" err="1" smtClean="0">
                <a:solidFill>
                  <a:srgbClr val="FF0000"/>
                </a:solidFill>
                <a:latin typeface="Comic Sans MS" panose="030F0702030302020204" pitchFamily="66" charset="0"/>
              </a:rPr>
              <a:t>Red</a:t>
            </a:r>
            <a:r>
              <a:rPr lang="tr-TR" sz="2000" b="1" dirty="0" smtClean="0">
                <a:solidFill>
                  <a:srgbClr val="FF0000"/>
                </a:solidFill>
                <a:latin typeface="Comic Sans MS" panose="030F0702030302020204" pitchFamily="66" charset="0"/>
              </a:rPr>
              <a:t>: </a:t>
            </a:r>
            <a:r>
              <a:rPr lang="tr-TR" sz="2000" dirty="0" err="1" smtClean="0">
                <a:latin typeface="Comic Sans MS" panose="030F0702030302020204" pitchFamily="66" charset="0"/>
              </a:rPr>
              <a:t>actin</a:t>
            </a:r>
            <a:r>
              <a:rPr lang="tr-TR" sz="2000" dirty="0" smtClean="0">
                <a:latin typeface="Comic Sans MS" panose="030F0702030302020204" pitchFamily="66" charset="0"/>
              </a:rPr>
              <a:t> </a:t>
            </a:r>
            <a:r>
              <a:rPr lang="tr-TR" sz="2000" dirty="0" err="1" smtClean="0">
                <a:latin typeface="Comic Sans MS" panose="030F0702030302020204" pitchFamily="66" charset="0"/>
              </a:rPr>
              <a:t>filaments</a:t>
            </a:r>
            <a:r>
              <a:rPr lang="tr-TR" sz="2000" dirty="0" smtClean="0">
                <a:latin typeface="Comic Sans MS" panose="030F0702030302020204" pitchFamily="66" charset="0"/>
              </a:rPr>
              <a:t> </a:t>
            </a:r>
            <a:r>
              <a:rPr lang="tr-TR" sz="2000" b="1" dirty="0" err="1" smtClean="0">
                <a:solidFill>
                  <a:srgbClr val="00FF00"/>
                </a:solidFill>
                <a:latin typeface="Comic Sans MS" panose="030F0702030302020204" pitchFamily="66" charset="0"/>
              </a:rPr>
              <a:t>Green</a:t>
            </a:r>
            <a:r>
              <a:rPr lang="tr-TR" sz="2000" b="1" dirty="0" smtClean="0">
                <a:solidFill>
                  <a:srgbClr val="00FF00"/>
                </a:solidFill>
                <a:latin typeface="Comic Sans MS" panose="030F0702030302020204" pitchFamily="66" charset="0"/>
              </a:rPr>
              <a:t>: </a:t>
            </a:r>
            <a:r>
              <a:rPr lang="tr-TR" sz="2000" dirty="0" err="1" smtClean="0">
                <a:latin typeface="Comic Sans MS" panose="030F0702030302020204" pitchFamily="66" charset="0"/>
              </a:rPr>
              <a:t>microtubules</a:t>
            </a:r>
            <a:endParaRPr lang="tr-TR" sz="2000" dirty="0">
              <a:latin typeface="Comic Sans MS" panose="030F0702030302020204" pitchFamily="66" charset="0"/>
            </a:endParaRPr>
          </a:p>
        </p:txBody>
      </p:sp>
      <p:pic>
        <p:nvPicPr>
          <p:cNvPr id="16386" name="Picture 2" descr="cytoskelet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76672"/>
            <a:ext cx="532859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12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670" y="144857"/>
            <a:ext cx="8229600" cy="4525963"/>
          </a:xfrm>
        </p:spPr>
        <p:txBody>
          <a:bodyPr>
            <a:normAutofit/>
          </a:bodyPr>
          <a:lstStyle/>
          <a:p>
            <a:pPr marL="0" indent="0" algn="just">
              <a:buNone/>
            </a:pPr>
            <a:r>
              <a:rPr lang="en-US" sz="2400" dirty="0" smtClean="0">
                <a:solidFill>
                  <a:srgbClr val="FF0000"/>
                </a:solidFill>
                <a:latin typeface="Comic Sans MS" panose="030F0702030302020204" pitchFamily="66" charset="0"/>
              </a:rPr>
              <a:t>Types of motor proteins:</a:t>
            </a:r>
          </a:p>
          <a:p>
            <a:pPr marL="0" indent="0" algn="just">
              <a:buNone/>
            </a:pPr>
            <a:r>
              <a:rPr lang="en-US" sz="2400" dirty="0" smtClean="0">
                <a:latin typeface="Comic Sans MS" panose="030F0702030302020204" pitchFamily="66" charset="0"/>
              </a:rPr>
              <a:t> Three types of motor proteins are present. These are small proteins called kinesin, d</a:t>
            </a:r>
            <a:r>
              <a:rPr lang="tr-TR" sz="2400" dirty="0" smtClean="0">
                <a:latin typeface="Comic Sans MS" panose="030F0702030302020204" pitchFamily="66" charset="0"/>
              </a:rPr>
              <a:t>y</a:t>
            </a:r>
            <a:r>
              <a:rPr lang="en-US" sz="2400" dirty="0" smtClean="0">
                <a:latin typeface="Comic Sans MS" panose="030F0702030302020204" pitchFamily="66" charset="0"/>
              </a:rPr>
              <a:t>nein and myosin. They convert chemical energy to kinetic energy  and each of them are responsible from different types of special movements that is beneficial for the cell. </a:t>
            </a:r>
          </a:p>
          <a:p>
            <a:pPr algn="just"/>
            <a:endParaRPr lang="en-US" sz="2400" dirty="0" smtClean="0">
              <a:latin typeface="Comic Sans MS" panose="030F0702030302020204" pitchFamily="66" charset="0"/>
            </a:endParaRPr>
          </a:p>
          <a:p>
            <a:pPr algn="just"/>
            <a:endParaRPr lang="en-US" sz="2400" dirty="0" smtClean="0">
              <a:latin typeface="Comic Sans MS" panose="030F0702030302020204" pitchFamily="66" charset="0"/>
            </a:endParaRPr>
          </a:p>
          <a:p>
            <a:pPr algn="just"/>
            <a:endParaRPr lang="en-US" sz="2400" dirty="0">
              <a:latin typeface="Comic Sans MS" panose="030F0702030302020204" pitchFamily="66" charset="0"/>
            </a:endParaRPr>
          </a:p>
        </p:txBody>
      </p:sp>
      <p:pic>
        <p:nvPicPr>
          <p:cNvPr id="5126" name="Picture 6" descr="kinesin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21" b="10851"/>
          <a:stretch/>
        </p:blipFill>
        <p:spPr bwMode="auto">
          <a:xfrm>
            <a:off x="127453" y="2852936"/>
            <a:ext cx="3099069" cy="26553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ynei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304" y="3883561"/>
            <a:ext cx="2902064" cy="290206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521" y="2630537"/>
            <a:ext cx="3117698" cy="245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randombar(horizontal)">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randombar(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horizont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496944" cy="4525963"/>
          </a:xfrm>
        </p:spPr>
        <p:txBody>
          <a:bodyPr>
            <a:normAutofit/>
          </a:bodyPr>
          <a:lstStyle/>
          <a:p>
            <a:pPr algn="just"/>
            <a:r>
              <a:rPr lang="en-US" sz="2400" dirty="0" err="1" smtClean="0">
                <a:solidFill>
                  <a:srgbClr val="FF0066"/>
                </a:solidFill>
                <a:latin typeface="Comic Sans MS" panose="030F0702030302020204" pitchFamily="66" charset="0"/>
              </a:rPr>
              <a:t>Myosins</a:t>
            </a:r>
            <a:r>
              <a:rPr lang="en-US" sz="2400" dirty="0" smtClean="0">
                <a:solidFill>
                  <a:srgbClr val="FF0066"/>
                </a:solidFill>
                <a:latin typeface="Comic Sans MS" panose="030F0702030302020204" pitchFamily="66" charset="0"/>
              </a:rPr>
              <a:t> </a:t>
            </a:r>
            <a:r>
              <a:rPr lang="en-US" sz="2400" dirty="0" smtClean="0">
                <a:latin typeface="Comic Sans MS" panose="030F0702030302020204" pitchFamily="66" charset="0"/>
              </a:rPr>
              <a:t>move rapidly, </a:t>
            </a:r>
            <a:r>
              <a:rPr lang="en-US" sz="2400" dirty="0" smtClean="0">
                <a:solidFill>
                  <a:srgbClr val="FF0066"/>
                </a:solidFill>
                <a:latin typeface="Comic Sans MS" panose="030F0702030302020204" pitchFamily="66" charset="0"/>
              </a:rPr>
              <a:t>kinesin</a:t>
            </a:r>
            <a:r>
              <a:rPr lang="en-US" sz="2400" dirty="0" smtClean="0">
                <a:latin typeface="Comic Sans MS" panose="030F0702030302020204" pitchFamily="66" charset="0"/>
              </a:rPr>
              <a:t> moves slower but is stable (these are motor </a:t>
            </a:r>
            <a:r>
              <a:rPr lang="en-US" sz="2400" dirty="0" err="1" smtClean="0">
                <a:latin typeface="Comic Sans MS" panose="030F0702030302020204" pitchFamily="66" charset="0"/>
              </a:rPr>
              <a:t>protei</a:t>
            </a:r>
            <a:r>
              <a:rPr lang="tr-TR" sz="2400" dirty="0" smtClean="0">
                <a:latin typeface="Comic Sans MS" panose="030F0702030302020204" pitchFamily="66" charset="0"/>
              </a:rPr>
              <a:t>n</a:t>
            </a:r>
            <a:r>
              <a:rPr lang="en-US" sz="2400" dirty="0" smtClean="0">
                <a:latin typeface="Comic Sans MS" panose="030F0702030302020204" pitchFamily="66" charset="0"/>
              </a:rPr>
              <a:t>s that carry proteins along the microtubules), and </a:t>
            </a:r>
            <a:r>
              <a:rPr lang="en-US" sz="2400" dirty="0" err="1" smtClean="0">
                <a:solidFill>
                  <a:srgbClr val="FF0066"/>
                </a:solidFill>
                <a:latin typeface="Comic Sans MS" panose="030F0702030302020204" pitchFamily="66" charset="0"/>
              </a:rPr>
              <a:t>dyneins</a:t>
            </a:r>
            <a:r>
              <a:rPr lang="en-US" sz="2400" dirty="0" smtClean="0">
                <a:latin typeface="Comic Sans MS" panose="030F0702030302020204" pitchFamily="66" charset="0"/>
              </a:rPr>
              <a:t> perform sliding.</a:t>
            </a:r>
          </a:p>
          <a:p>
            <a:pPr algn="just"/>
            <a:endParaRPr lang="en-US" sz="2400" dirty="0" smtClean="0">
              <a:latin typeface="Comic Sans MS" panose="030F0702030302020204" pitchFamily="66" charset="0"/>
            </a:endParaRPr>
          </a:p>
          <a:p>
            <a:pPr algn="just"/>
            <a:r>
              <a:rPr lang="en-US" sz="2400" dirty="0" smtClean="0">
                <a:latin typeface="Comic Sans MS" panose="030F0702030302020204" pitchFamily="66" charset="0"/>
              </a:rPr>
              <a:t>Each cytoskeleton fiber is found with a different motor protein. Kinesin and dynein attach to the microtubules and </a:t>
            </a:r>
            <a:r>
              <a:rPr lang="en-US" sz="2400" dirty="0" smtClean="0">
                <a:solidFill>
                  <a:srgbClr val="0000FF"/>
                </a:solidFill>
                <a:latin typeface="Comic Sans MS" panose="030F0702030302020204" pitchFamily="66" charset="0"/>
              </a:rPr>
              <a:t>myosin interact with microfilaments.</a:t>
            </a:r>
            <a:endParaRPr lang="en-US" sz="2400" dirty="0">
              <a:solidFill>
                <a:srgbClr val="0000FF"/>
              </a:solidFill>
              <a:latin typeface="Comic Sans MS" panose="030F0702030302020204" pitchFamily="66" charset="0"/>
            </a:endParaRPr>
          </a:p>
        </p:txBody>
      </p:sp>
      <p:pic>
        <p:nvPicPr>
          <p:cNvPr id="6146" name="Picture 2" descr="kinesin dynein myosin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15807"/>
          <a:stretch/>
        </p:blipFill>
        <p:spPr bwMode="auto">
          <a:xfrm>
            <a:off x="2627785" y="3374817"/>
            <a:ext cx="3888432" cy="336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424936" cy="4525963"/>
          </a:xfrm>
        </p:spPr>
        <p:txBody>
          <a:bodyPr>
            <a:noAutofit/>
          </a:bodyPr>
          <a:lstStyle/>
          <a:p>
            <a:pPr marL="0" indent="0" algn="just">
              <a:buNone/>
            </a:pPr>
            <a:r>
              <a:rPr lang="en-US" sz="2300" dirty="0" smtClean="0">
                <a:latin typeface="Comic Sans MS" panose="030F0702030302020204" pitchFamily="66" charset="0"/>
              </a:rPr>
              <a:t>Myosin-microfilament system is the main protein in skeletal muscles of animals. Myosin movement along the microfilaments forms the basis for muscle contraction. Plants </a:t>
            </a:r>
            <a:r>
              <a:rPr lang="en-US" sz="2300" b="1" dirty="0" smtClean="0">
                <a:solidFill>
                  <a:srgbClr val="FF0000"/>
                </a:solidFill>
                <a:latin typeface="Comic Sans MS" panose="030F0702030302020204" pitchFamily="66" charset="0"/>
              </a:rPr>
              <a:t>do not </a:t>
            </a:r>
            <a:r>
              <a:rPr lang="en-US" sz="2300" dirty="0" smtClean="0">
                <a:latin typeface="Comic Sans MS" panose="030F0702030302020204" pitchFamily="66" charset="0"/>
              </a:rPr>
              <a:t>have a muscle tissue </a:t>
            </a:r>
            <a:r>
              <a:rPr lang="tr-TR" sz="2300" dirty="0" err="1">
                <a:latin typeface="Comic Sans MS" panose="030F0702030302020204" pitchFamily="66" charset="0"/>
              </a:rPr>
              <a:t>j</a:t>
            </a:r>
            <a:r>
              <a:rPr lang="en-US" sz="2300" dirty="0" err="1" smtClean="0">
                <a:latin typeface="Comic Sans MS" panose="030F0702030302020204" pitchFamily="66" charset="0"/>
              </a:rPr>
              <a:t>ust</a:t>
            </a:r>
            <a:r>
              <a:rPr lang="en-US" sz="2300" dirty="0" smtClean="0">
                <a:latin typeface="Comic Sans MS" panose="030F0702030302020204" pitchFamily="66" charset="0"/>
              </a:rPr>
              <a:t> like animals, however plant cells have mini muscles formed of microfilaments and </a:t>
            </a:r>
            <a:r>
              <a:rPr lang="en-US" sz="2300" dirty="0" err="1" smtClean="0">
                <a:latin typeface="Comic Sans MS" panose="030F0702030302020204" pitchFamily="66" charset="0"/>
              </a:rPr>
              <a:t>myosins</a:t>
            </a:r>
            <a:r>
              <a:rPr lang="en-US" sz="2300" dirty="0" smtClean="0">
                <a:latin typeface="Comic Sans MS" panose="030F0702030302020204" pitchFamily="66" charset="0"/>
              </a:rPr>
              <a:t>. </a:t>
            </a:r>
            <a:r>
              <a:rPr lang="en-US" sz="2300" dirty="0" smtClean="0">
                <a:solidFill>
                  <a:srgbClr val="0000FF"/>
                </a:solidFill>
                <a:latin typeface="Comic Sans MS" panose="030F0702030302020204" pitchFamily="66" charset="0"/>
              </a:rPr>
              <a:t>Microfilament/myosin combination is responsible from cytoplasm flow. </a:t>
            </a:r>
            <a:r>
              <a:rPr lang="en-US" sz="2300" dirty="0" smtClean="0">
                <a:latin typeface="Comic Sans MS" panose="030F0702030302020204" pitchFamily="66" charset="0"/>
              </a:rPr>
              <a:t>It also </a:t>
            </a:r>
            <a:r>
              <a:rPr lang="en-US" sz="2300" dirty="0" smtClean="0">
                <a:solidFill>
                  <a:srgbClr val="FF0066"/>
                </a:solidFill>
                <a:latin typeface="Comic Sans MS" panose="030F0702030302020204" pitchFamily="66" charset="0"/>
              </a:rPr>
              <a:t>plays an important role in the division of plant cells</a:t>
            </a:r>
            <a:r>
              <a:rPr lang="tr-TR" sz="2300" dirty="0" smtClean="0">
                <a:solidFill>
                  <a:srgbClr val="FF0066"/>
                </a:solidFill>
                <a:latin typeface="Comic Sans MS" panose="030F0702030302020204" pitchFamily="66" charset="0"/>
              </a:rPr>
              <a:t>.</a:t>
            </a:r>
            <a:endParaRPr lang="en-US" sz="2300" dirty="0">
              <a:latin typeface="Comic Sans MS" panose="030F0702030302020204" pitchFamily="66" charset="0"/>
            </a:endParaRPr>
          </a:p>
        </p:txBody>
      </p:sp>
      <p:pic>
        <p:nvPicPr>
          <p:cNvPr id="7172" name="Picture 4" descr="actin myosin in cell division contractile ri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677374"/>
            <a:ext cx="6552728" cy="313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0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4873752"/>
          </a:xfrm>
        </p:spPr>
        <p:txBody>
          <a:bodyPr>
            <a:normAutofit/>
          </a:bodyPr>
          <a:lstStyle/>
          <a:p>
            <a:pPr algn="just"/>
            <a:r>
              <a:rPr lang="en-GB" sz="2400" dirty="0" smtClean="0">
                <a:latin typeface="Comic Sans MS" panose="030F0702030302020204" pitchFamily="66" charset="0"/>
              </a:rPr>
              <a:t>Peroxisomes </a:t>
            </a:r>
            <a:r>
              <a:rPr lang="tr-TR" sz="2400" dirty="0" err="1">
                <a:latin typeface="Comic Sans MS" panose="030F0702030302020204" pitchFamily="66" charset="0"/>
              </a:rPr>
              <a:t>are</a:t>
            </a:r>
            <a:r>
              <a:rPr lang="tr-TR" sz="2400" dirty="0">
                <a:latin typeface="Comic Sans MS" panose="030F0702030302020204" pitchFamily="66" charset="0"/>
              </a:rPr>
              <a:t> </a:t>
            </a:r>
            <a:r>
              <a:rPr lang="en-GB" sz="2400" dirty="0">
                <a:latin typeface="Comic Sans MS" panose="030F0702030302020204" pitchFamily="66" charset="0"/>
              </a:rPr>
              <a:t>composed of a </a:t>
            </a:r>
            <a:r>
              <a:rPr lang="en-GB" sz="2400" dirty="0">
                <a:solidFill>
                  <a:srgbClr val="00B050"/>
                </a:solidFill>
                <a:latin typeface="Comic Sans MS" panose="030F0702030302020204" pitchFamily="66" charset="0"/>
              </a:rPr>
              <a:t>single membrane </a:t>
            </a:r>
            <a:r>
              <a:rPr lang="en-GB" sz="2400" dirty="0">
                <a:latin typeface="Comic Sans MS" panose="030F0702030302020204" pitchFamily="66" charset="0"/>
              </a:rPr>
              <a:t>that surrounds</a:t>
            </a:r>
            <a:r>
              <a:rPr lang="tr-TR" sz="2400" dirty="0">
                <a:latin typeface="Comic Sans MS" panose="030F0702030302020204" pitchFamily="66" charset="0"/>
              </a:rPr>
              <a:t> </a:t>
            </a:r>
            <a:r>
              <a:rPr lang="en-GB" sz="2400" dirty="0">
                <a:latin typeface="Comic Sans MS" panose="030F0702030302020204" pitchFamily="66" charset="0"/>
              </a:rPr>
              <a:t>the finely granular peroxisome matrix</a:t>
            </a:r>
            <a:r>
              <a:rPr lang="tr-TR" sz="2400" dirty="0">
                <a:latin typeface="Comic Sans MS" panose="030F0702030302020204" pitchFamily="66" charset="0"/>
              </a:rPr>
              <a:t> </a:t>
            </a:r>
            <a:r>
              <a:rPr lang="en-US" sz="2400" dirty="0">
                <a:latin typeface="Comic Sans MS" panose="030F0702030302020204" pitchFamily="66" charset="0"/>
              </a:rPr>
              <a:t>and they contain a series of special enzymes. Characteristic enzyme of peroxisomes is </a:t>
            </a:r>
            <a:r>
              <a:rPr lang="en-US" sz="2400" dirty="0">
                <a:solidFill>
                  <a:srgbClr val="0000FF"/>
                </a:solidFill>
                <a:latin typeface="Comic Sans MS" panose="030F0702030302020204" pitchFamily="66" charset="0"/>
              </a:rPr>
              <a:t>catalase.</a:t>
            </a:r>
            <a:r>
              <a:rPr lang="en-US" sz="2400" dirty="0">
                <a:latin typeface="Comic Sans MS" panose="030F0702030302020204" pitchFamily="66" charset="0"/>
              </a:rPr>
              <a:t> This enzyme breaks down </a:t>
            </a:r>
            <a:r>
              <a:rPr lang="en-US" sz="2400" dirty="0" err="1" smtClean="0">
                <a:latin typeface="Comic Sans MS" panose="030F0702030302020204" pitchFamily="66" charset="0"/>
              </a:rPr>
              <a:t>H</a:t>
            </a:r>
            <a:r>
              <a:rPr lang="en-US" sz="2400" baseline="-25000" dirty="0" err="1" smtClean="0">
                <a:latin typeface="Comic Sans MS" panose="030F0702030302020204" pitchFamily="66" charset="0"/>
              </a:rPr>
              <a:t>2</a:t>
            </a:r>
            <a:r>
              <a:rPr lang="en-US" sz="2400" dirty="0" err="1" smtClean="0">
                <a:latin typeface="Comic Sans MS" panose="030F0702030302020204" pitchFamily="66" charset="0"/>
              </a:rPr>
              <a:t>O</a:t>
            </a:r>
            <a:r>
              <a:rPr lang="en-US" sz="2400" baseline="-25000" dirty="0" err="1" smtClean="0">
                <a:latin typeface="Comic Sans MS" panose="030F0702030302020204" pitchFamily="66" charset="0"/>
              </a:rPr>
              <a:t>2</a:t>
            </a:r>
            <a:endParaRPr lang="en-US" sz="2800" dirty="0" smtClean="0">
              <a:latin typeface="Comic Sans MS" panose="030F0702030302020204" pitchFamily="66" charset="0"/>
            </a:endParaRPr>
          </a:p>
          <a:p>
            <a:endParaRPr lang="en-US" sz="2800" dirty="0"/>
          </a:p>
        </p:txBody>
      </p:sp>
      <p:pic>
        <p:nvPicPr>
          <p:cNvPr id="18436" name="Picture 4" descr="peroxisom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25516"/>
            <a:ext cx="7804732"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54" y="116632"/>
            <a:ext cx="7014635" cy="32423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atalase and hydrogen peroxide reacti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84822"/>
            <a:ext cx="3384376" cy="25444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talase and hydrogen peroxide reacti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72" y="2872484"/>
            <a:ext cx="6139998" cy="177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1208" y="953344"/>
            <a:ext cx="8784976" cy="5904656"/>
          </a:xfrm>
        </p:spPr>
        <p:txBody>
          <a:bodyPr>
            <a:normAutofit/>
          </a:bodyPr>
          <a:lstStyle/>
          <a:p>
            <a:pPr algn="just">
              <a:spcBef>
                <a:spcPts val="0"/>
              </a:spcBef>
            </a:pPr>
            <a:r>
              <a:rPr lang="en-US" sz="2400" dirty="0" smtClean="0">
                <a:latin typeface="Comic Sans MS" panose="030F0702030302020204" pitchFamily="66" charset="0"/>
              </a:rPr>
              <a:t>H</a:t>
            </a:r>
            <a:r>
              <a:rPr lang="en-US" sz="2400" baseline="-25000" dirty="0" smtClean="0">
                <a:latin typeface="Comic Sans MS" panose="030F0702030302020204" pitchFamily="66" charset="0"/>
              </a:rPr>
              <a:t>2</a:t>
            </a:r>
            <a:r>
              <a:rPr lang="en-US" sz="2400" dirty="0" smtClean="0">
                <a:latin typeface="Comic Sans MS" panose="030F0702030302020204" pitchFamily="66" charset="0"/>
              </a:rPr>
              <a:t>O</a:t>
            </a:r>
            <a:r>
              <a:rPr lang="en-US" sz="2400" baseline="-25000" dirty="0" smtClean="0">
                <a:latin typeface="Comic Sans MS" panose="030F0702030302020204" pitchFamily="66" charset="0"/>
              </a:rPr>
              <a:t>2</a:t>
            </a:r>
            <a:r>
              <a:rPr lang="tr-TR" sz="2400" baseline="-25000" dirty="0" smtClean="0">
                <a:latin typeface="Comic Sans MS" panose="030F0702030302020204" pitchFamily="66" charset="0"/>
              </a:rPr>
              <a:t> </a:t>
            </a:r>
            <a:r>
              <a:rPr lang="en-US" sz="2400" dirty="0" smtClean="0">
                <a:latin typeface="Comic Sans MS" panose="030F0702030302020204" pitchFamily="66" charset="0"/>
              </a:rPr>
              <a:t>that is produced during cell metabolism is </a:t>
            </a:r>
            <a:r>
              <a:rPr lang="en-US" sz="2400" dirty="0" smtClean="0">
                <a:solidFill>
                  <a:srgbClr val="00B050"/>
                </a:solidFill>
                <a:latin typeface="Comic Sans MS" panose="030F0702030302020204" pitchFamily="66" charset="0"/>
              </a:rPr>
              <a:t>highly toxic</a:t>
            </a:r>
            <a:r>
              <a:rPr lang="en-US" sz="2400" dirty="0" smtClean="0">
                <a:latin typeface="Comic Sans MS" panose="030F0702030302020204" pitchFamily="66" charset="0"/>
              </a:rPr>
              <a:t> for the cell</a:t>
            </a:r>
            <a:r>
              <a:rPr lang="tr-TR" sz="2400" dirty="0" smtClean="0">
                <a:latin typeface="Comic Sans MS" panose="030F0702030302020204" pitchFamily="66" charset="0"/>
              </a:rPr>
              <a:t>.  </a:t>
            </a:r>
            <a:r>
              <a:rPr lang="en-US" sz="2400" dirty="0" smtClean="0">
                <a:latin typeface="Comic Sans MS" panose="030F0702030302020204" pitchFamily="66" charset="0"/>
              </a:rPr>
              <a:t>For example, diluted H</a:t>
            </a:r>
            <a:r>
              <a:rPr lang="en-US" sz="2400" baseline="-25000" dirty="0" smtClean="0">
                <a:latin typeface="Comic Sans MS" panose="030F0702030302020204" pitchFamily="66" charset="0"/>
              </a:rPr>
              <a:t>2</a:t>
            </a:r>
            <a:r>
              <a:rPr lang="en-US" sz="2400" dirty="0" smtClean="0">
                <a:latin typeface="Comic Sans MS" panose="030F0702030302020204" pitchFamily="66" charset="0"/>
              </a:rPr>
              <a:t>O</a:t>
            </a:r>
            <a:r>
              <a:rPr lang="en-US" sz="2400" baseline="-25000" dirty="0" smtClean="0">
                <a:latin typeface="Comic Sans MS" panose="030F0702030302020204" pitchFamily="66" charset="0"/>
              </a:rPr>
              <a:t>2</a:t>
            </a:r>
            <a:r>
              <a:rPr lang="tr-TR" sz="2400" dirty="0" smtClean="0">
                <a:latin typeface="Comic Sans MS" panose="030F0702030302020204" pitchFamily="66" charset="0"/>
              </a:rPr>
              <a:t> </a:t>
            </a:r>
            <a:r>
              <a:rPr lang="en-US" sz="2400" dirty="0" smtClean="0">
                <a:latin typeface="Comic Sans MS" panose="030F0702030302020204" pitchFamily="66" charset="0"/>
              </a:rPr>
              <a:t>solution</a:t>
            </a:r>
            <a:r>
              <a:rPr lang="tr-TR" sz="2400" dirty="0" smtClean="0">
                <a:latin typeface="Comic Sans MS" panose="030F0702030302020204" pitchFamily="66" charset="0"/>
              </a:rPr>
              <a:t> </a:t>
            </a:r>
            <a:r>
              <a:rPr lang="en-US" sz="2400" dirty="0" smtClean="0">
                <a:latin typeface="Comic Sans MS" panose="030F0702030302020204" pitchFamily="66" charset="0"/>
              </a:rPr>
              <a:t>that has been used to clean wounds since it kills harmful bacteria</a:t>
            </a:r>
            <a:r>
              <a:rPr lang="tr-TR" sz="2400" dirty="0" smtClean="0">
                <a:latin typeface="Comic Sans MS" panose="030F0702030302020204" pitchFamily="66" charset="0"/>
              </a:rPr>
              <a:t>. </a:t>
            </a:r>
          </a:p>
          <a:p>
            <a:pPr marL="0" indent="0" algn="just">
              <a:spcBef>
                <a:spcPts val="0"/>
              </a:spcBef>
              <a:buNone/>
            </a:pPr>
            <a:endParaRPr lang="tr-TR" sz="2400" dirty="0" smtClean="0">
              <a:latin typeface="Comic Sans MS" panose="030F0702030302020204" pitchFamily="66" charset="0"/>
            </a:endParaRPr>
          </a:p>
          <a:p>
            <a:pPr marL="0" indent="0" algn="just">
              <a:spcBef>
                <a:spcPts val="0"/>
              </a:spcBef>
              <a:buNone/>
            </a:pPr>
            <a:r>
              <a:rPr lang="tr-TR" sz="2400" dirty="0" smtClean="0">
                <a:solidFill>
                  <a:srgbClr val="C00000"/>
                </a:solidFill>
                <a:latin typeface="Comic Sans MS" panose="030F0702030302020204" pitchFamily="66" charset="0"/>
              </a:rPr>
              <a:t>*****</a:t>
            </a:r>
            <a:r>
              <a:rPr lang="tr-TR" sz="2400" dirty="0" smtClean="0">
                <a:latin typeface="Comic Sans MS" panose="030F0702030302020204" pitchFamily="66" charset="0"/>
              </a:rPr>
              <a:t> </a:t>
            </a:r>
            <a:r>
              <a:rPr lang="en-US" sz="2400" dirty="0" smtClean="0">
                <a:latin typeface="Comic Sans MS" panose="030F0702030302020204" pitchFamily="66" charset="0"/>
              </a:rPr>
              <a:t>However if concentrated</a:t>
            </a:r>
            <a:r>
              <a:rPr lang="tr-TR" sz="2400" dirty="0" smtClean="0">
                <a:latin typeface="Comic Sans MS" panose="030F0702030302020204" pitchFamily="66" charset="0"/>
              </a:rPr>
              <a:t> </a:t>
            </a:r>
            <a:r>
              <a:rPr lang="en-US" sz="2400" dirty="0">
                <a:latin typeface="Comic Sans MS" panose="030F0702030302020204" pitchFamily="66" charset="0"/>
              </a:rPr>
              <a:t>H</a:t>
            </a:r>
            <a:r>
              <a:rPr lang="en-US" sz="2400" baseline="-25000" dirty="0">
                <a:latin typeface="Comic Sans MS" panose="030F0702030302020204" pitchFamily="66" charset="0"/>
              </a:rPr>
              <a:t>2</a:t>
            </a:r>
            <a:r>
              <a:rPr lang="en-US" sz="2400" dirty="0">
                <a:latin typeface="Comic Sans MS" panose="030F0702030302020204" pitchFamily="66" charset="0"/>
              </a:rPr>
              <a:t>O</a:t>
            </a:r>
            <a:r>
              <a:rPr lang="en-US" sz="2400" baseline="-25000" dirty="0">
                <a:latin typeface="Comic Sans MS" panose="030F0702030302020204" pitchFamily="66" charset="0"/>
              </a:rPr>
              <a:t>2</a:t>
            </a:r>
            <a:r>
              <a:rPr lang="tr-TR" sz="2400" dirty="0">
                <a:latin typeface="Comic Sans MS" panose="030F0702030302020204" pitchFamily="66" charset="0"/>
              </a:rPr>
              <a:t> </a:t>
            </a:r>
            <a:r>
              <a:rPr lang="en-US" sz="2400" dirty="0" smtClean="0">
                <a:latin typeface="Comic Sans MS" panose="030F0702030302020204" pitchFamily="66" charset="0"/>
              </a:rPr>
              <a:t>solution is used</a:t>
            </a:r>
            <a:r>
              <a:rPr lang="tr-TR" sz="2400" dirty="0" smtClean="0">
                <a:latin typeface="Comic Sans MS" panose="030F0702030302020204" pitchFamily="66" charset="0"/>
              </a:rPr>
              <a:t>, </a:t>
            </a:r>
            <a:r>
              <a:rPr lang="en-US" sz="2400" dirty="0" smtClean="0">
                <a:latin typeface="Comic Sans MS" panose="030F0702030302020204" pitchFamily="66" charset="0"/>
              </a:rPr>
              <a:t>it also damages the living cells and may delay wound healing</a:t>
            </a:r>
            <a:r>
              <a:rPr lang="tr-TR" sz="2400" dirty="0" smtClean="0">
                <a:latin typeface="Comic Sans MS" panose="030F0702030302020204" pitchFamily="66" charset="0"/>
              </a:rPr>
              <a:t>!!!</a:t>
            </a:r>
          </a:p>
          <a:p>
            <a:pPr marL="0" indent="0" algn="just">
              <a:spcBef>
                <a:spcPts val="0"/>
              </a:spcBef>
              <a:buNone/>
            </a:pPr>
            <a:endParaRPr lang="tr-TR" sz="2400" b="1" dirty="0" smtClean="0">
              <a:solidFill>
                <a:srgbClr val="00B050"/>
              </a:solidFill>
              <a:latin typeface="Comic Sans MS" panose="030F0702030302020204" pitchFamily="66" charset="0"/>
            </a:endParaRPr>
          </a:p>
          <a:p>
            <a:pPr marL="0" indent="0">
              <a:spcBef>
                <a:spcPts val="0"/>
              </a:spcBef>
              <a:buNone/>
            </a:pPr>
            <a:r>
              <a:rPr lang="en-US" sz="2400" b="1" dirty="0" smtClean="0">
                <a:solidFill>
                  <a:srgbClr val="00B050"/>
                </a:solidFill>
                <a:latin typeface="Comic Sans MS" panose="030F0702030302020204" pitchFamily="66" charset="0"/>
              </a:rPr>
              <a:t>Peroxisomes that are found in plants protect against loss of photosynthesis products during photorespiration</a:t>
            </a:r>
            <a:r>
              <a:rPr lang="tr-TR" sz="2400" b="1" dirty="0" smtClean="0">
                <a:solidFill>
                  <a:srgbClr val="00B050"/>
                </a:solidFill>
                <a:latin typeface="Comic Sans MS" panose="030F0702030302020204" pitchFamily="66" charset="0"/>
              </a:rPr>
              <a:t>. </a:t>
            </a:r>
            <a:endParaRPr lang="en-US" sz="2400" b="1" baseline="-25000" dirty="0">
              <a:solidFill>
                <a:srgbClr val="00B050"/>
              </a:solidFill>
              <a:latin typeface="Comic Sans MS" panose="030F0702030302020204" pitchFamily="66" charset="0"/>
            </a:endParaRPr>
          </a:p>
          <a:p>
            <a:pPr algn="just">
              <a:spcBef>
                <a:spcPts val="0"/>
              </a:spcBef>
            </a:pPr>
            <a:endParaRPr lang="en-US" sz="2400" baseline="-25000" dirty="0">
              <a:latin typeface="Comic Sans MS" panose="030F0702030302020204" pitchFamily="66" charset="0"/>
            </a:endParaRPr>
          </a:p>
        </p:txBody>
      </p:sp>
    </p:spTree>
    <p:extLst>
      <p:ext uri="{BB962C8B-B14F-4D97-AF65-F5344CB8AC3E}">
        <p14:creationId xmlns:p14="http://schemas.microsoft.com/office/powerpoint/2010/main" val="78387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12776"/>
            <a:ext cx="8229600" cy="5112568"/>
          </a:xfrm>
        </p:spPr>
        <p:txBody>
          <a:bodyPr>
            <a:normAutofit/>
          </a:bodyPr>
          <a:lstStyle/>
          <a:p>
            <a:pPr marL="0" indent="0" algn="just">
              <a:lnSpc>
                <a:spcPct val="150000"/>
              </a:lnSpc>
              <a:buNone/>
            </a:pPr>
            <a:r>
              <a:rPr lang="en-GB" sz="2400" dirty="0" smtClean="0">
                <a:latin typeface="Comic Sans MS" panose="030F0702030302020204" pitchFamily="66" charset="0"/>
              </a:rPr>
              <a:t>In </a:t>
            </a:r>
            <a:r>
              <a:rPr lang="en-GB" sz="2400" dirty="0">
                <a:latin typeface="Comic Sans MS" panose="030F0702030302020204" pitchFamily="66" charset="0"/>
              </a:rPr>
              <a:t>germinating fat-storing seeds, </a:t>
            </a:r>
            <a:r>
              <a:rPr lang="en-GB" sz="2400" dirty="0" err="1">
                <a:latin typeface="Comic Sans MS" panose="030F0702030302020204" pitchFamily="66" charset="0"/>
              </a:rPr>
              <a:t>peroxizomes</a:t>
            </a:r>
            <a:r>
              <a:rPr lang="en-GB" sz="2400" dirty="0">
                <a:latin typeface="Comic Sans MS" panose="030F0702030302020204" pitchFamily="66" charset="0"/>
              </a:rPr>
              <a:t> </a:t>
            </a:r>
            <a:r>
              <a:rPr lang="en-GB" sz="2400" dirty="0">
                <a:solidFill>
                  <a:srgbClr val="C00000"/>
                </a:solidFill>
                <a:latin typeface="Comic Sans MS" panose="030F0702030302020204" pitchFamily="66" charset="0"/>
              </a:rPr>
              <a:t>participate in lipid mobilization</a:t>
            </a:r>
            <a:r>
              <a:rPr lang="en-GB" sz="2400" dirty="0">
                <a:latin typeface="Comic Sans MS" panose="030F0702030302020204" pitchFamily="66" charset="0"/>
              </a:rPr>
              <a:t>; in leaves of C</a:t>
            </a:r>
            <a:r>
              <a:rPr lang="en-GB" sz="2400" baseline="-25000" dirty="0">
                <a:latin typeface="Comic Sans MS" panose="030F0702030302020204" pitchFamily="66" charset="0"/>
              </a:rPr>
              <a:t>3</a:t>
            </a:r>
            <a:r>
              <a:rPr lang="en-GB" sz="2400" dirty="0">
                <a:latin typeface="Comic Sans MS" panose="030F0702030302020204" pitchFamily="66" charset="0"/>
              </a:rPr>
              <a:t> plant (plants that produce the three-carbon compound </a:t>
            </a:r>
            <a:r>
              <a:rPr lang="en-GB" sz="2400" dirty="0" smtClean="0">
                <a:solidFill>
                  <a:srgbClr val="00B050"/>
                </a:solidFill>
                <a:latin typeface="Comic Sans MS" panose="030F0702030302020204" pitchFamily="66" charset="0"/>
              </a:rPr>
              <a:t>phosphoglycerate</a:t>
            </a:r>
            <a:r>
              <a:rPr lang="en-GB" sz="2400" dirty="0" smtClean="0">
                <a:latin typeface="Comic Sans MS" panose="030F0702030302020204" pitchFamily="66" charset="0"/>
              </a:rPr>
              <a:t> </a:t>
            </a:r>
            <a:r>
              <a:rPr lang="en-GB" sz="2400" dirty="0">
                <a:latin typeface="Comic Sans MS" panose="030F0702030302020204" pitchFamily="66" charset="0"/>
              </a:rPr>
              <a:t>as the first stable photosynthetic </a:t>
            </a:r>
            <a:r>
              <a:rPr lang="en-GB" sz="2400" dirty="0" smtClean="0">
                <a:latin typeface="Comic Sans MS" panose="030F0702030302020204" pitchFamily="66" charset="0"/>
              </a:rPr>
              <a:t>intermediate), </a:t>
            </a:r>
            <a:r>
              <a:rPr lang="en-GB" sz="2400" dirty="0">
                <a:solidFill>
                  <a:srgbClr val="C00000"/>
                </a:solidFill>
                <a:latin typeface="Comic Sans MS" panose="030F0702030302020204" pitchFamily="66" charset="0"/>
              </a:rPr>
              <a:t>they play a key role in photorespiration</a:t>
            </a:r>
            <a:r>
              <a:rPr lang="en-GB" sz="2400" dirty="0">
                <a:latin typeface="Comic Sans MS" panose="030F0702030302020204" pitchFamily="66" charset="0"/>
              </a:rPr>
              <a:t>; and in some legume root nodules, </a:t>
            </a:r>
            <a:r>
              <a:rPr lang="en-GB" sz="2400" dirty="0">
                <a:solidFill>
                  <a:srgbClr val="C00000"/>
                </a:solidFill>
                <a:latin typeface="Comic Sans MS" panose="030F0702030302020204" pitchFamily="66" charset="0"/>
              </a:rPr>
              <a:t>they are involved in the conversion of recently fixed N</a:t>
            </a:r>
            <a:r>
              <a:rPr lang="en-GB" sz="2400" baseline="-25000" dirty="0">
                <a:solidFill>
                  <a:srgbClr val="C00000"/>
                </a:solidFill>
                <a:latin typeface="Comic Sans MS" panose="030F0702030302020204" pitchFamily="66" charset="0"/>
              </a:rPr>
              <a:t>2 </a:t>
            </a:r>
            <a:r>
              <a:rPr lang="en-GB" sz="2400" dirty="0">
                <a:solidFill>
                  <a:srgbClr val="C00000"/>
                </a:solidFill>
                <a:latin typeface="Comic Sans MS" panose="030F0702030302020204" pitchFamily="66" charset="0"/>
              </a:rPr>
              <a:t>into nitrogen-rich organic compounds</a:t>
            </a:r>
            <a:r>
              <a:rPr lang="en-GB" sz="2400" dirty="0">
                <a:latin typeface="Comic Sans MS" panose="030F0702030302020204" pitchFamily="66" charset="0"/>
              </a:rPr>
              <a:t>. </a:t>
            </a:r>
            <a:endParaRPr lang="tr-TR" sz="2400" dirty="0"/>
          </a:p>
        </p:txBody>
      </p:sp>
    </p:spTree>
    <p:extLst>
      <p:ext uri="{BB962C8B-B14F-4D97-AF65-F5344CB8AC3E}">
        <p14:creationId xmlns:p14="http://schemas.microsoft.com/office/powerpoint/2010/main" val="3584836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Autofit/>
          </a:bodyPr>
          <a:lstStyle/>
          <a:p>
            <a:pPr algn="l"/>
            <a:r>
              <a:rPr lang="en-GB" sz="3600" b="1" u="sng" dirty="0">
                <a:solidFill>
                  <a:srgbClr val="FF0000"/>
                </a:solidFill>
                <a:latin typeface="Comic Sans MS" panose="030F0702030302020204" pitchFamily="66" charset="0"/>
              </a:rPr>
              <a:t>1.9. Plastids</a:t>
            </a:r>
            <a:r>
              <a:rPr lang="tr-TR" sz="3600" dirty="0">
                <a:solidFill>
                  <a:srgbClr val="FF0000"/>
                </a:solidFill>
                <a:latin typeface="Comic Sans MS" panose="030F0702030302020204" pitchFamily="66" charset="0"/>
              </a:rPr>
              <a:t/>
            </a:r>
            <a:br>
              <a:rPr lang="tr-TR" sz="3600" dirty="0">
                <a:solidFill>
                  <a:srgbClr val="FF0000"/>
                </a:solidFill>
                <a:latin typeface="Comic Sans MS" panose="030F0702030302020204" pitchFamily="66" charset="0"/>
              </a:rPr>
            </a:br>
            <a:endParaRPr lang="tr-TR" sz="36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295588" y="1044675"/>
            <a:ext cx="8524884" cy="5624685"/>
          </a:xfrm>
        </p:spPr>
        <p:txBody>
          <a:bodyPr>
            <a:normAutofit/>
          </a:bodyPr>
          <a:lstStyle/>
          <a:p>
            <a:pPr marL="0" indent="0" algn="just">
              <a:lnSpc>
                <a:spcPct val="150000"/>
              </a:lnSpc>
              <a:buNone/>
            </a:pPr>
            <a:r>
              <a:rPr lang="en-GB" sz="2200" dirty="0">
                <a:latin typeface="Comic Sans MS" panose="030F0702030302020204" pitchFamily="66" charset="0"/>
              </a:rPr>
              <a:t>Plastids are major organelles found only in plant </a:t>
            </a:r>
            <a:r>
              <a:rPr lang="en-GB" sz="2200" dirty="0" smtClean="0">
                <a:latin typeface="Comic Sans MS" panose="030F0702030302020204" pitchFamily="66" charset="0"/>
              </a:rPr>
              <a:t>cells</a:t>
            </a:r>
            <a:r>
              <a:rPr lang="en-GB" sz="2200" dirty="0">
                <a:latin typeface="Comic Sans MS" panose="030F0702030302020204" pitchFamily="66" charset="0"/>
              </a:rPr>
              <a:t>. </a:t>
            </a:r>
            <a:r>
              <a:rPr lang="en-GB" sz="2200" b="1" dirty="0">
                <a:solidFill>
                  <a:srgbClr val="00B050"/>
                </a:solidFill>
                <a:latin typeface="Comic Sans MS" panose="030F0702030302020204" pitchFamily="66" charset="0"/>
              </a:rPr>
              <a:t>They are responsible for photosynthesis</a:t>
            </a:r>
            <a:r>
              <a:rPr lang="en-GB" sz="2200" dirty="0">
                <a:solidFill>
                  <a:srgbClr val="7030A0"/>
                </a:solidFill>
                <a:latin typeface="Comic Sans MS" panose="030F0702030302020204" pitchFamily="66" charset="0"/>
              </a:rPr>
              <a:t>, </a:t>
            </a:r>
            <a:r>
              <a:rPr lang="en-GB" sz="2200" dirty="0">
                <a:latin typeface="Comic Sans MS" panose="030F0702030302020204" pitchFamily="66" charset="0"/>
              </a:rPr>
              <a:t>for the </a:t>
            </a:r>
            <a:r>
              <a:rPr lang="en-GB" sz="2200" b="1" dirty="0">
                <a:latin typeface="Comic Sans MS" panose="030F0702030302020204" pitchFamily="66" charset="0"/>
              </a:rPr>
              <a:t>storage of a wide variety of products</a:t>
            </a:r>
            <a:r>
              <a:rPr lang="en-GB" sz="2200" dirty="0">
                <a:latin typeface="Comic Sans MS" panose="030F0702030302020204" pitchFamily="66" charset="0"/>
              </a:rPr>
              <a:t> and for the </a:t>
            </a:r>
            <a:r>
              <a:rPr lang="en-GB" sz="2200" b="1" dirty="0">
                <a:latin typeface="Comic Sans MS" panose="030F0702030302020204" pitchFamily="66" charset="0"/>
              </a:rPr>
              <a:t>synthesis of key molecules required for the basic architecture and functioning of plant cells</a:t>
            </a:r>
            <a:r>
              <a:rPr lang="en-GB" sz="2200" dirty="0">
                <a:latin typeface="Comic Sans MS" panose="030F0702030302020204" pitchFamily="66" charset="0"/>
              </a:rPr>
              <a:t>.</a:t>
            </a:r>
            <a:r>
              <a:rPr lang="en-GB" sz="2200" dirty="0">
                <a:solidFill>
                  <a:srgbClr val="7030A0"/>
                </a:solidFill>
                <a:latin typeface="Comic Sans MS" panose="030F0702030302020204" pitchFamily="66" charset="0"/>
              </a:rPr>
              <a:t> </a:t>
            </a:r>
            <a:r>
              <a:rPr lang="en-GB" sz="2200" b="1" dirty="0">
                <a:latin typeface="Comic Sans MS" panose="030F0702030302020204" pitchFamily="66" charset="0"/>
              </a:rPr>
              <a:t>Like mitochondria, plastids are enclosed in </a:t>
            </a:r>
            <a:r>
              <a:rPr lang="en-GB" sz="2200" b="1" dirty="0" smtClean="0">
                <a:latin typeface="Comic Sans MS" panose="030F0702030302020204" pitchFamily="66" charset="0"/>
              </a:rPr>
              <a:t>a </a:t>
            </a:r>
            <a:r>
              <a:rPr lang="en-GB" sz="2200" b="1" dirty="0">
                <a:latin typeface="Comic Sans MS" panose="030F0702030302020204" pitchFamily="66" charset="0"/>
              </a:rPr>
              <a:t>pair of </a:t>
            </a:r>
            <a:r>
              <a:rPr lang="en-GB" sz="2200" b="1" dirty="0" smtClean="0">
                <a:latin typeface="Comic Sans MS" panose="030F0702030302020204" pitchFamily="66" charset="0"/>
              </a:rPr>
              <a:t>membranes</a:t>
            </a:r>
            <a:r>
              <a:rPr lang="en-GB" sz="2200" dirty="0" smtClean="0">
                <a:latin typeface="Comic Sans MS" panose="030F0702030302020204" pitchFamily="66" charset="0"/>
              </a:rPr>
              <a:t>. </a:t>
            </a:r>
            <a:r>
              <a:rPr lang="en-GB" sz="2200" dirty="0">
                <a:latin typeface="Comic Sans MS" panose="030F0702030302020204" pitchFamily="66" charset="0"/>
              </a:rPr>
              <a:t>Plastids also </a:t>
            </a:r>
            <a:r>
              <a:rPr lang="en-GB" sz="2200" b="1" dirty="0">
                <a:latin typeface="Comic Sans MS" panose="030F0702030302020204" pitchFamily="66" charset="0"/>
              </a:rPr>
              <a:t>resemble mitochondria</a:t>
            </a:r>
            <a:r>
              <a:rPr lang="en-GB" sz="2200" dirty="0">
                <a:latin typeface="Comic Sans MS" panose="030F0702030302020204" pitchFamily="66" charset="0"/>
              </a:rPr>
              <a:t> in being </a:t>
            </a:r>
            <a:r>
              <a:rPr lang="en-GB" sz="2200" b="1" dirty="0">
                <a:latin typeface="Comic Sans MS" panose="030F0702030302020204" pitchFamily="66" charset="0"/>
              </a:rPr>
              <a:t>semiautonomous</a:t>
            </a:r>
            <a:r>
              <a:rPr lang="en-GB" sz="2200" dirty="0">
                <a:latin typeface="Comic Sans MS" panose="030F0702030302020204" pitchFamily="66" charset="0"/>
              </a:rPr>
              <a:t> and containing</a:t>
            </a:r>
            <a:r>
              <a:rPr lang="en-GB" sz="2200" b="1" dirty="0">
                <a:latin typeface="Comic Sans MS" panose="030F0702030302020204" pitchFamily="66" charset="0"/>
              </a:rPr>
              <a:t> the genetic machinery </a:t>
            </a:r>
            <a:r>
              <a:rPr lang="en-GB" sz="2200" dirty="0">
                <a:latin typeface="Comic Sans MS" panose="030F0702030302020204" pitchFamily="66" charset="0"/>
              </a:rPr>
              <a:t>required </a:t>
            </a:r>
            <a:r>
              <a:rPr lang="en-GB" sz="2200" b="1" dirty="0">
                <a:latin typeface="Comic Sans MS" panose="030F0702030302020204" pitchFamily="66" charset="0"/>
              </a:rPr>
              <a:t>to synthesize a few of their own proteins.</a:t>
            </a:r>
            <a:endParaRPr lang="tr-TR" sz="2200" dirty="0">
              <a:latin typeface="Comic Sans MS" panose="030F0702030302020204" pitchFamily="66" charset="0"/>
            </a:endParaRPr>
          </a:p>
          <a:p>
            <a:pPr algn="just">
              <a:lnSpc>
                <a:spcPct val="150000"/>
              </a:lnSpc>
            </a:pPr>
            <a:endParaRPr lang="tr-TR" sz="2200" dirty="0">
              <a:latin typeface="Comic Sans MS" panose="030F0702030302020204" pitchFamily="66" charset="0"/>
            </a:endParaRPr>
          </a:p>
        </p:txBody>
      </p:sp>
    </p:spTree>
    <p:extLst>
      <p:ext uri="{BB962C8B-B14F-4D97-AF65-F5344CB8AC3E}">
        <p14:creationId xmlns:p14="http://schemas.microsoft.com/office/powerpoint/2010/main" val="117993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2297</Words>
  <Application>Microsoft Office PowerPoint</Application>
  <PresentationFormat>Ekran Gösterisi (4:3)</PresentationFormat>
  <Paragraphs>86</Paragraphs>
  <Slides>43</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Arial</vt:lpstr>
      <vt:lpstr>Calibri</vt:lpstr>
      <vt:lpstr>Comic Sans MS</vt:lpstr>
      <vt:lpstr>Ofis Teması</vt:lpstr>
      <vt:lpstr>1.7. The nucleus </vt:lpstr>
      <vt:lpstr>PowerPoint Sunusu</vt:lpstr>
      <vt:lpstr>PowerPoint Sunusu</vt:lpstr>
      <vt:lpstr>1.8. Peroxisomes (=microbodies) </vt:lpstr>
      <vt:lpstr>PowerPoint Sunusu</vt:lpstr>
      <vt:lpstr>PowerPoint Sunusu</vt:lpstr>
      <vt:lpstr>PowerPoint Sunusu</vt:lpstr>
      <vt:lpstr>PowerPoint Sunusu</vt:lpstr>
      <vt:lpstr>1.9. Plastids </vt:lpstr>
      <vt:lpstr>PowerPoint Sunusu</vt:lpstr>
      <vt:lpstr>PowerPoint Sunusu</vt:lpstr>
      <vt:lpstr>PowerPoint Sunusu</vt:lpstr>
      <vt:lpstr>1.10. Mitochondria </vt:lpstr>
      <vt:lpstr>PowerPoint Sunusu</vt:lpstr>
      <vt:lpstr>2. The Cell Wall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Membrane Transport </vt:lpstr>
      <vt:lpstr>PowerPoint Sunusu</vt:lpstr>
      <vt:lpstr>PowerPoint Sunusu</vt:lpstr>
      <vt:lpstr>PowerPoint Sunusu</vt:lpstr>
      <vt:lpstr>PowerPoint Sunusu</vt:lpstr>
      <vt:lpstr>3. The Cytoskeleton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Eukaryote cells have other characteristics that prokaryote cells are lacking</dc:title>
  <dc:creator>CeydaK</dc:creator>
  <cp:lastModifiedBy>Gülnur Ekşi</cp:lastModifiedBy>
  <cp:revision>54</cp:revision>
  <dcterms:created xsi:type="dcterms:W3CDTF">2017-10-24T03:08:34Z</dcterms:created>
  <dcterms:modified xsi:type="dcterms:W3CDTF">2020-11-02T19:49:00Z</dcterms:modified>
</cp:coreProperties>
</file>