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8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580C84D-B040-4ADB-8DB2-7804394FD57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3509786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80C84D-B040-4ADB-8DB2-7804394FD57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3759371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80C84D-B040-4ADB-8DB2-7804394FD57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1273812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80C84D-B040-4ADB-8DB2-7804394FD57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1845980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580C84D-B040-4ADB-8DB2-7804394FD57C}"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191074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580C84D-B040-4ADB-8DB2-7804394FD57C}"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304273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580C84D-B040-4ADB-8DB2-7804394FD57C}" type="datetimeFigureOut">
              <a:rPr lang="tr-TR" smtClean="0"/>
              <a:t>20.03.2020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3349754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580C84D-B040-4ADB-8DB2-7804394FD57C}" type="datetimeFigureOut">
              <a:rPr lang="tr-TR" smtClean="0"/>
              <a:t>20.03.2020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3891264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80C84D-B040-4ADB-8DB2-7804394FD57C}" type="datetimeFigureOut">
              <a:rPr lang="tr-TR" smtClean="0"/>
              <a:t>20.03.2020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386898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80C84D-B040-4ADB-8DB2-7804394FD57C}"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2812172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80C84D-B040-4ADB-8DB2-7804394FD57C}"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CFC781-734C-41CE-A3C7-F53317FE9F92}" type="slidenum">
              <a:rPr lang="tr-TR" smtClean="0"/>
              <a:t>‹#›</a:t>
            </a:fld>
            <a:endParaRPr lang="tr-TR"/>
          </a:p>
        </p:txBody>
      </p:sp>
    </p:spTree>
    <p:extLst>
      <p:ext uri="{BB962C8B-B14F-4D97-AF65-F5344CB8AC3E}">
        <p14:creationId xmlns:p14="http://schemas.microsoft.com/office/powerpoint/2010/main" val="3104148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0C84D-B040-4ADB-8DB2-7804394FD57C}" type="datetimeFigureOut">
              <a:rPr lang="tr-TR" smtClean="0"/>
              <a:t>20.03.2020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CFC781-734C-41CE-A3C7-F53317FE9F92}" type="slidenum">
              <a:rPr lang="tr-TR" smtClean="0"/>
              <a:t>‹#›</a:t>
            </a:fld>
            <a:endParaRPr lang="tr-TR"/>
          </a:p>
        </p:txBody>
      </p:sp>
    </p:spTree>
    <p:extLst>
      <p:ext uri="{BB962C8B-B14F-4D97-AF65-F5344CB8AC3E}">
        <p14:creationId xmlns:p14="http://schemas.microsoft.com/office/powerpoint/2010/main" val="1146858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1. Hafta</a:t>
            </a:r>
            <a:endParaRPr lang="tr-TR" dirty="0"/>
          </a:p>
        </p:txBody>
      </p:sp>
      <p:sp>
        <p:nvSpPr>
          <p:cNvPr id="3" name="Alt Başlık 2"/>
          <p:cNvSpPr>
            <a:spLocks noGrp="1"/>
          </p:cNvSpPr>
          <p:nvPr>
            <p:ph type="subTitle" idx="1"/>
          </p:nvPr>
        </p:nvSpPr>
        <p:spPr/>
        <p:txBody>
          <a:bodyPr/>
          <a:lstStyle/>
          <a:p>
            <a:r>
              <a:rPr lang="tr-TR" dirty="0" err="1" smtClean="0"/>
              <a:t>Seyyid</a:t>
            </a:r>
            <a:r>
              <a:rPr lang="tr-TR" dirty="0" smtClean="0"/>
              <a:t> </a:t>
            </a:r>
            <a:r>
              <a:rPr lang="tr-TR" dirty="0" err="1" smtClean="0"/>
              <a:t>Ahmed</a:t>
            </a:r>
            <a:r>
              <a:rPr lang="tr-TR" dirty="0" smtClean="0"/>
              <a:t> Han</a:t>
            </a:r>
            <a:endParaRPr lang="tr-TR" dirty="0"/>
          </a:p>
        </p:txBody>
      </p:sp>
    </p:spTree>
    <p:extLst>
      <p:ext uri="{BB962C8B-B14F-4D97-AF65-F5344CB8AC3E}">
        <p14:creationId xmlns:p14="http://schemas.microsoft.com/office/powerpoint/2010/main" val="2506334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Sir</a:t>
            </a:r>
            <a:r>
              <a:rPr lang="tr-TR" dirty="0"/>
              <a:t> </a:t>
            </a:r>
            <a:r>
              <a:rPr lang="tr-TR" dirty="0" err="1"/>
              <a:t>Seyyid</a:t>
            </a:r>
            <a:r>
              <a:rPr lang="tr-TR" dirty="0"/>
              <a:t> </a:t>
            </a:r>
            <a:r>
              <a:rPr lang="tr-TR" dirty="0" err="1"/>
              <a:t>Ahmed</a:t>
            </a:r>
            <a:r>
              <a:rPr lang="tr-TR" dirty="0"/>
              <a:t> Han 1817 yılında Delhi’de dünyaya geldi. “Ataları Arabistan’dan önce </a:t>
            </a:r>
            <a:r>
              <a:rPr lang="tr-TR" dirty="0" err="1"/>
              <a:t>Damghan’a</a:t>
            </a:r>
            <a:r>
              <a:rPr lang="tr-TR" dirty="0"/>
              <a:t> gelmiş sonra </a:t>
            </a:r>
            <a:r>
              <a:rPr lang="tr-TR" dirty="0" err="1"/>
              <a:t>Hamadan</a:t>
            </a:r>
            <a:r>
              <a:rPr lang="tr-TR" dirty="0"/>
              <a:t> ve </a:t>
            </a:r>
            <a:r>
              <a:rPr lang="tr-TR" dirty="0" err="1"/>
              <a:t>Herat’a</a:t>
            </a:r>
            <a:r>
              <a:rPr lang="tr-TR" dirty="0"/>
              <a:t> gitmişler, Şah Cihan zamanında Hindistan’a gelip yerleşmişlerdi… Büyükbabası, </a:t>
            </a:r>
            <a:r>
              <a:rPr lang="tr-TR" dirty="0" err="1"/>
              <a:t>Alemgir</a:t>
            </a:r>
            <a:r>
              <a:rPr lang="tr-TR" dirty="0"/>
              <a:t> II tarafından </a:t>
            </a:r>
            <a:r>
              <a:rPr lang="tr-TR" dirty="0" err="1"/>
              <a:t>NavabCevad-ud</a:t>
            </a:r>
            <a:r>
              <a:rPr lang="tr-TR" dirty="0"/>
              <a:t> Devle unvanıyla onurlandırılmıştı. Bu onur daha sonraları </a:t>
            </a:r>
            <a:r>
              <a:rPr lang="tr-TR" dirty="0" err="1"/>
              <a:t>Seyyid</a:t>
            </a:r>
            <a:r>
              <a:rPr lang="tr-TR" dirty="0"/>
              <a:t> </a:t>
            </a:r>
            <a:r>
              <a:rPr lang="tr-TR" dirty="0" err="1"/>
              <a:t>Ahmed’e</a:t>
            </a:r>
            <a:r>
              <a:rPr lang="tr-TR" dirty="0"/>
              <a:t> de ihsan olunmuştu. </a:t>
            </a:r>
            <a:endParaRPr lang="tr-TR" dirty="0" smtClean="0"/>
          </a:p>
          <a:p>
            <a:r>
              <a:rPr lang="tr-TR" dirty="0" smtClean="0"/>
              <a:t>Saygın </a:t>
            </a:r>
            <a:r>
              <a:rPr lang="tr-TR" dirty="0"/>
              <a:t>biri olan babası Mir </a:t>
            </a:r>
            <a:r>
              <a:rPr lang="tr-TR" dirty="0" err="1"/>
              <a:t>Taki</a:t>
            </a:r>
            <a:r>
              <a:rPr lang="tr-TR" dirty="0"/>
              <a:t>, Ekber Şah II tarafından önerilen başbakanlık görevini geri çevirmişti. Annesi </a:t>
            </a:r>
            <a:r>
              <a:rPr lang="tr-TR" dirty="0" err="1"/>
              <a:t>Azizun</a:t>
            </a:r>
            <a:r>
              <a:rPr lang="tr-TR" dirty="0"/>
              <a:t> Nisa Begüm kültürlü bir hanımdı. </a:t>
            </a:r>
            <a:endParaRPr lang="tr-TR" dirty="0" smtClean="0"/>
          </a:p>
          <a:p>
            <a:r>
              <a:rPr lang="tr-TR" dirty="0" smtClean="0"/>
              <a:t>Onu </a:t>
            </a:r>
            <a:r>
              <a:rPr lang="tr-TR" dirty="0"/>
              <a:t>büyütüp, zamanının geleneksel eğitimini almasını sağlamıştı. </a:t>
            </a:r>
            <a:r>
              <a:rPr lang="tr-TR" dirty="0" err="1"/>
              <a:t>Seyyid</a:t>
            </a:r>
            <a:r>
              <a:rPr lang="tr-TR" dirty="0"/>
              <a:t> </a:t>
            </a:r>
            <a:r>
              <a:rPr lang="tr-TR" dirty="0" err="1"/>
              <a:t>Ahmed</a:t>
            </a:r>
            <a:r>
              <a:rPr lang="tr-TR" dirty="0"/>
              <a:t>; </a:t>
            </a:r>
            <a:r>
              <a:rPr lang="tr-TR" dirty="0" err="1"/>
              <a:t>Galib</a:t>
            </a:r>
            <a:r>
              <a:rPr lang="tr-TR" dirty="0"/>
              <a:t>, </a:t>
            </a:r>
            <a:r>
              <a:rPr lang="tr-TR" dirty="0" err="1"/>
              <a:t>Sahbai</a:t>
            </a:r>
            <a:r>
              <a:rPr lang="tr-TR" dirty="0"/>
              <a:t>, </a:t>
            </a:r>
            <a:r>
              <a:rPr lang="tr-TR" dirty="0" err="1"/>
              <a:t>Azurda</a:t>
            </a:r>
            <a:r>
              <a:rPr lang="tr-TR" dirty="0"/>
              <a:t>, </a:t>
            </a:r>
            <a:r>
              <a:rPr lang="tr-TR" dirty="0" err="1"/>
              <a:t>Müfti</a:t>
            </a:r>
            <a:r>
              <a:rPr lang="tr-TR" dirty="0"/>
              <a:t> </a:t>
            </a:r>
            <a:r>
              <a:rPr lang="tr-TR" dirty="0" err="1"/>
              <a:t>Sadr-uddin</a:t>
            </a:r>
            <a:r>
              <a:rPr lang="tr-TR" dirty="0"/>
              <a:t>, </a:t>
            </a:r>
            <a:r>
              <a:rPr lang="tr-TR" dirty="0" err="1"/>
              <a:t>Şifta</a:t>
            </a:r>
            <a:r>
              <a:rPr lang="tr-TR" dirty="0"/>
              <a:t>, </a:t>
            </a:r>
            <a:r>
              <a:rPr lang="tr-TR" dirty="0" err="1"/>
              <a:t>Mumin</a:t>
            </a:r>
            <a:r>
              <a:rPr lang="tr-TR" dirty="0"/>
              <a:t>, </a:t>
            </a:r>
            <a:r>
              <a:rPr lang="tr-TR" dirty="0" err="1"/>
              <a:t>Navab</a:t>
            </a:r>
            <a:r>
              <a:rPr lang="tr-TR" dirty="0"/>
              <a:t> Ziya-</a:t>
            </a:r>
            <a:r>
              <a:rPr lang="tr-TR" dirty="0" err="1"/>
              <a:t>uddin</a:t>
            </a:r>
            <a:r>
              <a:rPr lang="tr-TR" dirty="0"/>
              <a:t> </a:t>
            </a:r>
            <a:r>
              <a:rPr lang="tr-TR" dirty="0" err="1"/>
              <a:t>Ahmed</a:t>
            </a:r>
            <a:r>
              <a:rPr lang="tr-TR" dirty="0"/>
              <a:t> Han ve diğer bazı âlimlerin ortamında </a:t>
            </a:r>
            <a:r>
              <a:rPr lang="tr-TR" dirty="0" err="1"/>
              <a:t>yaşamıştı.Galib’e</a:t>
            </a:r>
            <a:r>
              <a:rPr lang="tr-TR" dirty="0"/>
              <a:t> amca diye </a:t>
            </a:r>
            <a:r>
              <a:rPr lang="tr-TR" dirty="0" err="1"/>
              <a:t>hitâp</a:t>
            </a:r>
            <a:r>
              <a:rPr lang="tr-TR" dirty="0"/>
              <a:t> ederdi…” (Özcan, 2012:51)</a:t>
            </a:r>
          </a:p>
          <a:p>
            <a:endParaRPr lang="tr-TR" dirty="0"/>
          </a:p>
        </p:txBody>
      </p:sp>
    </p:spTree>
    <p:extLst>
      <p:ext uri="{BB962C8B-B14F-4D97-AF65-F5344CB8AC3E}">
        <p14:creationId xmlns:p14="http://schemas.microsoft.com/office/powerpoint/2010/main" val="934570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1838’de </a:t>
            </a:r>
            <a:r>
              <a:rPr lang="tr-TR" dirty="0" err="1"/>
              <a:t>BahadırŞirketi’nin</a:t>
            </a:r>
            <a:r>
              <a:rPr lang="tr-TR" dirty="0"/>
              <a:t> idaresinde baş yazar yardımcılığı görevinde bulunan, bir dönem yargıçlık yapan ve  </a:t>
            </a:r>
            <a:r>
              <a:rPr lang="tr-TR" dirty="0" err="1"/>
              <a:t>Bacnur</a:t>
            </a:r>
            <a:r>
              <a:rPr lang="tr-TR" dirty="0"/>
              <a:t>, </a:t>
            </a:r>
            <a:r>
              <a:rPr lang="tr-TR" dirty="0" err="1"/>
              <a:t>Benares</a:t>
            </a:r>
            <a:r>
              <a:rPr lang="tr-TR" dirty="0"/>
              <a:t>, </a:t>
            </a:r>
            <a:r>
              <a:rPr lang="tr-TR" dirty="0" err="1"/>
              <a:t>Gazipur</a:t>
            </a:r>
            <a:r>
              <a:rPr lang="tr-TR" dirty="0"/>
              <a:t> ve Delhi gibi şehirlerde görev yapan </a:t>
            </a:r>
            <a:r>
              <a:rPr lang="tr-TR" dirty="0" err="1"/>
              <a:t>Sir</a:t>
            </a:r>
            <a:r>
              <a:rPr lang="tr-TR" dirty="0"/>
              <a:t> </a:t>
            </a:r>
            <a:r>
              <a:rPr lang="tr-TR" dirty="0" err="1"/>
              <a:t>Seyyid</a:t>
            </a:r>
            <a:r>
              <a:rPr lang="tr-TR" dirty="0"/>
              <a:t>, 1857 ayaklanmasının başlangıcından ayaklanma neticesinde oluşan ortamın sonuna kadar İngilizlere olan sadakatini kaybetmemiş, İngilizlerle Müslümanları ortak bir gayeye hizmet etmeleri amacıyla bir araya getirmeye çabalamıştır. (Özcan, 2012)</a:t>
            </a:r>
          </a:p>
          <a:p>
            <a:r>
              <a:rPr lang="tr-TR" dirty="0"/>
              <a:t>	</a:t>
            </a:r>
            <a:r>
              <a:rPr lang="tr-TR" dirty="0" err="1"/>
              <a:t>Sir</a:t>
            </a:r>
            <a:r>
              <a:rPr lang="tr-TR" dirty="0"/>
              <a:t> </a:t>
            </a:r>
            <a:r>
              <a:rPr lang="tr-TR" dirty="0" err="1"/>
              <a:t>Seyyid</a:t>
            </a:r>
            <a:r>
              <a:rPr lang="tr-TR" dirty="0"/>
              <a:t> ayaklanma öncesi dönemden itibaren geliştirmiş olduğu fikirleri, süreçteki rolünün de vermiş olduğu destekle güçlü bir şekilde dile getirmeye başlamış ve Hindistan Müslümanlarının siyasi, kültürel, toplumsal, sosyal ve edebi olarak köklü reformlara ihtiyacı olduğunu vurgulamıştır. </a:t>
            </a:r>
            <a:endParaRPr lang="tr-TR" dirty="0" smtClean="0"/>
          </a:p>
          <a:p>
            <a:r>
              <a:rPr lang="tr-TR" dirty="0" smtClean="0"/>
              <a:t>Bu </a:t>
            </a:r>
            <a:r>
              <a:rPr lang="tr-TR" dirty="0"/>
              <a:t>amaç doğrultusunda </a:t>
            </a:r>
            <a:r>
              <a:rPr lang="tr-TR" dirty="0" err="1"/>
              <a:t>Sir</a:t>
            </a:r>
            <a:r>
              <a:rPr lang="tr-TR" dirty="0"/>
              <a:t> </a:t>
            </a:r>
            <a:r>
              <a:rPr lang="tr-TR" dirty="0" err="1"/>
              <a:t>Seyyid</a:t>
            </a:r>
            <a:r>
              <a:rPr lang="tr-TR" dirty="0"/>
              <a:t> </a:t>
            </a:r>
            <a:r>
              <a:rPr lang="tr-TR" dirty="0" err="1"/>
              <a:t>Ahmed</a:t>
            </a:r>
            <a:r>
              <a:rPr lang="tr-TR" dirty="0"/>
              <a:t> Han, öncelikle çalışmalarını buhranlı 1857 sonrası dönemi olumlu bir tabloya dönüştürmek üzerine yoğunlaştırmıştır.</a:t>
            </a:r>
          </a:p>
          <a:p>
            <a:endParaRPr lang="tr-TR" dirty="0"/>
          </a:p>
        </p:txBody>
      </p:sp>
    </p:spTree>
    <p:extLst>
      <p:ext uri="{BB962C8B-B14F-4D97-AF65-F5344CB8AC3E}">
        <p14:creationId xmlns:p14="http://schemas.microsoft.com/office/powerpoint/2010/main" val="24082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1857 yılına kadar birçok bilimsel yazın üreten </a:t>
            </a:r>
            <a:r>
              <a:rPr lang="tr-TR" dirty="0" err="1"/>
              <a:t>Sir</a:t>
            </a:r>
            <a:r>
              <a:rPr lang="tr-TR" dirty="0"/>
              <a:t> </a:t>
            </a:r>
            <a:r>
              <a:rPr lang="tr-TR" dirty="0" err="1"/>
              <a:t>Seyyid</a:t>
            </a:r>
            <a:r>
              <a:rPr lang="tr-TR" dirty="0"/>
              <a:t>, İngilizler ile Müslümanların uzlaşması gereğini dile getirdiği ve savaşın yaratmış olduğu ortamdan ipuçları sunmuş olduğu çeşitli eserler üretmiştir. </a:t>
            </a:r>
            <a:endParaRPr lang="tr-TR" dirty="0" smtClean="0"/>
          </a:p>
          <a:p>
            <a:r>
              <a:rPr lang="tr-TR" dirty="0" smtClean="0"/>
              <a:t>Bu </a:t>
            </a:r>
            <a:r>
              <a:rPr lang="tr-TR" dirty="0"/>
              <a:t>eserler </a:t>
            </a:r>
            <a:r>
              <a:rPr lang="tr-TR" dirty="0" err="1"/>
              <a:t>Sir</a:t>
            </a:r>
            <a:r>
              <a:rPr lang="tr-TR" dirty="0"/>
              <a:t> </a:t>
            </a:r>
            <a:r>
              <a:rPr lang="tr-TR" dirty="0" err="1"/>
              <a:t>Seyyid’in</a:t>
            </a:r>
            <a:r>
              <a:rPr lang="tr-TR" dirty="0"/>
              <a:t> ayaklanmaya hangi pencereden baktığına dair önemli bulgular taşımasından ötürü, iki millet arasındaki buzları eritme konusunda olumlu sonuçlar doğurmuştur. Bu bağlamda </a:t>
            </a:r>
            <a:r>
              <a:rPr lang="tr-TR" dirty="0" err="1"/>
              <a:t>Ahmed</a:t>
            </a:r>
            <a:r>
              <a:rPr lang="tr-TR" dirty="0"/>
              <a:t> Han;</a:t>
            </a:r>
          </a:p>
          <a:p>
            <a:r>
              <a:rPr lang="tr-TR" dirty="0"/>
              <a:t>“ </a:t>
            </a:r>
            <a:r>
              <a:rPr lang="tr-TR" dirty="0" err="1"/>
              <a:t>Bacnur’da</a:t>
            </a:r>
            <a:r>
              <a:rPr lang="tr-TR" dirty="0"/>
              <a:t> gelişen olayları anlattığı ‘Tarih-i Serkeş-i </a:t>
            </a:r>
            <a:r>
              <a:rPr lang="tr-TR" dirty="0" err="1"/>
              <a:t>Bacnur</a:t>
            </a:r>
            <a:r>
              <a:rPr lang="tr-TR" dirty="0"/>
              <a:t>’,ayaklanma sonrası İngiliz ve Müslümanların tutumlarını değerlendirdiği ve ayaklanmanın sebeplerine yer verdiği ‘Risale-i </a:t>
            </a:r>
            <a:r>
              <a:rPr lang="tr-TR" dirty="0" err="1"/>
              <a:t>Esbab</a:t>
            </a:r>
            <a:r>
              <a:rPr lang="tr-TR" dirty="0"/>
              <a:t>-i </a:t>
            </a:r>
            <a:r>
              <a:rPr lang="tr-TR" dirty="0" err="1"/>
              <a:t>Bagavat</a:t>
            </a:r>
            <a:r>
              <a:rPr lang="tr-TR" dirty="0"/>
              <a:t>-i </a:t>
            </a:r>
            <a:r>
              <a:rPr lang="tr-TR" dirty="0" err="1"/>
              <a:t>Hind</a:t>
            </a:r>
            <a:r>
              <a:rPr lang="tr-TR" dirty="0"/>
              <a:t>, İngilizlerin yanında yer alan Müslümanları işlediği ‘</a:t>
            </a:r>
            <a:r>
              <a:rPr lang="tr-TR" dirty="0" err="1"/>
              <a:t>Loyal</a:t>
            </a:r>
            <a:r>
              <a:rPr lang="tr-TR" dirty="0"/>
              <a:t> </a:t>
            </a:r>
            <a:r>
              <a:rPr lang="tr-TR" dirty="0" err="1"/>
              <a:t>Muhammadans</a:t>
            </a:r>
            <a:r>
              <a:rPr lang="tr-TR" dirty="0"/>
              <a:t> of </a:t>
            </a:r>
            <a:r>
              <a:rPr lang="tr-TR" dirty="0" err="1"/>
              <a:t>Indıa</a:t>
            </a:r>
            <a:r>
              <a:rPr lang="tr-TR" dirty="0"/>
              <a:t>, üstü kapalı bir şekilde İngilizlerin söylemlerini eleştirdiği ‘Tahkik </a:t>
            </a:r>
            <a:r>
              <a:rPr lang="tr-TR" dirty="0" err="1"/>
              <a:t>Lukta</a:t>
            </a:r>
            <a:r>
              <a:rPr lang="tr-TR" dirty="0"/>
              <a:t> </a:t>
            </a:r>
            <a:r>
              <a:rPr lang="tr-TR" dirty="0" err="1"/>
              <a:t>Nesara</a:t>
            </a:r>
            <a:r>
              <a:rPr lang="tr-TR" dirty="0"/>
              <a:t>’, Tevrat, İncil ve Kuran’ı karşılaştırmalı olarak incelediği ‘</a:t>
            </a:r>
            <a:r>
              <a:rPr lang="tr-TR" dirty="0" err="1"/>
              <a:t>Tebin-ul</a:t>
            </a:r>
            <a:r>
              <a:rPr lang="tr-TR" dirty="0"/>
              <a:t> Kelam’ ( Özcan, 2012:54) adlı eserleri kaleme almış ve bu eserler ileriki dönemlerde bir akım niteliğine nail olacak olan edebi ve eğitsel faaliyetlere hız kazandırmıştır. </a:t>
            </a:r>
          </a:p>
          <a:p>
            <a:endParaRPr lang="tr-TR" dirty="0"/>
          </a:p>
        </p:txBody>
      </p:sp>
    </p:spTree>
    <p:extLst>
      <p:ext uri="{BB962C8B-B14F-4D97-AF65-F5344CB8AC3E}">
        <p14:creationId xmlns:p14="http://schemas.microsoft.com/office/powerpoint/2010/main" val="3342170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Sir</a:t>
            </a:r>
            <a:r>
              <a:rPr lang="tr-TR" dirty="0"/>
              <a:t> </a:t>
            </a:r>
            <a:r>
              <a:rPr lang="tr-TR" dirty="0" err="1"/>
              <a:t>Seyyid</a:t>
            </a:r>
            <a:r>
              <a:rPr lang="tr-TR" dirty="0"/>
              <a:t>, Müslümanların diğer alanlarda olduğu gibi, edebi anlamda da büyük dönüşümlere ihtiyacı olduğu fikrini her ortamda dile getirmiştir. </a:t>
            </a:r>
            <a:endParaRPr lang="tr-TR" dirty="0" smtClean="0"/>
          </a:p>
          <a:p>
            <a:r>
              <a:rPr lang="tr-TR" dirty="0" smtClean="0"/>
              <a:t>Bu </a:t>
            </a:r>
            <a:r>
              <a:rPr lang="tr-TR" dirty="0"/>
              <a:t>doğrultuda ise ilk büyük adımı 1862’de ünlü ve önemli İngilizce eserlerin Urdu diline kazandırılması amacıyla </a:t>
            </a:r>
            <a:r>
              <a:rPr lang="tr-TR" dirty="0" err="1"/>
              <a:t>Gazipur’da</a:t>
            </a:r>
            <a:r>
              <a:rPr lang="tr-TR" dirty="0"/>
              <a:t> kurulan </a:t>
            </a:r>
            <a:r>
              <a:rPr lang="tr-TR" dirty="0" err="1"/>
              <a:t>Scientific</a:t>
            </a:r>
            <a:r>
              <a:rPr lang="tr-TR" dirty="0"/>
              <a:t> </a:t>
            </a:r>
            <a:r>
              <a:rPr lang="tr-TR" dirty="0" err="1"/>
              <a:t>Society’nin</a:t>
            </a:r>
            <a:r>
              <a:rPr lang="tr-TR" dirty="0"/>
              <a:t> kurulmasına ön ayak olarak atmıştır.(Özcan,2012:57) Daha sonraki yıllarda </a:t>
            </a:r>
            <a:r>
              <a:rPr lang="tr-TR" dirty="0" err="1"/>
              <a:t>Seyyid</a:t>
            </a:r>
            <a:r>
              <a:rPr lang="tr-TR" dirty="0"/>
              <a:t> </a:t>
            </a:r>
            <a:r>
              <a:rPr lang="tr-TR" dirty="0" err="1"/>
              <a:t>Ahmed</a:t>
            </a:r>
            <a:r>
              <a:rPr lang="tr-TR" dirty="0"/>
              <a:t> Han’ın tayini çıkması nedeniyle dernek </a:t>
            </a:r>
            <a:r>
              <a:rPr lang="tr-TR" dirty="0" err="1"/>
              <a:t>Aligarh’a</a:t>
            </a:r>
            <a:r>
              <a:rPr lang="tr-TR" dirty="0"/>
              <a:t> taşınmış ve 30 Mart 1866’da </a:t>
            </a:r>
            <a:r>
              <a:rPr lang="tr-TR" dirty="0" err="1"/>
              <a:t>Aligarh</a:t>
            </a:r>
            <a:r>
              <a:rPr lang="tr-TR" dirty="0"/>
              <a:t> </a:t>
            </a:r>
            <a:r>
              <a:rPr lang="tr-TR" dirty="0" err="1"/>
              <a:t>Institute</a:t>
            </a:r>
            <a:r>
              <a:rPr lang="tr-TR" dirty="0"/>
              <a:t> </a:t>
            </a:r>
            <a:r>
              <a:rPr lang="tr-TR" dirty="0" err="1"/>
              <a:t>Gazette</a:t>
            </a:r>
            <a:r>
              <a:rPr lang="tr-TR" dirty="0"/>
              <a:t> adıyla aylık bir risale çıkarmıştır</a:t>
            </a:r>
            <a:r>
              <a:rPr lang="tr-TR" dirty="0" smtClean="0"/>
              <a:t>.</a:t>
            </a:r>
          </a:p>
          <a:p>
            <a:r>
              <a:rPr lang="tr-TR" dirty="0" smtClean="0"/>
              <a:t> </a:t>
            </a:r>
            <a:r>
              <a:rPr lang="tr-TR" dirty="0"/>
              <a:t>Dergi kısa sürede haftada bir yayımlanmak yerine 3 günde bir yayımlanmaya başlanmıştır. Bu doğrultuda </a:t>
            </a:r>
            <a:r>
              <a:rPr lang="tr-TR" dirty="0" err="1"/>
              <a:t>Aligarh</a:t>
            </a:r>
            <a:r>
              <a:rPr lang="tr-TR" dirty="0"/>
              <a:t> Bilim Derneği’nin kuruluşu ve gelişimi bir bakıma </a:t>
            </a:r>
            <a:r>
              <a:rPr lang="tr-TR" dirty="0" err="1"/>
              <a:t>Aligarh</a:t>
            </a:r>
            <a:r>
              <a:rPr lang="tr-TR" dirty="0"/>
              <a:t> akımının da başlangıç noktası olarak değerlendirilebilir. </a:t>
            </a:r>
            <a:endParaRPr lang="tr-TR" dirty="0" smtClean="0"/>
          </a:p>
          <a:p>
            <a:r>
              <a:rPr lang="tr-TR" dirty="0" smtClean="0"/>
              <a:t>Zira </a:t>
            </a:r>
            <a:r>
              <a:rPr lang="tr-TR" dirty="0"/>
              <a:t>bu derneğin kurulmasıyla birlikte Urdu edebiyatında büyük hareketlenmeler meydana getirecek İngilizce eserler tercüme edilmeye başlanmıştır. Aynı zamanda ülkenin birçok bölgesinde bu dernek tarzında birçok dernek faaliyete geçmiş ve edebiyata önemli katkılarda bulunmuştur. </a:t>
            </a:r>
          </a:p>
        </p:txBody>
      </p:sp>
    </p:spTree>
    <p:extLst>
      <p:ext uri="{BB962C8B-B14F-4D97-AF65-F5344CB8AC3E}">
        <p14:creationId xmlns:p14="http://schemas.microsoft.com/office/powerpoint/2010/main" val="1385612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err="1"/>
              <a:t>Sir</a:t>
            </a:r>
            <a:r>
              <a:rPr lang="tr-TR" dirty="0"/>
              <a:t> </a:t>
            </a:r>
            <a:r>
              <a:rPr lang="tr-TR" dirty="0" err="1"/>
              <a:t>Seyyid’in</a:t>
            </a:r>
            <a:r>
              <a:rPr lang="tr-TR" dirty="0"/>
              <a:t> yenilikçi ve düzenleyici akımı bu devrin bir uzantısıdır ve o Müslümanların eğitim düzenlemesi ve gelişimi için önemli sorumluluklar üstlenmiştir. Müslümanların yeni dönemleri için bir yol haritası çizen </a:t>
            </a:r>
            <a:r>
              <a:rPr lang="tr-TR" dirty="0" err="1"/>
              <a:t>Seyyid</a:t>
            </a:r>
            <a:r>
              <a:rPr lang="tr-TR" dirty="0"/>
              <a:t> </a:t>
            </a:r>
            <a:r>
              <a:rPr lang="tr-TR" dirty="0" err="1"/>
              <a:t>Ahmed</a:t>
            </a:r>
            <a:r>
              <a:rPr lang="tr-TR" dirty="0"/>
              <a:t> Han, bu amaçların başarılabilmesi için İngiliz eğitim sisteminin ilaç olacağını benimsemiştir. </a:t>
            </a:r>
            <a:endParaRPr lang="tr-TR" dirty="0" smtClean="0"/>
          </a:p>
          <a:p>
            <a:r>
              <a:rPr lang="tr-TR" dirty="0" smtClean="0"/>
              <a:t>Bu </a:t>
            </a:r>
            <a:r>
              <a:rPr lang="tr-TR" dirty="0"/>
              <a:t>durumu ise kitaplarında, söylemlerinde, makalelerinde ve sohbetlerinde fazlasıyla dile getirmiştir. </a:t>
            </a:r>
            <a:r>
              <a:rPr lang="tr-TR" dirty="0" err="1"/>
              <a:t>Sir</a:t>
            </a:r>
            <a:r>
              <a:rPr lang="tr-TR" dirty="0"/>
              <a:t> </a:t>
            </a:r>
            <a:r>
              <a:rPr lang="tr-TR" dirty="0" err="1"/>
              <a:t>Seyyid’in</a:t>
            </a:r>
            <a:r>
              <a:rPr lang="tr-TR" dirty="0"/>
              <a:t> bu çabaları kuşkusuz Urdu dili ve edebiyatının neredeyse tüm alanlarında bir milat olmuştur. </a:t>
            </a:r>
          </a:p>
          <a:p>
            <a:endParaRPr lang="tr-TR" dirty="0"/>
          </a:p>
        </p:txBody>
      </p:sp>
    </p:spTree>
    <p:extLst>
      <p:ext uri="{BB962C8B-B14F-4D97-AF65-F5344CB8AC3E}">
        <p14:creationId xmlns:p14="http://schemas.microsoft.com/office/powerpoint/2010/main" val="3966868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err="1"/>
              <a:t>Aligarh</a:t>
            </a:r>
            <a:r>
              <a:rPr lang="tr-TR" dirty="0"/>
              <a:t> Hareketinin Urdu edebiyatına kazandırmış olduğu;</a:t>
            </a:r>
          </a:p>
          <a:p>
            <a:pPr lvl="0"/>
            <a:r>
              <a:rPr lang="tr-TR" dirty="0"/>
              <a:t>Gerçekçilik</a:t>
            </a:r>
          </a:p>
          <a:p>
            <a:pPr lvl="0"/>
            <a:r>
              <a:rPr lang="tr-TR" dirty="0"/>
              <a:t>Toplumsallık</a:t>
            </a:r>
          </a:p>
          <a:p>
            <a:pPr lvl="0"/>
            <a:r>
              <a:rPr lang="tr-TR" dirty="0"/>
              <a:t>Kuralcılık</a:t>
            </a:r>
          </a:p>
          <a:p>
            <a:pPr lvl="0"/>
            <a:r>
              <a:rPr lang="tr-TR" dirty="0"/>
              <a:t>Rasyonalizm</a:t>
            </a:r>
          </a:p>
          <a:p>
            <a:pPr lvl="0"/>
            <a:r>
              <a:rPr lang="tr-TR" dirty="0"/>
              <a:t>Çatışma</a:t>
            </a:r>
          </a:p>
          <a:p>
            <a:pPr lvl="0"/>
            <a:r>
              <a:rPr lang="tr-TR" dirty="0"/>
              <a:t>Görüneni </a:t>
            </a:r>
            <a:r>
              <a:rPr lang="tr-TR" dirty="0" smtClean="0"/>
              <a:t>nakletme gibi </a:t>
            </a:r>
            <a:r>
              <a:rPr lang="tr-TR" dirty="0"/>
              <a:t>edebi temalar dönemin her alanını derinden etkilemiş ve yazarların üretim aşamalarında etkili bir rol üstlenmişlerdir.</a:t>
            </a:r>
          </a:p>
          <a:p>
            <a:pPr lvl="0"/>
            <a:endParaRPr lang="tr-TR" dirty="0"/>
          </a:p>
          <a:p>
            <a:endParaRPr lang="tr-TR" dirty="0"/>
          </a:p>
        </p:txBody>
      </p:sp>
    </p:spTree>
    <p:extLst>
      <p:ext uri="{BB962C8B-B14F-4D97-AF65-F5344CB8AC3E}">
        <p14:creationId xmlns:p14="http://schemas.microsoft.com/office/powerpoint/2010/main" val="3813812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Aligarh</a:t>
            </a:r>
            <a:r>
              <a:rPr lang="tr-TR" dirty="0"/>
              <a:t> Akımı kendi döneminin edebiyat anlayışını önemli ölçüde değiştirmiş ve dönüştürmüştür. Daha önceleri henüz kimliğini tam anlamıyla bulamamış olan Urdu Nesrine büyük katkıları olmuş ve dönemin önemli edebiyatçılarının da bu akım içerisinde yer alması dolayısıyla nesir alanında önemli eserler üretilmesini sağlamıştır. </a:t>
            </a:r>
            <a:endParaRPr lang="tr-TR" dirty="0" smtClean="0"/>
          </a:p>
          <a:p>
            <a:r>
              <a:rPr lang="tr-TR" dirty="0" smtClean="0"/>
              <a:t>Bu </a:t>
            </a:r>
            <a:r>
              <a:rPr lang="tr-TR" dirty="0"/>
              <a:t>önemli başarıları gerçekleştirirken ise yavan bir edebiyatın oluşmasını sağlayacak olan büyük boşluklar yaratmıştır. Yaşamın bazı önemli yönlerini göz ardı eden akıma muhalif olan fikirler gün geçtikçe artmış ve en önemli savunucularının bir </a:t>
            </a:r>
            <a:r>
              <a:rPr lang="tr-TR" dirty="0" err="1"/>
              <a:t>bir</a:t>
            </a:r>
            <a:r>
              <a:rPr lang="tr-TR" dirty="0"/>
              <a:t> tarih sahnesine karışmasıyla birlikte bu çok kapsamlı hareket sorgulanmaya </a:t>
            </a:r>
            <a:r>
              <a:rPr lang="tr-TR"/>
              <a:t>başlamıştır</a:t>
            </a:r>
            <a:r>
              <a:rPr lang="tr-TR" smtClean="0"/>
              <a:t>.</a:t>
            </a:r>
          </a:p>
          <a:p>
            <a:r>
              <a:rPr lang="tr-TR" smtClean="0"/>
              <a:t>Uzun </a:t>
            </a:r>
            <a:r>
              <a:rPr lang="tr-TR" dirty="0"/>
              <a:t>bir edebi dönemi hâkimiyeti altında tutan ve hayatın neredeyse her alanına nüfus eden anlayış artık yavaş yavaş etkisini yitirmeye ve yerine gelecek yeni bir akıma yerini bırakmak için gün saymaya başlamıştır.</a:t>
            </a:r>
          </a:p>
          <a:p>
            <a:endParaRPr lang="tr-TR" dirty="0"/>
          </a:p>
        </p:txBody>
      </p:sp>
    </p:spTree>
    <p:extLst>
      <p:ext uri="{BB962C8B-B14F-4D97-AF65-F5344CB8AC3E}">
        <p14:creationId xmlns:p14="http://schemas.microsoft.com/office/powerpoint/2010/main" val="10784278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704</Words>
  <Application>Microsoft Office PowerPoint</Application>
  <PresentationFormat>Ekran Gösterisi (4:3)</PresentationFormat>
  <Paragraphs>27</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1. Hafta</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Davut</dc:creator>
  <cp:lastModifiedBy>Davut</cp:lastModifiedBy>
  <cp:revision>1</cp:revision>
  <dcterms:created xsi:type="dcterms:W3CDTF">2020-03-20T11:06:13Z</dcterms:created>
  <dcterms:modified xsi:type="dcterms:W3CDTF">2020-03-20T11:09:55Z</dcterms:modified>
</cp:coreProperties>
</file>