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0" r:id="rId4"/>
    <p:sldId id="259" r:id="rId5"/>
    <p:sldId id="260" r:id="rId6"/>
    <p:sldId id="261" r:id="rId7"/>
    <p:sldId id="262" r:id="rId8"/>
    <p:sldId id="263" r:id="rId9"/>
    <p:sldId id="271"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430925"/>
            <a:ext cx="9603275" cy="1422830"/>
          </a:xfrm>
        </p:spPr>
        <p:txBody>
          <a:bodyPr>
            <a:normAutofit/>
          </a:bodyPr>
          <a:lstStyle/>
          <a:p>
            <a:pPr algn="ctr"/>
            <a:r>
              <a:rPr lang="tr-TR" dirty="0"/>
              <a:t/>
            </a:r>
            <a:br>
              <a:rPr lang="tr-TR" dirty="0"/>
            </a:br>
            <a:r>
              <a:rPr lang="tr-TR" dirty="0"/>
              <a:t>TAYLOR’A VE  GELENEKSEL ÖRGÜT KURAMINA YÖNELİK ELEŞTİRİLER </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a:t>
            </a:r>
            <a:r>
              <a:rPr lang="tr-TR" sz="2800" dirty="0"/>
              <a:t>3</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kaynak</a:t>
            </a:r>
            <a:endParaRPr lang="tr-TR" dirty="0"/>
          </a:p>
        </p:txBody>
      </p:sp>
      <p:sp>
        <p:nvSpPr>
          <p:cNvPr id="3" name="İçerik Yer Tutucusu 2"/>
          <p:cNvSpPr>
            <a:spLocks noGrp="1"/>
          </p:cNvSpPr>
          <p:nvPr>
            <p:ph idx="1"/>
          </p:nvPr>
        </p:nvSpPr>
        <p:spPr/>
        <p:txBody>
          <a:bodyPr>
            <a:normAutofit/>
          </a:bodyPr>
          <a:lstStyle/>
          <a:p>
            <a:r>
              <a:rPr lang="tr-TR" dirty="0"/>
              <a:t>Dr. Bayram </a:t>
            </a:r>
            <a:r>
              <a:rPr lang="tr-TR" dirty="0" err="1"/>
              <a:t>Çoşkun</a:t>
            </a:r>
            <a:r>
              <a:rPr lang="tr-TR" dirty="0"/>
              <a:t> ve Yrd. Doç. Dr. Tuncer </a:t>
            </a:r>
            <a:r>
              <a:rPr lang="tr-TR" dirty="0" err="1"/>
              <a:t>Asunakutlu</a:t>
            </a:r>
            <a:r>
              <a:rPr lang="tr-TR" dirty="0"/>
              <a:t>,  </a:t>
            </a:r>
            <a:endParaRPr lang="tr-TR" dirty="0" smtClean="0"/>
          </a:p>
          <a:p>
            <a:pPr marL="0" indent="0">
              <a:buNone/>
            </a:pPr>
            <a:r>
              <a:rPr lang="tr-TR" dirty="0" err="1" smtClean="0"/>
              <a:t>Frederik</a:t>
            </a:r>
            <a:r>
              <a:rPr lang="tr-TR" dirty="0" smtClean="0"/>
              <a:t> </a:t>
            </a:r>
            <a:r>
              <a:rPr lang="tr-TR" dirty="0" err="1"/>
              <a:t>Winslow</a:t>
            </a:r>
            <a:r>
              <a:rPr lang="tr-TR" dirty="0"/>
              <a:t> Taylor ve Fizyolojik Örgüt Kuramı, </a:t>
            </a:r>
            <a:endParaRPr lang="tr-TR" dirty="0" smtClean="0"/>
          </a:p>
          <a:p>
            <a:pPr marL="0" indent="0">
              <a:buNone/>
            </a:pPr>
            <a:r>
              <a:rPr lang="tr-TR" dirty="0" smtClean="0"/>
              <a:t>Muğla </a:t>
            </a:r>
            <a:r>
              <a:rPr lang="tr-TR" dirty="0"/>
              <a:t>Üniversitesi </a:t>
            </a:r>
            <a:r>
              <a:rPr lang="tr-TR" dirty="0" smtClean="0"/>
              <a:t>İİBF.</a:t>
            </a:r>
            <a:endParaRPr lang="tr-TR" dirty="0"/>
          </a:p>
        </p:txBody>
      </p:sp>
    </p:spTree>
    <p:extLst>
      <p:ext uri="{BB962C8B-B14F-4D97-AF65-F5344CB8AC3E}">
        <p14:creationId xmlns:p14="http://schemas.microsoft.com/office/powerpoint/2010/main" val="1319928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15008"/>
            <a:ext cx="9603275" cy="1254664"/>
          </a:xfrm>
        </p:spPr>
        <p:txBody>
          <a:bodyPr>
            <a:normAutofit/>
          </a:bodyPr>
          <a:lstStyle/>
          <a:p>
            <a:pPr algn="ctr"/>
            <a:r>
              <a:rPr lang="tr-TR" dirty="0" smtClean="0"/>
              <a:t/>
            </a:r>
            <a:br>
              <a:rPr lang="tr-TR" dirty="0" smtClean="0"/>
            </a:br>
            <a:endParaRPr lang="tr-TR" sz="3100" dirty="0"/>
          </a:p>
        </p:txBody>
      </p:sp>
      <p:sp>
        <p:nvSpPr>
          <p:cNvPr id="3" name="İçerik Yer Tutucusu 2"/>
          <p:cNvSpPr>
            <a:spLocks noGrp="1"/>
          </p:cNvSpPr>
          <p:nvPr>
            <p:ph idx="1"/>
          </p:nvPr>
        </p:nvSpPr>
        <p:spPr/>
        <p:txBody>
          <a:bodyPr>
            <a:normAutofit fontScale="85000" lnSpcReduction="10000"/>
          </a:bodyPr>
          <a:lstStyle/>
          <a:p>
            <a:pPr marL="0" indent="0">
              <a:buNone/>
            </a:pPr>
            <a:r>
              <a:rPr lang="tr-TR" dirty="0" err="1"/>
              <a:t>Taylorizmin</a:t>
            </a:r>
            <a:r>
              <a:rPr lang="tr-TR" dirty="0"/>
              <a:t> bir bilim olup olmadığı tartışmalıdır. Ancak Amerika ve Avrupa’da yaygınlaşmasından hemen sonra çok değişik ve şiddetli tepkiler yaratmıştır. Nitekim 1910’dan itibaren işçilerin, sendikaların ve bilim adamlarının </a:t>
            </a:r>
            <a:r>
              <a:rPr lang="tr-TR" dirty="0" err="1"/>
              <a:t>Taylorizme</a:t>
            </a:r>
            <a:r>
              <a:rPr lang="tr-TR" dirty="0"/>
              <a:t> karşı çıktıkları görülmektedir. </a:t>
            </a:r>
            <a:r>
              <a:rPr lang="tr-TR" dirty="0" err="1"/>
              <a:t>Kronometraj</a:t>
            </a:r>
            <a:r>
              <a:rPr lang="tr-TR" dirty="0"/>
              <a:t> sisteminin bilimsel değerinin şüpheli olduğu, ayrıca sosyal, moral ve psikolojik sakıncaları bulunduğu ortaya konmuştur. İngiltere, Almanya ve Fransa’da da aynı yıllarda </a:t>
            </a:r>
            <a:r>
              <a:rPr lang="tr-TR" dirty="0" err="1"/>
              <a:t>Taylorizme</a:t>
            </a:r>
            <a:r>
              <a:rPr lang="tr-TR" dirty="0"/>
              <a:t> karşı ciddi eleştiriler yöneltilmiş, bu sistemin uygulandığı işyerlerinde iş uyuşmazlıklarının ve grevlerin arttığı görülmüştür. Ayrıca </a:t>
            </a:r>
            <a:r>
              <a:rPr lang="tr-TR" dirty="0" err="1"/>
              <a:t>Taylorizmin</a:t>
            </a:r>
            <a:r>
              <a:rPr lang="tr-TR" dirty="0"/>
              <a:t> vasıflı işgücünü ortadan kaldırdığı, işçinin fikir gücünü yok ettiği ısrarla ileri sürülmüştür.</a:t>
            </a:r>
          </a:p>
          <a:p>
            <a:pPr marL="0" indent="0">
              <a:buNone/>
            </a:pPr>
            <a:r>
              <a:rPr lang="tr-TR" dirty="0"/>
              <a:t>Taylor ve arkadaşlarının insan sorunlarına bakış açıları daha çok teknik adam yani mühendis gözüyle olmuştur. Bu nedenle rutin ve alışılmış işlerin etkin bir şekilde örgütlendirilmesi ve yürütülmesi için yöntem geliştirme çabalarından öteye geçememiş ve Taylor işletmenin </a:t>
            </a:r>
            <a:r>
              <a:rPr lang="tr-TR" dirty="0" err="1"/>
              <a:t>psiko</a:t>
            </a:r>
            <a:r>
              <a:rPr lang="tr-TR" dirty="0"/>
              <a:t>-teknik yönüyle ilgilenmiştir. Dolayısıyla, Taylor’a yöneltilen eleştirilerin başında yönetim anlayışının insancıl olmaması yer almaktadır. </a:t>
            </a:r>
          </a:p>
          <a:p>
            <a:endParaRPr lang="tr-TR" dirty="0"/>
          </a:p>
          <a:p>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77500" lnSpcReduction="20000"/>
          </a:bodyPr>
          <a:lstStyle/>
          <a:p>
            <a:r>
              <a:rPr lang="tr-TR" dirty="0"/>
              <a:t>Taylor, personeli bir makina gibi gören  ve temel motivasyon faktörü olarak parayı öne çıkaran ideal/tipik bir yönetim mühendisi olarak </a:t>
            </a:r>
            <a:r>
              <a:rPr lang="tr-TR" dirty="0" err="1"/>
              <a:t>gösterilemektedir</a:t>
            </a:r>
            <a:r>
              <a:rPr lang="tr-TR" dirty="0"/>
              <a:t>. Bu bağlamda insanı bir ekonomik varlık olarak gördüğü, ihtiyaçları, tercihleri, tutum ve davranışları olan kişiler olarak görmediği (Yüksel ve Aykaç, 1994: 85), insanı bir “veri” olarak ele aldığı ileri sürülmektedir,</a:t>
            </a:r>
          </a:p>
          <a:p>
            <a:r>
              <a:rPr lang="tr-TR" dirty="0" err="1"/>
              <a:t>Fukuyama’ya</a:t>
            </a:r>
            <a:r>
              <a:rPr lang="tr-TR" dirty="0"/>
              <a:t> göre de Taylor, </a:t>
            </a:r>
            <a:r>
              <a:rPr lang="tr-TR" dirty="0" err="1"/>
              <a:t>Amerikalılar’a</a:t>
            </a:r>
            <a:r>
              <a:rPr lang="tr-TR" dirty="0"/>
              <a:t> özgü bir tarzda, bilimsel analiz kisvesinin altında birçok ideolojik varsayım saklamıştı. Onun için ortalama işçi, klasik ekonominin “ekonomik insanıyla” karşılaştırılabilirdi. Bu da temel olarak, kişisel menfaatlerinin uyarılmasına tepki veren pasif, rasyonel ve soyutlanmış bir bireyi tanımlıyordu. Bilimsel yönetimin hedefi, işyerini, bir işçinin gerek duyduğu tek niteliğin itaat olduğu bir tarzda yapılandırmaktı. İşçinin üretim hattı üzerinde kollarını ve bacaklarını hareket ettirerek yaptığı en temel hareketlere kadar işçilerin bütün aktiviteleri, üretim mühendisleri tarafından düzenlenen ayrıntılı kurallarla dikte ediliyordu. Yaratıcılık, </a:t>
            </a:r>
            <a:r>
              <a:rPr lang="tr-TR" dirty="0" err="1"/>
              <a:t>insiyatif</a:t>
            </a:r>
            <a:r>
              <a:rPr lang="tr-TR" dirty="0"/>
              <a:t>, yenilikçilik vb. diğer bütün insani nitelikler, organizasyonun başka bir yerindeki uzmanların yetki alanına giriyordu. Bilimsel yönetim daha çok tanınınca, mantıksal olarak </a:t>
            </a:r>
            <a:r>
              <a:rPr lang="tr-TR" dirty="0" err="1"/>
              <a:t>Taylorculuk</a:t>
            </a:r>
            <a:r>
              <a:rPr lang="tr-TR" dirty="0"/>
              <a:t> düşük güvenli, kural-bazlı fabrika sistemini özetleyen bir şekilde sistematikleştirilmiştir (</a:t>
            </a:r>
            <a:r>
              <a:rPr lang="tr-TR" dirty="0" err="1"/>
              <a:t>Fukuyama</a:t>
            </a:r>
            <a:r>
              <a:rPr lang="tr-TR" dirty="0"/>
              <a:t>, 2000: 241-242).</a:t>
            </a:r>
          </a:p>
        </p:txBody>
      </p:sp>
    </p:spTree>
    <p:extLst>
      <p:ext uri="{BB962C8B-B14F-4D97-AF65-F5344CB8AC3E}">
        <p14:creationId xmlns:p14="http://schemas.microsoft.com/office/powerpoint/2010/main" val="3931650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endParaRPr lang="tr-TR" sz="2800" dirty="0"/>
          </a:p>
        </p:txBody>
      </p:sp>
      <p:sp>
        <p:nvSpPr>
          <p:cNvPr id="3" name="İçerik Yer Tutucusu 2"/>
          <p:cNvSpPr>
            <a:spLocks noGrp="1"/>
          </p:cNvSpPr>
          <p:nvPr>
            <p:ph idx="1"/>
          </p:nvPr>
        </p:nvSpPr>
        <p:spPr/>
        <p:txBody>
          <a:bodyPr>
            <a:normAutofit fontScale="77500" lnSpcReduction="20000"/>
          </a:bodyPr>
          <a:lstStyle/>
          <a:p>
            <a:pPr marL="0" indent="0">
              <a:buNone/>
            </a:pPr>
            <a:r>
              <a:rPr lang="tr-TR" sz="2600" dirty="0"/>
              <a:t>Taylor’un başlattığı bilimsel yönetim akımı, yönetimde insan ilişkilerine kaynaklık edecek bir görüş getirmemiştir. Ancak </a:t>
            </a:r>
            <a:r>
              <a:rPr lang="tr-TR" sz="2600" dirty="0" err="1"/>
              <a:t>işgöreni</a:t>
            </a:r>
            <a:r>
              <a:rPr lang="tr-TR" sz="2600" dirty="0"/>
              <a:t> bir makine olarak görse bile, yönetimde öne çıkartmış, onun incelenmesini gerekli kılmıştır. Üreten insanın yönetimce odak alınmasına, Bilimsel Yönetim </a:t>
            </a:r>
            <a:r>
              <a:rPr lang="tr-TR" sz="2600" dirty="0" err="1"/>
              <a:t>Kuramı’nın</a:t>
            </a:r>
            <a:r>
              <a:rPr lang="tr-TR" sz="2600" dirty="0"/>
              <a:t> da üyesi olduğu yapısal kuramlar yol açmıştır.</a:t>
            </a:r>
          </a:p>
          <a:p>
            <a:pPr marL="0" indent="0">
              <a:buNone/>
            </a:pPr>
            <a:r>
              <a:rPr lang="tr-TR" sz="2600" dirty="0"/>
              <a:t>Taylor’a yöneltilen bir başka eleştiri ise, bu yönetim anlayışının anti demokratik ve totaliter olduğu biçimindedir. Taylor öncesi (hatta Taylor sonrası 2. Dünya Savaşına kadar) egemen yönetim anlayışı ve demokrasi düşüncesinin o dönemdeki içeriği ve yaygınlığı açısından değerlendirildiğinde, bu eleştirinin de çok yerinde olmadığı görülmektedir. </a:t>
            </a:r>
          </a:p>
          <a:p>
            <a:pPr marL="0" indent="0">
              <a:buNone/>
            </a:pPr>
            <a:endParaRPr lang="tr-TR" sz="2600" dirty="0"/>
          </a:p>
        </p:txBody>
      </p:sp>
    </p:spTree>
    <p:extLst>
      <p:ext uri="{BB962C8B-B14F-4D97-AF65-F5344CB8AC3E}">
        <p14:creationId xmlns:p14="http://schemas.microsoft.com/office/powerpoint/2010/main" val="863471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25517"/>
            <a:ext cx="9603275" cy="1328237"/>
          </a:xfrm>
        </p:spPr>
        <p:txBody>
          <a:bodyPr>
            <a:normAutofit/>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62500" lnSpcReduction="20000"/>
          </a:bodyPr>
          <a:lstStyle/>
          <a:p>
            <a:pPr marL="0" indent="0" algn="just">
              <a:buNone/>
            </a:pPr>
            <a:r>
              <a:rPr lang="tr-TR" sz="3000" dirty="0"/>
              <a:t>Taylor’a yönelik eleştirilerin genel bir değerlendirmesi yapıldığında olumsuz eleştirilerin kaynağı üç grupta toplanabilir.</a:t>
            </a:r>
          </a:p>
          <a:p>
            <a:pPr marL="0" indent="0" algn="just">
              <a:buNone/>
            </a:pPr>
            <a:r>
              <a:rPr lang="tr-TR" sz="3000" dirty="0"/>
              <a:t>1.  Taylor’un yönetim felsefesinin ve ileri sürdüğü görüşlerin bütünselliği yeterince anlaşılmadan yalnızca önerdiği tekniklerin mekanik olarak uygulanması, </a:t>
            </a:r>
          </a:p>
          <a:p>
            <a:pPr marL="0" indent="0" algn="just">
              <a:buNone/>
            </a:pPr>
            <a:r>
              <a:rPr lang="tr-TR" sz="3000" dirty="0"/>
              <a:t>2.  Taylor’dan sonra gelen yönetim akımlarının kendi görüşlerini daha üstün gösterebilmek amacıyla Taylor’da yetersiz gördükleri alanları gereğinden fazla vurgulamaları, buna karşılık olumlu yönleri üzerinde durmamaları,</a:t>
            </a:r>
          </a:p>
          <a:p>
            <a:pPr marL="0" indent="0" algn="just">
              <a:buNone/>
            </a:pPr>
            <a:r>
              <a:rPr lang="tr-TR" sz="3000" dirty="0"/>
              <a:t>3.  Daha sonraki yıllarda ifade edilen eleştirilerin Taylor’un orijinal eserlerinden ziyade, fabrikalardaki eksik uygulama sonuçlarına dayandırılması veya eserlerine atıf yapılırken ikinci el kaynaklardan yararlanılması.</a:t>
            </a:r>
          </a:p>
        </p:txBody>
      </p:sp>
    </p:spTree>
    <p:extLst>
      <p:ext uri="{BB962C8B-B14F-4D97-AF65-F5344CB8AC3E}">
        <p14:creationId xmlns:p14="http://schemas.microsoft.com/office/powerpoint/2010/main" val="528771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a:t>DEĞERLENDİRME VE SONUÇ</a:t>
            </a:r>
            <a:r>
              <a:rPr lang="tr-TR" sz="2800" dirty="0" smtClean="0"/>
              <a:t> </a:t>
            </a:r>
            <a:endParaRPr lang="tr-TR" sz="2800" dirty="0"/>
          </a:p>
        </p:txBody>
      </p:sp>
      <p:sp>
        <p:nvSpPr>
          <p:cNvPr id="3" name="İçerik Yer Tutucusu 2"/>
          <p:cNvSpPr>
            <a:spLocks noGrp="1"/>
          </p:cNvSpPr>
          <p:nvPr>
            <p:ph idx="1"/>
          </p:nvPr>
        </p:nvSpPr>
        <p:spPr/>
        <p:txBody>
          <a:bodyPr>
            <a:normAutofit fontScale="92500" lnSpcReduction="10000"/>
          </a:bodyPr>
          <a:lstStyle/>
          <a:p>
            <a:r>
              <a:rPr lang="tr-TR" dirty="0"/>
              <a:t>Bir çok eleştiri almasına rağmen, örgütlerde sistemli ve verimli üretim yapmak için önemli bir altyapı oluşturmuştur. Taylor’un düşünceleri, sadece şirketler için değil, kamu örgütleri için de kazanımlar sağlamıştır. </a:t>
            </a:r>
          </a:p>
          <a:p>
            <a:r>
              <a:rPr lang="tr-TR" dirty="0"/>
              <a:t>Taylor’un ortaya koyduğu iki temel düşünce bugün de her türlü örgüt açısından önemini korumaktadır. Bunlar verimliliğe odaklanmak ve </a:t>
            </a:r>
            <a:r>
              <a:rPr lang="tr-TR" dirty="0" err="1"/>
              <a:t>işgören</a:t>
            </a:r>
            <a:r>
              <a:rPr lang="tr-TR" dirty="0"/>
              <a:t> ile örgütün çıkarlarının özdeşleşmesi konularıdır. Günümüzdeki Toplam Kalite Yönetimi, İnsan Kaynakları Yönetimi gibi yönetim yaklaşımları açısından da bu konular odak noktasındadır. Örneğin Toplam Kalite Yönetiminin en büyük iddiası, maliyetleri düşürerek kaliteyi arttırmaktır. Bunun yanında İnsan Kaynakları Yönetimi, kişisel verimliliğin ve motivasyonun önemli bir unsuru olarak, örgüt ile </a:t>
            </a:r>
            <a:r>
              <a:rPr lang="tr-TR" dirty="0" err="1"/>
              <a:t>işgörenin</a:t>
            </a:r>
            <a:r>
              <a:rPr lang="tr-TR" dirty="0"/>
              <a:t> çıkarının ortak algılanmasını ön plana taşımaktadır. </a:t>
            </a:r>
          </a:p>
        </p:txBody>
      </p:sp>
    </p:spTree>
    <p:extLst>
      <p:ext uri="{BB962C8B-B14F-4D97-AF65-F5344CB8AC3E}">
        <p14:creationId xmlns:p14="http://schemas.microsoft.com/office/powerpoint/2010/main" val="2219529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endParaRPr lang="tr-TR" sz="2800" dirty="0"/>
          </a:p>
        </p:txBody>
      </p:sp>
      <p:sp>
        <p:nvSpPr>
          <p:cNvPr id="3" name="İçerik Yer Tutucusu 2"/>
          <p:cNvSpPr>
            <a:spLocks noGrp="1"/>
          </p:cNvSpPr>
          <p:nvPr>
            <p:ph idx="1"/>
          </p:nvPr>
        </p:nvSpPr>
        <p:spPr/>
        <p:txBody>
          <a:bodyPr>
            <a:normAutofit fontScale="40000" lnSpcReduction="20000"/>
          </a:bodyPr>
          <a:lstStyle/>
          <a:p>
            <a:endParaRPr lang="tr-TR" dirty="0"/>
          </a:p>
          <a:p>
            <a:r>
              <a:rPr lang="tr-TR" sz="4000" dirty="0"/>
              <a:t> Dolayısıyla, örgütsel verimlilik ve </a:t>
            </a:r>
            <a:r>
              <a:rPr lang="tr-TR" sz="4000" dirty="0" err="1"/>
              <a:t>işgörenlerin</a:t>
            </a:r>
            <a:r>
              <a:rPr lang="tr-TR" sz="4000" dirty="0"/>
              <a:t> kendilerini ve yaptıkları işi nasıl algıladıklarına dair temel sorun o gün olduğu gibi, günümüzde de varlığını sürdürmektedir. </a:t>
            </a:r>
          </a:p>
          <a:p>
            <a:r>
              <a:rPr lang="tr-TR" sz="4000" dirty="0"/>
              <a:t>Taylor, geliştirmiş olduğu model ile </a:t>
            </a:r>
            <a:r>
              <a:rPr lang="tr-TR" sz="4000" dirty="0" err="1"/>
              <a:t>işgörenlerin</a:t>
            </a:r>
            <a:r>
              <a:rPr lang="tr-TR" sz="4000" dirty="0"/>
              <a:t> ve işverenlerin ortak çıkarlarına hizmet etmeyi amaçlamıştır. Ancak </a:t>
            </a:r>
            <a:r>
              <a:rPr lang="tr-TR" sz="4000" dirty="0" err="1"/>
              <a:t>işgörenlerin</a:t>
            </a:r>
            <a:r>
              <a:rPr lang="tr-TR" sz="4000" dirty="0"/>
              <a:t> bundan büyük yarar sağladıkları, </a:t>
            </a:r>
            <a:r>
              <a:rPr lang="tr-TR" sz="4000" dirty="0" err="1"/>
              <a:t>işgörenlerin</a:t>
            </a:r>
            <a:r>
              <a:rPr lang="tr-TR" sz="4000" dirty="0"/>
              <a:t> ise mağdur duruma düştükleri eleştirilen önemli bir konu olmuştur. Uygulamadan kaynaklanan ve </a:t>
            </a:r>
            <a:r>
              <a:rPr lang="tr-TR" sz="4000" dirty="0" err="1"/>
              <a:t>işgörenler</a:t>
            </a:r>
            <a:r>
              <a:rPr lang="tr-TR" sz="4000" dirty="0"/>
              <a:t> aleyhine olarak ortaya çıkan sonuçların Taylor’a mal edilmesi ise kolaycı bir yol olarak görülmektedir. </a:t>
            </a:r>
          </a:p>
          <a:p>
            <a:r>
              <a:rPr lang="tr-TR" sz="4000" dirty="0"/>
              <a:t>Bunun yanında Taylor’un işe uygun yetenekte eleman alınması ve bunun eğitilmesi konusunu ön plana çıkarıp, bunu da yönetimin görevi olarak ortaya koyması, dolaylı olarak </a:t>
            </a:r>
            <a:r>
              <a:rPr lang="tr-TR" sz="4000" dirty="0" err="1"/>
              <a:t>işgörenlerin</a:t>
            </a:r>
            <a:r>
              <a:rPr lang="tr-TR" sz="4000" dirty="0"/>
              <a:t> işte kalma süresini de uzatmış yani, iş güvencesine hizmet etmiştir. Çünkü seçilip alınan ve iş için eğitime tabi tutulan bir </a:t>
            </a:r>
            <a:r>
              <a:rPr lang="tr-TR" sz="4000" dirty="0" err="1"/>
              <a:t>işgörenden</a:t>
            </a:r>
            <a:r>
              <a:rPr lang="tr-TR" sz="4000" dirty="0"/>
              <a:t>, çok önemli bir neden olmadıkça işverenin vazgeçmesi kolay değildir. Halbuki, eski durumda herkesin her işi yapabileceği varsayıldığından, bir </a:t>
            </a:r>
            <a:r>
              <a:rPr lang="tr-TR" sz="4000" dirty="0" err="1"/>
              <a:t>işgörendan</a:t>
            </a:r>
            <a:r>
              <a:rPr lang="tr-TR" sz="4000" dirty="0"/>
              <a:t> vazgeçiş maliyeti işverenlerce pek önemsenmezdi. </a:t>
            </a:r>
          </a:p>
        </p:txBody>
      </p:sp>
    </p:spTree>
    <p:extLst>
      <p:ext uri="{BB962C8B-B14F-4D97-AF65-F5344CB8AC3E}">
        <p14:creationId xmlns:p14="http://schemas.microsoft.com/office/powerpoint/2010/main" val="3169372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dirty="0"/>
              <a:t>Taylor’un yönetim alanında bazı şeyleri ilk olarak sistemli bir biçimde ortaya koyması, onu öncü konumuna </a:t>
            </a:r>
            <a:r>
              <a:rPr lang="tr-TR" dirty="0" err="1"/>
              <a:t>yükseltiği</a:t>
            </a:r>
            <a:r>
              <a:rPr lang="tr-TR" dirty="0"/>
              <a:t> gibi, aynı zamanda ilk olmanın dezavantajını da O’na yaşatmaktadır. Nitekim Davranışsal Akım’ında Taylor’un görüşlerini geliştirmek amacıyla yapılan araştırmalar sonucu ortaya çıktığı bilinmektedir.   </a:t>
            </a:r>
          </a:p>
          <a:p>
            <a:r>
              <a:rPr lang="tr-TR" dirty="0"/>
              <a:t>Bu kapsamda Taylor’un Bilimsel Yönetimi “zihinsel bir devrim” olarak ifade etmesi oldukça anlamlıdır. Böylelikle yöntemlerden ziyade, bakış açısını ve zihinsel algılayışları daha çok önemsediğini söylemek mümkündür. Nitekim Taylor’un şu ifadeleri konumuz açısından büyük önem taşımaktadır (Baransel, 1979: 124-125): </a:t>
            </a:r>
          </a:p>
        </p:txBody>
      </p:sp>
    </p:spTree>
    <p:extLst>
      <p:ext uri="{BB962C8B-B14F-4D97-AF65-F5344CB8AC3E}">
        <p14:creationId xmlns:p14="http://schemas.microsoft.com/office/powerpoint/2010/main" val="2770462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 </a:t>
            </a:r>
            <a:r>
              <a:rPr lang="tr-TR" dirty="0" err="1"/>
              <a:t>Zihnsel</a:t>
            </a:r>
            <a:r>
              <a:rPr lang="tr-TR" dirty="0"/>
              <a:t> devrim; gerek yönetimin gerekse işçilerin, gelir fazlasının bölüşümünden çok işbirliği yapıp, gelir fazlasını arttırmaya gayret etmelerini... ayrıca, yönetenlerin görevlerine yönetsel sorunlara ve işçilere; işçilerinde, işlerine, iş arkadaşlarına ve yöneticilere karşı tavır ve tutumlarında köklü değişiklikleri...”  ifade eder.      </a:t>
            </a:r>
          </a:p>
          <a:p>
            <a:r>
              <a:rPr lang="tr-TR" dirty="0"/>
              <a:t>Taylor, yöntemi önemsemekle beraber, her şeyden önce yönetimin ve </a:t>
            </a:r>
            <a:r>
              <a:rPr lang="tr-TR" dirty="0" err="1"/>
              <a:t>işgörenlerin</a:t>
            </a:r>
            <a:r>
              <a:rPr lang="tr-TR" dirty="0"/>
              <a:t> geçirmesi gereken zihinsel değişimi daha önemli görmektedir. Günümüzde popüler olan Toplam Kalite </a:t>
            </a:r>
            <a:r>
              <a:rPr lang="tr-TR" dirty="0" err="1"/>
              <a:t>Yönetimi’de</a:t>
            </a:r>
            <a:r>
              <a:rPr lang="tr-TR" dirty="0"/>
              <a:t> bu konu üzerinde ağırlıklı olarak durmaktadır. Bu yüzden Toplam Kalite Yönetimi’nin </a:t>
            </a:r>
            <a:r>
              <a:rPr lang="tr-TR" dirty="0" err="1"/>
              <a:t>herşeyden</a:t>
            </a:r>
            <a:r>
              <a:rPr lang="tr-TR" dirty="0"/>
              <a:t> önce içinde bir felsefe barındırdığı sıklıkla vurgulanmaktadır. </a:t>
            </a:r>
          </a:p>
          <a:p>
            <a:endParaRPr lang="tr-TR" dirty="0"/>
          </a:p>
        </p:txBody>
      </p:sp>
    </p:spTree>
    <p:extLst>
      <p:ext uri="{BB962C8B-B14F-4D97-AF65-F5344CB8AC3E}">
        <p14:creationId xmlns:p14="http://schemas.microsoft.com/office/powerpoint/2010/main" val="177596463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288</TotalTime>
  <Words>1046</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Gill Sans MT</vt:lpstr>
      <vt:lpstr>Gallery</vt:lpstr>
      <vt:lpstr> TAYLOR’A VE  GELENEKSEL ÖRGÜT KURAMINA YÖNELİK ELEŞTİRİLER </vt:lpstr>
      <vt:lpstr> </vt:lpstr>
      <vt:lpstr> </vt:lpstr>
      <vt:lpstr> </vt:lpstr>
      <vt:lpstr> </vt:lpstr>
      <vt:lpstr> DEĞERLENDİRME VE SONUÇ </vt:lpstr>
      <vt:lpstr> </vt:lpstr>
      <vt:lpstr> </vt:lpstr>
      <vt:lpstr>PowerPoint Sunusu</vt:lpstr>
      <vt:lpstr>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10</cp:revision>
  <dcterms:created xsi:type="dcterms:W3CDTF">2020-01-16T09:17:34Z</dcterms:created>
  <dcterms:modified xsi:type="dcterms:W3CDTF">2020-01-17T09:31:53Z</dcterms:modified>
</cp:coreProperties>
</file>