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270" r:id="rId3"/>
    <p:sldId id="379" r:id="rId4"/>
    <p:sldId id="394" r:id="rId5"/>
    <p:sldId id="380" r:id="rId6"/>
    <p:sldId id="262" r:id="rId7"/>
    <p:sldId id="383" r:id="rId8"/>
    <p:sldId id="381" r:id="rId9"/>
    <p:sldId id="382" r:id="rId10"/>
    <p:sldId id="384" r:id="rId11"/>
    <p:sldId id="392" r:id="rId12"/>
    <p:sldId id="385" r:id="rId13"/>
    <p:sldId id="393" r:id="rId14"/>
    <p:sldId id="386" r:id="rId15"/>
    <p:sldId id="395" r:id="rId16"/>
    <p:sldId id="269" r:id="rId17"/>
    <p:sldId id="387" r:id="rId18"/>
    <p:sldId id="388" r:id="rId19"/>
    <p:sldId id="389" r:id="rId20"/>
    <p:sldId id="390" r:id="rId21"/>
    <p:sldId id="391" r:id="rId22"/>
    <p:sldId id="268" r:id="rId23"/>
    <p:sldId id="273" r:id="rId24"/>
    <p:sldId id="274" r:id="rId25"/>
    <p:sldId id="263" r:id="rId26"/>
    <p:sldId id="335" r:id="rId27"/>
    <p:sldId id="336" r:id="rId28"/>
    <p:sldId id="337" r:id="rId29"/>
    <p:sldId id="281" r:id="rId30"/>
    <p:sldId id="370" r:id="rId31"/>
    <p:sldId id="371" r:id="rId32"/>
    <p:sldId id="338" r:id="rId33"/>
    <p:sldId id="339" r:id="rId34"/>
    <p:sldId id="340" r:id="rId35"/>
    <p:sldId id="341" r:id="rId36"/>
    <p:sldId id="365" r:id="rId37"/>
    <p:sldId id="369" r:id="rId38"/>
    <p:sldId id="352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363" r:id="rId48"/>
    <p:sldId id="366" r:id="rId49"/>
    <p:sldId id="367" r:id="rId50"/>
    <p:sldId id="368" r:id="rId51"/>
    <p:sldId id="373" r:id="rId52"/>
    <p:sldId id="374" r:id="rId53"/>
    <p:sldId id="375" r:id="rId54"/>
    <p:sldId id="376" r:id="rId55"/>
    <p:sldId id="396" r:id="rId56"/>
    <p:sldId id="271" r:id="rId57"/>
    <p:sldId id="277" r:id="rId58"/>
    <p:sldId id="278" r:id="rId59"/>
    <p:sldId id="326" r:id="rId60"/>
    <p:sldId id="378" r:id="rId61"/>
    <p:sldId id="327" r:id="rId62"/>
    <p:sldId id="333" r:id="rId63"/>
    <p:sldId id="334" r:id="rId64"/>
    <p:sldId id="328" r:id="rId65"/>
    <p:sldId id="329" r:id="rId66"/>
    <p:sldId id="330" r:id="rId67"/>
  </p:sldIdLst>
  <p:sldSz cx="9144000" cy="6858000" type="screen4x3"/>
  <p:notesSz cx="9144000" cy="6858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5D2"/>
    <a:srgbClr val="EDB3CC"/>
    <a:srgbClr val="FF0000"/>
    <a:srgbClr val="99FF99"/>
    <a:srgbClr val="FFCCFF"/>
    <a:srgbClr val="CCFFFF"/>
    <a:srgbClr val="99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9" autoAdjust="0"/>
    <p:restoredTop sz="94660"/>
  </p:normalViewPr>
  <p:slideViewPr>
    <p:cSldViewPr>
      <p:cViewPr varScale="1">
        <p:scale>
          <a:sx n="81" d="100"/>
          <a:sy n="81" d="100"/>
        </p:scale>
        <p:origin x="131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tr-TR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BE4DEF-DDAC-4D7D-BCB7-D420B8CD67D1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tr-T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r-T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FF315F-4264-4AC8-8EF0-640E4DDEF38B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04A2C-64B7-4F11-8CBE-A2A6891F9DF0}" type="slidenum">
              <a:rPr lang="tr-TR"/>
              <a:pPr/>
              <a:t>32</a:t>
            </a:fld>
            <a:endParaRPr lang="tr-TR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Isınmanın etkisi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E575C-1531-47E6-8446-1CA94E9B066E}" type="slidenum">
              <a:rPr lang="tr-TR"/>
              <a:pPr/>
              <a:t>42</a:t>
            </a:fld>
            <a:endParaRPr lang="tr-TR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sferositler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06899-CE67-4436-9819-9155CAA1ADC7}" type="slidenum">
              <a:rPr lang="tr-TR"/>
              <a:pPr/>
              <a:t>43</a:t>
            </a:fld>
            <a:endParaRPr lang="tr-TR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Sickle cell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23453-B196-4381-894B-88B2A4003409}" type="slidenum">
              <a:rPr lang="tr-TR"/>
              <a:pPr/>
              <a:t>44</a:t>
            </a:fld>
            <a:endParaRPr lang="tr-TR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Hipokrom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C22CB1-91DA-4409-85F3-44E979468477}" type="slidenum">
              <a:rPr lang="tr-TR"/>
              <a:pPr/>
              <a:t>45</a:t>
            </a:fld>
            <a:endParaRPr lang="tr-TR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Target cell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22697F-4270-4317-968D-279E0D9BF0F7}" type="slidenum">
              <a:rPr lang="tr-TR"/>
              <a:pPr/>
              <a:t>46</a:t>
            </a:fld>
            <a:endParaRPr lang="tr-TR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polikromatofili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58581-9FE3-44B7-946E-06431DF34562}" type="slidenum">
              <a:rPr lang="tr-TR"/>
              <a:pPr/>
              <a:t>47</a:t>
            </a:fld>
            <a:endParaRPr lang="tr-TR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Mm , rulo formasyonu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38357-37E9-41DA-AF52-E76094040E70}" type="slidenum">
              <a:rPr lang="tr-TR"/>
              <a:pPr/>
              <a:t>48</a:t>
            </a:fld>
            <a:endParaRPr lang="tr-TR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Bazofilik</a:t>
            </a:r>
            <a:r>
              <a:rPr lang="tr-TR" dirty="0"/>
              <a:t> noktalanma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95B79-18D5-4349-A977-33E4970DB755}" type="slidenum">
              <a:rPr lang="tr-TR"/>
              <a:pPr/>
              <a:t>49</a:t>
            </a:fld>
            <a:endParaRPr lang="tr-T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Howell</a:t>
            </a:r>
            <a:r>
              <a:rPr lang="tr-TR" dirty="0"/>
              <a:t>  </a:t>
            </a:r>
            <a:r>
              <a:rPr lang="tr-TR" dirty="0" err="1"/>
              <a:t>jolly</a:t>
            </a:r>
            <a:r>
              <a:rPr lang="tr-TR" dirty="0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3C3FE-54D4-4761-BAEF-DCFBA86C0A28}" type="slidenum">
              <a:rPr lang="tr-TR"/>
              <a:pPr/>
              <a:t>50</a:t>
            </a:fld>
            <a:endParaRPr lang="tr-T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Artefakt (su kontaminasyonu)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4C1989-35D9-4FD1-9000-0E8C712881C9}" type="slidenum">
              <a:rPr lang="tr-TR"/>
              <a:pPr/>
              <a:t>54</a:t>
            </a:fld>
            <a:endParaRPr lang="tr-TR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Trombosit agregatları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F6A23-52B1-4C05-B205-2814AF5A958A}" type="slidenum">
              <a:rPr lang="tr-TR"/>
              <a:pPr/>
              <a:t>33</a:t>
            </a:fld>
            <a:endParaRPr lang="tr-TR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Fikse etmeden beklemenin lenfositlere etkisi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DC32B-A7B1-4DCA-AE91-D431C04FB708}" type="slidenum">
              <a:rPr lang="tr-TR"/>
              <a:pPr/>
              <a:t>59</a:t>
            </a:fld>
            <a:endParaRPr lang="tr-TR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Segment nötrofil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2974DD-2C89-4EE4-A5A1-047A6A058164}" type="slidenum">
              <a:rPr lang="tr-TR"/>
              <a:pPr/>
              <a:t>66</a:t>
            </a:fld>
            <a:endParaRPr lang="tr-TR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Stab/bant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FC9640-43DD-4AD0-9050-A542BA31A6DB}" type="slidenum">
              <a:rPr lang="tr-TR"/>
              <a:pPr/>
              <a:t>34</a:t>
            </a:fld>
            <a:endParaRPr lang="tr-TR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Fikse tmeden beklemnin notrofillere etkisi</a:t>
            </a:r>
          </a:p>
          <a:p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0E039-9B0B-445A-A448-AFCBAD1F6760}" type="slidenum">
              <a:rPr lang="tr-TR"/>
              <a:pPr/>
              <a:t>35</a:t>
            </a:fld>
            <a:endParaRPr lang="tr-TR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Metanolde su var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3AE58-8A89-45C9-B499-21827CDE9C15}" type="slidenum">
              <a:rPr lang="tr-TR"/>
              <a:pPr/>
              <a:t>36</a:t>
            </a:fld>
            <a:endParaRPr lang="tr-TR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aglutinasyon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707021-76DD-456F-869C-AEEF31D4D126}" type="slidenum">
              <a:rPr lang="tr-TR"/>
              <a:pPr/>
              <a:t>37</a:t>
            </a:fld>
            <a:endParaRPr lang="tr-T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Eski kan  veya hipertonik bir solüsyonla karşılaşmanın  etkisi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03799-133E-4DB9-8043-A744F28E4C02}" type="slidenum">
              <a:rPr lang="tr-TR"/>
              <a:pPr/>
              <a:t>38</a:t>
            </a:fld>
            <a:endParaRPr lang="tr-T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Normal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E1830F-FC7D-4EA9-899E-7501D40D839A}" type="slidenum">
              <a:rPr lang="tr-TR"/>
              <a:pPr/>
              <a:t>39</a:t>
            </a:fld>
            <a:endParaRPr lang="tr-TR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poikilocytosis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51D1A-5953-40C2-9B43-BB08580A5C97}" type="slidenum">
              <a:rPr lang="tr-TR"/>
              <a:pPr/>
              <a:t>40</a:t>
            </a:fld>
            <a:endParaRPr lang="tr-T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Mikrositler mevcut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0235C-1604-4929-A8CE-99F34C3E8B0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2D62-7001-45A7-B326-9269CA82261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7B7F8-0BC8-43FB-B07F-1354881BB44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68CDB42-69C0-4DA7-B21C-F08BEAD4F21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C47B4-0830-40EA-827C-2975ED2AEA1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48B42-D569-4C02-90F9-AFD79F5AFED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FFE7C-7332-4B37-8AA6-A4523498A7DB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FFE5A-EA43-45C6-B45C-BC0AF765C19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CB328-FA2B-4DB9-97B7-44678E069B7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8BB28-06A0-4553-A8DD-F3285BBE2DB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215A8-01F0-41A2-8CD6-FAF0D4E67B9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598CD-17AE-4D76-B118-D9776CF8CA4E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720CCC-8DCA-4D8E-9181-F4B69A485114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4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r-TR"/>
              <a:t>PERİFERİK YAYMA (PY)</a:t>
            </a:r>
            <a:br>
              <a:rPr lang="tr-TR" sz="4000"/>
            </a:br>
            <a:br>
              <a:rPr lang="tr-TR" sz="4000"/>
            </a:br>
            <a:r>
              <a:rPr lang="tr-TR" sz="4000"/>
              <a:t>HAZIRLANMASI</a:t>
            </a:r>
            <a:br>
              <a:rPr lang="tr-TR" sz="4000"/>
            </a:br>
            <a:r>
              <a:rPr lang="tr-TR" sz="4000"/>
              <a:t>BOYANMASI</a:t>
            </a:r>
            <a:br>
              <a:rPr lang="tr-TR" sz="4000"/>
            </a:br>
            <a:br>
              <a:rPr lang="tr-TR" sz="4000"/>
            </a:br>
            <a:r>
              <a:rPr lang="tr-TR" sz="4000"/>
              <a:t>Değerlendirilmesi 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45125"/>
            <a:ext cx="6400800" cy="193675"/>
          </a:xfrm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Teknik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400" dirty="0"/>
              <a:t>Boyama işlemi genellikle </a:t>
            </a:r>
            <a:r>
              <a:rPr lang="tr-TR" sz="2400" dirty="0" err="1"/>
              <a:t>horizontal</a:t>
            </a:r>
            <a:r>
              <a:rPr lang="tr-TR" sz="2400" dirty="0"/>
              <a:t> duran lamların üzerine boya dökülerek uygulanır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 Alternatif yöntemde preparatlar tespit-boya </a:t>
            </a:r>
            <a:r>
              <a:rPr lang="tr-TR" sz="2400" dirty="0" err="1"/>
              <a:t>solusyonları</a:t>
            </a:r>
            <a:r>
              <a:rPr lang="tr-TR" sz="2400" dirty="0"/>
              <a:t> içine daldırarak boyanabilir.  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Bu daldırma işleminin yapılabildiği kaplar </a:t>
            </a:r>
            <a:r>
              <a:rPr lang="tr-TR" sz="2400" u="sng" dirty="0"/>
              <a:t>şale</a:t>
            </a:r>
            <a:r>
              <a:rPr lang="tr-TR" sz="2400" dirty="0"/>
              <a:t> olarak da adlandırılıp; iç yüzlerinde lamların yerleştirilebileceği kanallar mevcuttur. </a:t>
            </a:r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r>
              <a:rPr lang="tr-TR" sz="2400" dirty="0"/>
              <a:t>Boyayı lam üstüne yayma yönteminde,  boyadaki çözücünün  buharlaşması, boyanın  dibe çökmesi gibi bazı hata kaynakları ortadan kalkmaktadır.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75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01292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362230" cy="64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Boyama işlemi: Alternatif I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a. Lamlar  havada kurutulur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b. Lamlar 1-2 </a:t>
            </a:r>
            <a:r>
              <a:rPr lang="tr-TR" sz="2000" dirty="0" err="1"/>
              <a:t>dk</a:t>
            </a:r>
            <a:r>
              <a:rPr lang="tr-TR" sz="2000" dirty="0"/>
              <a:t>  saf , mutlak </a:t>
            </a:r>
            <a:r>
              <a:rPr lang="tr-TR" sz="2000" dirty="0" err="1"/>
              <a:t>metanol</a:t>
            </a:r>
            <a:r>
              <a:rPr lang="tr-TR" sz="2000" dirty="0"/>
              <a:t> ile tespit edilir. </a:t>
            </a:r>
            <a:r>
              <a:rPr lang="tr-TR" sz="2000" dirty="0" err="1"/>
              <a:t>Metanol</a:t>
            </a:r>
            <a:r>
              <a:rPr lang="tr-TR" sz="2000" dirty="0"/>
              <a:t> kalitesi çok önemli olup; </a:t>
            </a:r>
            <a:r>
              <a:rPr lang="tr-TR" sz="2000" b="1" u="sng" dirty="0"/>
              <a:t>kesinlikle aseton içermemelidir</a:t>
            </a:r>
            <a:r>
              <a:rPr lang="tr-TR" sz="2000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c.Lam silkelenerek </a:t>
            </a:r>
            <a:r>
              <a:rPr lang="tr-TR" sz="2000" dirty="0" err="1"/>
              <a:t>metanol</a:t>
            </a:r>
            <a:r>
              <a:rPr lang="tr-TR" sz="2000" dirty="0"/>
              <a:t> uzaklaştırılır.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d. Lamların üzerine üstünü örtecek kadar  saf boya çözeltisi dökülüp; 2 </a:t>
            </a:r>
            <a:r>
              <a:rPr lang="tr-TR" sz="2000" dirty="0" err="1"/>
              <a:t>dk</a:t>
            </a:r>
            <a:r>
              <a:rPr lang="tr-TR" sz="2000" dirty="0"/>
              <a:t> bekletilir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e. Üzerine boyaya eşit miktarda tampon dökülerek boya ile karışması sağlanır 3-5 </a:t>
            </a:r>
            <a:r>
              <a:rPr lang="tr-TR" sz="2000" dirty="0" err="1"/>
              <a:t>dk</a:t>
            </a:r>
            <a:r>
              <a:rPr lang="tr-TR" sz="2000" dirty="0"/>
              <a:t> daha bekletilir; ancak lam kenarlarından taşma olmamalıdır.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f.  Lam üzerindeki boya,  lam </a:t>
            </a:r>
            <a:r>
              <a:rPr lang="tr-TR" sz="2000" dirty="0" err="1"/>
              <a:t>horizontal</a:t>
            </a:r>
            <a:r>
              <a:rPr lang="tr-TR" sz="2000" dirty="0"/>
              <a:t> durumdayken, su aracılığı ile lamın üzerinden akıtılır.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g. Otuz saniye çeşme suyu ile yıkanıp, lamın arka yüzü gazlı bezle temizlenir ve slayt  hafifçe eğimli olarak kurumaya bırakılır.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dirty="0"/>
              <a:t>h. İstenirse bir lamel ile kapatılır. Lamelin lam üzerine  tutunabilmesi için </a:t>
            </a:r>
            <a:r>
              <a:rPr lang="tr-TR" sz="2000" u="sng" dirty="0"/>
              <a:t>kanada balsamı</a:t>
            </a:r>
            <a:r>
              <a:rPr lang="tr-TR" sz="2000" dirty="0"/>
              <a:t> ya da diğer bir “</a:t>
            </a:r>
            <a:r>
              <a:rPr lang="tr-TR" sz="2000" u="sng" dirty="0" err="1"/>
              <a:t>mounting</a:t>
            </a:r>
            <a:r>
              <a:rPr lang="tr-TR" sz="2000" u="sng" dirty="0"/>
              <a:t> </a:t>
            </a:r>
            <a:r>
              <a:rPr lang="tr-TR" sz="2000" u="sng" dirty="0" err="1"/>
              <a:t>medium</a:t>
            </a:r>
            <a:r>
              <a:rPr lang="tr-TR" sz="2000" dirty="0"/>
              <a:t>” kullanılır.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Şale </a:t>
            </a:r>
          </a:p>
        </p:txBody>
      </p:sp>
      <p:pic>
        <p:nvPicPr>
          <p:cNvPr id="276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9117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59" y="1772816"/>
            <a:ext cx="4499941" cy="400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Boyama işlemi : Alternatif II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Lamlar yazılı kısımları üstte olacak şekilde şaleye yerleştirilir.</a:t>
            </a:r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endParaRPr lang="tr-TR" sz="1800" dirty="0"/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Üzerine </a:t>
            </a:r>
            <a:r>
              <a:rPr lang="tr-TR" sz="1800" dirty="0" err="1"/>
              <a:t>metanol</a:t>
            </a:r>
            <a:r>
              <a:rPr lang="tr-TR" sz="1800" dirty="0"/>
              <a:t> dökülerek  2 </a:t>
            </a:r>
            <a:r>
              <a:rPr lang="tr-TR" sz="1800" dirty="0" err="1"/>
              <a:t>dk</a:t>
            </a:r>
            <a:r>
              <a:rPr lang="tr-TR" sz="1800" dirty="0"/>
              <a:t> tespit edilir</a:t>
            </a:r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endParaRPr lang="tr-TR" sz="1800" dirty="0"/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Lamlar, Wright boyası bulunan şaleye daldırılarak 4 </a:t>
            </a:r>
            <a:r>
              <a:rPr lang="tr-TR" sz="1800" dirty="0" err="1"/>
              <a:t>dk</a:t>
            </a:r>
            <a:r>
              <a:rPr lang="tr-TR" sz="1800" dirty="0"/>
              <a:t> bekletilir</a:t>
            </a:r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endParaRPr lang="tr-TR" sz="1800" dirty="0"/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Lamlar, Wright- tamponu bulunan şaleye daldırılıp; arada karıştırarak 20-25 </a:t>
            </a:r>
            <a:r>
              <a:rPr lang="tr-TR" sz="1800" dirty="0" err="1"/>
              <a:t>dk</a:t>
            </a:r>
            <a:r>
              <a:rPr lang="tr-TR" sz="1800" dirty="0"/>
              <a:t> bekletilir.</a:t>
            </a:r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endParaRPr lang="tr-TR" sz="1800" dirty="0"/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Lamları içinde 5ml </a:t>
            </a:r>
            <a:r>
              <a:rPr lang="tr-TR" sz="1800" dirty="0" err="1"/>
              <a:t>metanol</a:t>
            </a:r>
            <a:r>
              <a:rPr lang="tr-TR" sz="1800" dirty="0"/>
              <a:t> ve 200 ml </a:t>
            </a:r>
            <a:r>
              <a:rPr lang="tr-TR" sz="1800" dirty="0" err="1"/>
              <a:t>deiyonize</a:t>
            </a:r>
            <a:r>
              <a:rPr lang="tr-TR" sz="1800" dirty="0"/>
              <a:t> su bulunan şaleye daldırarak  boyanın akması sağlanır</a:t>
            </a:r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endParaRPr lang="tr-TR" sz="1800" dirty="0"/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Yıkama işlemini </a:t>
            </a:r>
            <a:r>
              <a:rPr lang="tr-TR" sz="1800" dirty="0" err="1"/>
              <a:t>deiyonize</a:t>
            </a:r>
            <a:r>
              <a:rPr lang="tr-TR" sz="1800" dirty="0"/>
              <a:t> su ile 3 kez daha tekrarlanır (şaleye 7-8 kere daldırıp çıkarak). Her yeni lam serisinde </a:t>
            </a:r>
            <a:r>
              <a:rPr lang="tr-TR" sz="1800" dirty="0" err="1"/>
              <a:t>deiyonize</a:t>
            </a:r>
            <a:r>
              <a:rPr lang="tr-TR" sz="1800" dirty="0"/>
              <a:t> su değiştirilmelidir. </a:t>
            </a:r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endParaRPr lang="tr-TR" sz="1800" dirty="0"/>
          </a:p>
          <a:p>
            <a:pPr marL="609600" indent="-609600">
              <a:lnSpc>
                <a:spcPct val="80000"/>
              </a:lnSpc>
              <a:buFontTx/>
              <a:buAutoNum type="alphaLcPeriod"/>
            </a:pPr>
            <a:r>
              <a:rPr lang="tr-TR" sz="1800" dirty="0"/>
              <a:t>Lamların arkasında kalan boya artıkları gazlı bir bez ile nazikçe temizlenerek lamlar havada kurutulup değerlendirmeye geçilir.</a:t>
            </a:r>
          </a:p>
          <a:p>
            <a:pPr marL="609600" indent="-609600">
              <a:lnSpc>
                <a:spcPct val="80000"/>
              </a:lnSpc>
            </a:pPr>
            <a:endParaRPr lang="tr-TR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“</a:t>
            </a:r>
            <a:r>
              <a:rPr lang="tr-TR" dirty="0" err="1"/>
              <a:t>Mounting</a:t>
            </a:r>
            <a:r>
              <a:rPr lang="tr-TR" dirty="0"/>
              <a:t> </a:t>
            </a:r>
            <a:r>
              <a:rPr lang="tr-TR" dirty="0" err="1"/>
              <a:t>medium</a:t>
            </a:r>
            <a:r>
              <a:rPr lang="tr-TR" dirty="0"/>
              <a:t>” kullanılması</a:t>
            </a:r>
          </a:p>
        </p:txBody>
      </p:sp>
      <p:pic>
        <p:nvPicPr>
          <p:cNvPr id="278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573016"/>
            <a:ext cx="2466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56792"/>
            <a:ext cx="22002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0" y="6211669"/>
            <a:ext cx="949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Beklemeye bağlı  boyanın solmasını engeller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/>
              <a:t>Periferik Yaymanın Boyanması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Tespit (saf metanol ile )</a:t>
            </a:r>
          </a:p>
          <a:p>
            <a:endParaRPr lang="tr-TR"/>
          </a:p>
          <a:p>
            <a:r>
              <a:rPr lang="tr-TR"/>
              <a:t>Boyama (Romanowsky tipi boyalar ile)</a:t>
            </a:r>
          </a:p>
          <a:p>
            <a:pPr lvl="1"/>
            <a:r>
              <a:rPr lang="tr-TR"/>
              <a:t>Wright</a:t>
            </a:r>
          </a:p>
          <a:p>
            <a:pPr lvl="1"/>
            <a:r>
              <a:rPr lang="tr-TR"/>
              <a:t>Wright- Giemsa</a:t>
            </a:r>
          </a:p>
          <a:p>
            <a:pPr lvl="1"/>
            <a:r>
              <a:rPr lang="tr-TR"/>
              <a:t>May- Grünwald – Giemsa </a:t>
            </a:r>
          </a:p>
          <a:p>
            <a:pPr lvl="1"/>
            <a:endParaRPr lang="tr-TR"/>
          </a:p>
          <a:p>
            <a:r>
              <a:rPr lang="tr-TR"/>
              <a:t>Yıkama</a:t>
            </a:r>
          </a:p>
          <a:p>
            <a:pPr>
              <a:buFontTx/>
              <a:buNone/>
            </a:pPr>
            <a:endParaRPr lang="tr-T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777875"/>
          </a:xfrm>
        </p:spPr>
        <p:txBody>
          <a:bodyPr/>
          <a:lstStyle/>
          <a:p>
            <a:r>
              <a:rPr lang="tr-TR" sz="4000" b="1"/>
              <a:t>Püf noktaları</a:t>
            </a:r>
            <a:br>
              <a:rPr lang="tr-TR" sz="4000" b="1"/>
            </a:br>
            <a:endParaRPr lang="tr-TR" sz="4000" b="1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781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000" dirty="0" err="1"/>
              <a:t>Kapiller</a:t>
            </a:r>
            <a:r>
              <a:rPr lang="tr-TR" sz="2000" dirty="0"/>
              <a:t> kan örneği tercih edilir, </a:t>
            </a:r>
            <a:r>
              <a:rPr lang="tr-TR" sz="2000" dirty="0" err="1"/>
              <a:t>venöz</a:t>
            </a:r>
            <a:r>
              <a:rPr lang="tr-TR" sz="2000" dirty="0"/>
              <a:t> kan kullanılacaksa </a:t>
            </a:r>
            <a:r>
              <a:rPr lang="tr-TR" sz="2000" dirty="0" err="1"/>
              <a:t>antikoagülan</a:t>
            </a:r>
            <a:r>
              <a:rPr lang="tr-TR" sz="2000" dirty="0"/>
              <a:t> olarak  EDTA  kullanılmalıdır.</a:t>
            </a:r>
          </a:p>
          <a:p>
            <a:pPr>
              <a:lnSpc>
                <a:spcPct val="80000"/>
              </a:lnSpc>
            </a:pPr>
            <a:r>
              <a:rPr lang="tr-TR" sz="2000" dirty="0"/>
              <a:t>Yayma işlemi tanımlandığı gibi, dikkatle yapılmalıdır</a:t>
            </a:r>
          </a:p>
          <a:p>
            <a:pPr>
              <a:lnSpc>
                <a:spcPct val="80000"/>
              </a:lnSpc>
            </a:pPr>
            <a:r>
              <a:rPr lang="tr-TR" sz="2000" dirty="0"/>
              <a:t>Yaymaların en az 5 </a:t>
            </a:r>
            <a:r>
              <a:rPr lang="tr-TR" sz="2000" dirty="0" err="1"/>
              <a:t>dk</a:t>
            </a:r>
            <a:r>
              <a:rPr lang="tr-TR" sz="2000" dirty="0"/>
              <a:t> oda ısında kuruması beklenmelidir. </a:t>
            </a:r>
          </a:p>
          <a:p>
            <a:pPr>
              <a:lnSpc>
                <a:spcPct val="80000"/>
              </a:lnSpc>
            </a:pPr>
            <a:r>
              <a:rPr lang="tr-TR" sz="2000" dirty="0"/>
              <a:t>Tercihan 2 saat içinde boyanmalıdır, gecikme olacaksa  yaymalar, </a:t>
            </a:r>
            <a:r>
              <a:rPr lang="tr-TR" sz="2000" dirty="0" err="1"/>
              <a:t>metanolde</a:t>
            </a:r>
            <a:r>
              <a:rPr lang="tr-TR" sz="2000" dirty="0"/>
              <a:t> </a:t>
            </a:r>
            <a:r>
              <a:rPr lang="tr-TR" sz="2000" dirty="0" err="1"/>
              <a:t>tesbit</a:t>
            </a:r>
            <a:r>
              <a:rPr lang="tr-TR" sz="2000" dirty="0"/>
              <a:t> edilip; yatay konumda kurutulmalıdır (yıllarca bile dayanabilir). </a:t>
            </a:r>
          </a:p>
          <a:p>
            <a:pPr>
              <a:lnSpc>
                <a:spcPct val="80000"/>
              </a:lnSpc>
            </a:pPr>
            <a:r>
              <a:rPr lang="tr-TR" sz="2000" dirty="0"/>
              <a:t>İyi boyanmamış preparatlar tekrar boyanabilir. Bu amaçla 50 mL </a:t>
            </a:r>
            <a:r>
              <a:rPr lang="tr-TR" sz="2000" dirty="0" err="1"/>
              <a:t>deiyonize</a:t>
            </a:r>
            <a:r>
              <a:rPr lang="tr-TR" sz="2000" dirty="0"/>
              <a:t> suya 1 damla </a:t>
            </a:r>
            <a:r>
              <a:rPr lang="tr-TR" sz="2000" dirty="0" err="1"/>
              <a:t>glasiyel</a:t>
            </a:r>
            <a:r>
              <a:rPr lang="tr-TR" sz="2000" dirty="0"/>
              <a:t> asetik asit damlatılıp, lamlar bu </a:t>
            </a:r>
            <a:r>
              <a:rPr lang="tr-TR" sz="2000" dirty="0" err="1"/>
              <a:t>solusyona</a:t>
            </a:r>
            <a:r>
              <a:rPr lang="tr-TR" sz="2000" dirty="0"/>
              <a:t> daldırılıp çıkarılarak boyası akıtılır. Eski preparatlarda bu işlem için gereken  süre daha uzundur. </a:t>
            </a:r>
          </a:p>
          <a:p>
            <a:pPr>
              <a:lnSpc>
                <a:spcPct val="80000"/>
              </a:lnSpc>
            </a:pPr>
            <a:r>
              <a:rPr lang="tr-TR" sz="2000" dirty="0"/>
              <a:t>Boyama süresince su ile temastan kaçınılmalıdır. Boyaların nemli ortamda beklemesi, özellikle </a:t>
            </a:r>
            <a:r>
              <a:rPr lang="tr-TR" sz="2000" dirty="0" err="1"/>
              <a:t>metanolün</a:t>
            </a:r>
            <a:r>
              <a:rPr lang="tr-TR" sz="2000" dirty="0"/>
              <a:t> </a:t>
            </a:r>
            <a:r>
              <a:rPr lang="tr-TR" sz="2000" dirty="0" err="1"/>
              <a:t>hidrasyonuna</a:t>
            </a:r>
            <a:r>
              <a:rPr lang="tr-TR" sz="2000" dirty="0"/>
              <a:t> ve zamansız iyonlaşmasına sebep olacaktır</a:t>
            </a:r>
          </a:p>
          <a:p>
            <a:pPr>
              <a:lnSpc>
                <a:spcPct val="80000"/>
              </a:lnSpc>
            </a:pPr>
            <a:r>
              <a:rPr lang="tr-TR" sz="2000" dirty="0"/>
              <a:t>Ortamda ( ör: komşu bir </a:t>
            </a:r>
            <a:r>
              <a:rPr lang="tr-TR" sz="2000" dirty="0" err="1"/>
              <a:t>laboratuvar</a:t>
            </a:r>
            <a:r>
              <a:rPr lang="tr-TR" sz="2000" dirty="0"/>
              <a:t>) aseton buharının bulunması bile boyama işlemini olumsuz etkiler.  Aseton ile </a:t>
            </a:r>
            <a:r>
              <a:rPr lang="tr-TR" sz="2000" dirty="0" err="1"/>
              <a:t>kontaminasyondan</a:t>
            </a:r>
            <a:r>
              <a:rPr lang="tr-TR" sz="2000" dirty="0"/>
              <a:t> kaçınmak için boya ile temas eden tüm kaplar </a:t>
            </a:r>
            <a:r>
              <a:rPr lang="tr-TR" sz="2000" dirty="0" err="1"/>
              <a:t>metanol</a:t>
            </a:r>
            <a:r>
              <a:rPr lang="tr-TR" sz="2000" dirty="0"/>
              <a:t> ile yıkanmalıdır.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b="1"/>
              <a:t>Sorunlar: Artefaktların görülmesi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569325" cy="47847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2400" dirty="0"/>
              <a:t>Genellikle: 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2400" dirty="0"/>
          </a:p>
          <a:p>
            <a:pPr>
              <a:lnSpc>
                <a:spcPct val="80000"/>
              </a:lnSpc>
            </a:pPr>
            <a:r>
              <a:rPr lang="tr-TR" sz="2400" dirty="0"/>
              <a:t>Örneğin kötü yayılmasından</a:t>
            </a:r>
          </a:p>
          <a:p>
            <a:pPr>
              <a:lnSpc>
                <a:spcPct val="80000"/>
              </a:lnSpc>
            </a:pPr>
            <a:r>
              <a:rPr lang="tr-TR" sz="2400" dirty="0"/>
              <a:t>Yaymanın  nemli  ortamda, yavaş kurutulmasından (</a:t>
            </a:r>
            <a:r>
              <a:rPr lang="tr-TR" sz="2400" i="1" dirty="0">
                <a:solidFill>
                  <a:schemeClr val="accent1">
                    <a:lumMod val="50000"/>
                  </a:schemeClr>
                </a:solidFill>
              </a:rPr>
              <a:t>hücreler büzüşebilir</a:t>
            </a:r>
            <a:r>
              <a:rPr lang="tr-TR" sz="2400" dirty="0"/>
              <a:t>).</a:t>
            </a:r>
          </a:p>
          <a:p>
            <a:pPr>
              <a:lnSpc>
                <a:spcPct val="80000"/>
              </a:lnSpc>
            </a:pPr>
            <a:r>
              <a:rPr lang="tr-TR" sz="2400" dirty="0" err="1"/>
              <a:t>Fiksasyonun</a:t>
            </a:r>
            <a:r>
              <a:rPr lang="tr-TR" sz="2400" dirty="0"/>
              <a:t> yapılmaması ya da gecikmiş olarak  yapılmasından,  tespit </a:t>
            </a:r>
            <a:r>
              <a:rPr lang="tr-TR" sz="2400" dirty="0" err="1"/>
              <a:t>solusyonuna</a:t>
            </a:r>
            <a:r>
              <a:rPr lang="tr-TR" sz="2400" dirty="0"/>
              <a:t> su  bulaşmasından  kaynaklanır. Su bulaşması büyük morfolojik </a:t>
            </a:r>
            <a:r>
              <a:rPr lang="tr-TR" sz="2400" dirty="0" err="1"/>
              <a:t>artefaktlara</a:t>
            </a:r>
            <a:r>
              <a:rPr lang="tr-TR" sz="2400" dirty="0"/>
              <a:t> (kalıntılara) sebep olur, hücrelerin canlı görünümü kaybolur, </a:t>
            </a:r>
            <a:r>
              <a:rPr lang="tr-TR" sz="2400" dirty="0" err="1"/>
              <a:t>edinsel</a:t>
            </a:r>
            <a:r>
              <a:rPr lang="tr-TR" sz="2400" dirty="0"/>
              <a:t> </a:t>
            </a:r>
            <a:r>
              <a:rPr lang="tr-TR" sz="2400" dirty="0" err="1"/>
              <a:t>vakuoller</a:t>
            </a:r>
            <a:r>
              <a:rPr lang="tr-TR" sz="2400" dirty="0"/>
              <a:t> gözlenir (</a:t>
            </a:r>
            <a:r>
              <a:rPr lang="tr-TR" sz="2400" i="1" dirty="0">
                <a:solidFill>
                  <a:schemeClr val="accent1">
                    <a:lumMod val="50000"/>
                  </a:schemeClr>
                </a:solidFill>
              </a:rPr>
              <a:t>hücre içinde boşluk görünümü</a:t>
            </a:r>
            <a:r>
              <a:rPr lang="tr-TR" sz="2400" dirty="0"/>
              <a:t>)</a:t>
            </a:r>
          </a:p>
          <a:p>
            <a:pPr>
              <a:lnSpc>
                <a:spcPct val="80000"/>
              </a:lnSpc>
            </a:pPr>
            <a:endParaRPr lang="tr-TR" sz="2400" dirty="0"/>
          </a:p>
          <a:p>
            <a:pPr>
              <a:lnSpc>
                <a:spcPct val="80000"/>
              </a:lnSpc>
            </a:pPr>
            <a:r>
              <a:rPr lang="tr-TR" sz="2400" dirty="0"/>
              <a:t>Preparat üzerinde kalıntıların görülmesi boyama sürecinde lam üstünde kurumalar olmasından (yetersiz boya koyulursa)  ya da yıkamanın yetersiz olmasından  kaynaklanabilir. Yıkamaya başlarken lamın </a:t>
            </a:r>
            <a:r>
              <a:rPr lang="tr-TR" sz="2400" dirty="0" err="1"/>
              <a:t>horizontal</a:t>
            </a:r>
            <a:r>
              <a:rPr lang="tr-TR" sz="2400" dirty="0"/>
              <a:t> tutulmaması da çevreden düşen bir tozun gelip çökmesine sebep olabilir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b="1"/>
              <a:t>Sorunlar:Koyu mavi boyanma</a:t>
            </a:r>
            <a:br>
              <a:rPr lang="tr-TR" sz="4000"/>
            </a:br>
            <a:endParaRPr lang="tr-TR" sz="400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400" dirty="0"/>
              <a:t>Yayma kalındır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Boyada uzun süre tutulmuştur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Yetersiz yıkanmıştır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Kullanılan tampon istenenden daha </a:t>
            </a:r>
            <a:r>
              <a:rPr lang="tr-TR" sz="2400" b="1" dirty="0"/>
              <a:t>alkalidi</a:t>
            </a:r>
            <a:r>
              <a:rPr lang="tr-TR" sz="2400" dirty="0"/>
              <a:t>r. 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Bu durumlarda  eritrositler mavi ya da yeşilimsi renk verir, </a:t>
            </a:r>
            <a:r>
              <a:rPr lang="tr-TR" sz="2400" dirty="0" err="1"/>
              <a:t>Nuklear</a:t>
            </a:r>
            <a:r>
              <a:rPr lang="tr-TR" sz="2400" dirty="0"/>
              <a:t> kromatin koyu mavi-siyah bir görüntü verir. </a:t>
            </a:r>
            <a:r>
              <a:rPr lang="tr-TR" sz="2400" dirty="0" err="1"/>
              <a:t>Nötrofillerin</a:t>
            </a:r>
            <a:r>
              <a:rPr lang="tr-TR" sz="2400" dirty="0"/>
              <a:t> granülleri beklenenden fazla boyanıp; büyük ve koyu görünürler. </a:t>
            </a:r>
            <a:r>
              <a:rPr lang="tr-TR" sz="2400" dirty="0" err="1"/>
              <a:t>Eozinofillerin</a:t>
            </a:r>
            <a:r>
              <a:rPr lang="tr-TR" sz="2400" dirty="0"/>
              <a:t> granülleri mavi-gri seçilir.</a:t>
            </a:r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r>
              <a:rPr lang="tr-TR" sz="2400" dirty="0"/>
              <a:t>Süreyi kısaltıp, yıkamayı arttırmak, yayma kalınlığını inceltmek gibi yollar ile sorun giderilebilir.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tr-TR"/>
              <a:t>PY Klinik Kullanım Alanları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964612" cy="5218112"/>
          </a:xfrm>
        </p:spPr>
        <p:txBody>
          <a:bodyPr/>
          <a:lstStyle/>
          <a:p>
            <a:r>
              <a:rPr lang="tr-TR" sz="2400" dirty="0"/>
              <a:t>Anemi, </a:t>
            </a:r>
            <a:r>
              <a:rPr lang="tr-TR" sz="2400" dirty="0" err="1"/>
              <a:t>hemoliz</a:t>
            </a:r>
            <a:r>
              <a:rPr lang="tr-TR" sz="2400" dirty="0"/>
              <a:t> ?</a:t>
            </a:r>
          </a:p>
          <a:p>
            <a:r>
              <a:rPr lang="tr-TR" sz="2400" dirty="0"/>
              <a:t>Orak Hücreli anemi  ?</a:t>
            </a:r>
          </a:p>
          <a:p>
            <a:r>
              <a:rPr lang="tr-TR" sz="2400" dirty="0" err="1"/>
              <a:t>Trombositopeni</a:t>
            </a:r>
            <a:r>
              <a:rPr lang="tr-TR" sz="2400" dirty="0"/>
              <a:t>  ? </a:t>
            </a:r>
            <a:r>
              <a:rPr lang="tr-TR" sz="2400" dirty="0" err="1"/>
              <a:t>Nötropeni</a:t>
            </a:r>
            <a:r>
              <a:rPr lang="tr-TR" sz="2400" dirty="0"/>
              <a:t>?  </a:t>
            </a:r>
          </a:p>
          <a:p>
            <a:r>
              <a:rPr lang="tr-TR" sz="2400" b="1" dirty="0" err="1"/>
              <a:t>Lenfoma</a:t>
            </a:r>
            <a:r>
              <a:rPr lang="tr-TR" sz="2400" b="1" dirty="0"/>
              <a:t>/</a:t>
            </a:r>
            <a:r>
              <a:rPr lang="tr-TR" sz="2400" b="1" dirty="0" err="1"/>
              <a:t>LenfoProliferatif</a:t>
            </a:r>
            <a:r>
              <a:rPr lang="tr-TR" sz="2400" b="1" dirty="0"/>
              <a:t> Hastalık(LPH)?</a:t>
            </a:r>
          </a:p>
          <a:p>
            <a:r>
              <a:rPr lang="tr-TR" sz="2400" dirty="0" err="1"/>
              <a:t>MiyeloProliferatif</a:t>
            </a:r>
            <a:r>
              <a:rPr lang="tr-TR" sz="2400" dirty="0"/>
              <a:t> Hastalık ?</a:t>
            </a:r>
          </a:p>
          <a:p>
            <a:r>
              <a:rPr lang="tr-TR" sz="2400" dirty="0"/>
              <a:t>Tüketim </a:t>
            </a:r>
            <a:r>
              <a:rPr lang="tr-TR" sz="2400" dirty="0" err="1"/>
              <a:t>Koagülopatisi</a:t>
            </a:r>
            <a:r>
              <a:rPr lang="tr-TR" sz="2400" dirty="0"/>
              <a:t>  “DIC” ?</a:t>
            </a:r>
          </a:p>
          <a:p>
            <a:r>
              <a:rPr lang="tr-TR" sz="2400" dirty="0" err="1"/>
              <a:t>Retinal</a:t>
            </a:r>
            <a:r>
              <a:rPr lang="tr-TR" sz="2400" dirty="0"/>
              <a:t> incelemede  kanama +/-optik </a:t>
            </a:r>
            <a:r>
              <a:rPr lang="tr-TR" sz="2400" dirty="0" err="1"/>
              <a:t>atrofi</a:t>
            </a:r>
            <a:r>
              <a:rPr lang="tr-TR" sz="2400" dirty="0"/>
              <a:t> ?</a:t>
            </a:r>
          </a:p>
          <a:p>
            <a:r>
              <a:rPr lang="tr-TR" sz="2400" b="1" dirty="0"/>
              <a:t>Yaymada tanınabilecek </a:t>
            </a:r>
            <a:r>
              <a:rPr lang="tr-TR" sz="2400" b="1" dirty="0" err="1"/>
              <a:t>paraziter</a:t>
            </a:r>
            <a:r>
              <a:rPr lang="tr-TR" sz="2400" b="1" dirty="0"/>
              <a:t>/ </a:t>
            </a:r>
            <a:r>
              <a:rPr lang="tr-TR" sz="2400" b="1" dirty="0" err="1"/>
              <a:t>mikrobiyal</a:t>
            </a:r>
            <a:r>
              <a:rPr lang="tr-TR" sz="2400" b="1" dirty="0"/>
              <a:t> </a:t>
            </a:r>
            <a:r>
              <a:rPr lang="tr-TR" sz="2400" b="1" dirty="0" err="1"/>
              <a:t>hst</a:t>
            </a:r>
            <a:r>
              <a:rPr lang="tr-TR" sz="2400" b="1" dirty="0"/>
              <a:t> ?</a:t>
            </a:r>
          </a:p>
          <a:p>
            <a:r>
              <a:rPr lang="tr-TR" sz="2400" dirty="0" err="1"/>
              <a:t>Hematopoetik</a:t>
            </a:r>
            <a:r>
              <a:rPr lang="tr-TR" sz="2400" dirty="0"/>
              <a:t>  kökenli olmayan kanser hücreleri ?</a:t>
            </a:r>
          </a:p>
          <a:p>
            <a:r>
              <a:rPr lang="tr-TR" sz="2400" dirty="0"/>
              <a:t>Genel durumun bozukluğu, ateş, düşkünlük, kilo kaybı……</a:t>
            </a:r>
          </a:p>
          <a:p>
            <a:r>
              <a:rPr lang="tr-TR" sz="2400" dirty="0"/>
              <a:t>Otomatik TKS da sonuç alınamayan bir parametre olması </a:t>
            </a:r>
          </a:p>
          <a:p>
            <a:endParaRPr lang="tr-TR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/>
              <a:t>Sorunlar: Fazla Pembe Boyanma:</a:t>
            </a:r>
            <a:br>
              <a:rPr lang="tr-TR" sz="3600"/>
            </a:br>
            <a:endParaRPr lang="tr-TR" sz="3600" b="1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400"/>
              <a:t>Boyada kısa süre tutulması</a:t>
            </a:r>
          </a:p>
          <a:p>
            <a:pPr>
              <a:lnSpc>
                <a:spcPct val="80000"/>
              </a:lnSpc>
            </a:pPr>
            <a:r>
              <a:rPr lang="tr-TR" sz="2400"/>
              <a:t>Aşırı yıkama işlemi</a:t>
            </a:r>
          </a:p>
          <a:p>
            <a:pPr>
              <a:lnSpc>
                <a:spcPct val="80000"/>
              </a:lnSpc>
            </a:pPr>
            <a:r>
              <a:rPr lang="tr-TR" sz="2400"/>
              <a:t>Kurumadan preparatın üstünün lamel ile kapatılması</a:t>
            </a:r>
          </a:p>
          <a:p>
            <a:pPr>
              <a:lnSpc>
                <a:spcPct val="80000"/>
              </a:lnSpc>
            </a:pPr>
            <a:r>
              <a:rPr lang="tr-TR" sz="2400"/>
              <a:t>Boyanın istenenden daha asit olması, asidofiliye sebep olur</a:t>
            </a:r>
          </a:p>
          <a:p>
            <a:pPr>
              <a:lnSpc>
                <a:spcPct val="80000"/>
              </a:lnSpc>
            </a:pPr>
            <a:r>
              <a:rPr lang="tr-TR" sz="2400"/>
              <a:t>Eritrositler parlak ve kırmızı ya da portakal rengindedir</a:t>
            </a:r>
          </a:p>
          <a:p>
            <a:pPr>
              <a:lnSpc>
                <a:spcPct val="80000"/>
              </a:lnSpc>
            </a:pPr>
            <a:r>
              <a:rPr lang="tr-TR" sz="2400"/>
              <a:t>Nuklear kromatin, soluk mavidir.</a:t>
            </a:r>
          </a:p>
          <a:p>
            <a:pPr>
              <a:lnSpc>
                <a:spcPct val="80000"/>
              </a:lnSpc>
            </a:pPr>
            <a:r>
              <a:rPr lang="tr-TR" sz="2400"/>
              <a:t>Eozinofillerin granülleri parlak kırmızı renk verir</a:t>
            </a:r>
          </a:p>
          <a:p>
            <a:pPr>
              <a:lnSpc>
                <a:spcPct val="80000"/>
              </a:lnSpc>
            </a:pPr>
            <a:r>
              <a:rPr lang="tr-TR" sz="2400"/>
              <a:t>Ortamdaki havanın  asit buharı içermesi de rengin asidofilik olmasına sebep olabilir. </a:t>
            </a:r>
          </a:p>
          <a:p>
            <a:pPr>
              <a:lnSpc>
                <a:spcPct val="80000"/>
              </a:lnSpc>
            </a:pPr>
            <a:r>
              <a:rPr lang="tr-TR" sz="2400"/>
              <a:t>Problemin nedeni, boyanın PH sının düşük olması ya da metanol  dür. Metanol bekleme ile formik asit oluşturarak bozulma gösterebilir.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b="1"/>
              <a:t>Diğer Problemler</a:t>
            </a:r>
            <a:r>
              <a:rPr lang="tr-TR"/>
              <a:t>.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tr-TR" sz="2400"/>
          </a:p>
          <a:p>
            <a:pPr>
              <a:lnSpc>
                <a:spcPct val="90000"/>
              </a:lnSpc>
            </a:pPr>
            <a:r>
              <a:rPr lang="tr-TR" sz="2400"/>
              <a:t>Renklerin genelde soluk olması boyada  geçen sürenin kısa olması ya da fazla yıkama yapılması ile açıklanabilir. </a:t>
            </a:r>
          </a:p>
          <a:p>
            <a:pPr>
              <a:lnSpc>
                <a:spcPct val="90000"/>
              </a:lnSpc>
            </a:pPr>
            <a:endParaRPr lang="tr-TR" sz="2400"/>
          </a:p>
          <a:p>
            <a:pPr>
              <a:lnSpc>
                <a:spcPct val="90000"/>
              </a:lnSpc>
            </a:pPr>
            <a:r>
              <a:rPr lang="tr-TR" sz="2400"/>
              <a:t>Dejeneratif değişiklikler </a:t>
            </a:r>
          </a:p>
          <a:p>
            <a:pPr>
              <a:lnSpc>
                <a:spcPct val="90000"/>
              </a:lnSpc>
            </a:pPr>
            <a:r>
              <a:rPr lang="tr-TR" sz="2400"/>
              <a:t>(ör: monosit/nötrofillerde sitoplazmik vakuol oluşumu,  çekirdekte lobülasyon, çekirdekli hücrelerde parçalanma, apoptotik değişiklikler) genellikle yaymanın hazırlanmasından  değil,  tespit edilmeden/boyanmadan uzun süre bekletilmesinden kaynaklanır.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tr-TR" sz="3600"/>
              <a:t>Periferik Yaymanın Değerlendirilmesi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Makroskopik</a:t>
            </a:r>
          </a:p>
          <a:p>
            <a:endParaRPr lang="tr-TR"/>
          </a:p>
          <a:p>
            <a:r>
              <a:rPr lang="tr-TR"/>
              <a:t>Mikroskopik</a:t>
            </a:r>
          </a:p>
          <a:p>
            <a:pPr lvl="1"/>
            <a:r>
              <a:rPr lang="tr-TR"/>
              <a:t>100(10 x 10) kez büyütme</a:t>
            </a:r>
          </a:p>
          <a:p>
            <a:pPr lvl="1"/>
            <a:r>
              <a:rPr lang="tr-TR"/>
              <a:t>1000(100 x 10) kez büyütme</a:t>
            </a:r>
          </a:p>
          <a:p>
            <a:pPr lvl="1"/>
            <a:endParaRPr lang="tr-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yayma kalite"/>
          <p:cNvPicPr>
            <a:picLocks noChangeAspect="1" noChangeArrowheads="1"/>
          </p:cNvPicPr>
          <p:nvPr/>
        </p:nvPicPr>
        <p:blipFill>
          <a:blip r:embed="rId2" cstate="print">
            <a:lum bright="-18000" contrast="-10000"/>
          </a:blip>
          <a:srcRect/>
          <a:stretch>
            <a:fillRect/>
          </a:stretch>
        </p:blipFill>
        <p:spPr bwMode="auto">
          <a:xfrm>
            <a:off x="0" y="0"/>
            <a:ext cx="296386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koyu boyan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692150"/>
            <a:ext cx="3024188" cy="2844800"/>
          </a:xfrm>
          <a:prstGeom prst="rect">
            <a:avLst/>
          </a:prstGeom>
          <a:noFill/>
        </p:spPr>
      </p:pic>
      <p:pic>
        <p:nvPicPr>
          <p:cNvPr id="23558" name="Picture 6" descr="kriyoglob dıs"/>
          <p:cNvPicPr>
            <a:picLocks noChangeAspect="1" noChangeArrowheads="1"/>
          </p:cNvPicPr>
          <p:nvPr/>
        </p:nvPicPr>
        <p:blipFill>
          <a:blip r:embed="rId4" cstate="print">
            <a:lum bright="-8000" contrast="-16000"/>
          </a:blip>
          <a:srcRect/>
          <a:stretch>
            <a:fillRect/>
          </a:stretch>
        </p:blipFill>
        <p:spPr bwMode="auto">
          <a:xfrm>
            <a:off x="4932363" y="4149725"/>
            <a:ext cx="12096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soguk agg"/>
          <p:cNvPicPr>
            <a:picLocks noChangeAspect="1" noChangeArrowheads="1"/>
          </p:cNvPicPr>
          <p:nvPr/>
        </p:nvPicPr>
        <p:blipFill>
          <a:blip r:embed="rId5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0" y="4121150"/>
            <a:ext cx="2408238" cy="2736850"/>
          </a:xfrm>
          <a:prstGeom prst="rect">
            <a:avLst/>
          </a:prstGeom>
          <a:noFill/>
        </p:spPr>
      </p:pic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2268538" y="1700213"/>
            <a:ext cx="144145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771775" y="1412875"/>
            <a:ext cx="243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İstenen yayma kalitesi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561013" y="342900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Kalın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7216775" y="3429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Uygun</a:t>
            </a:r>
          </a:p>
        </p:txBody>
      </p:sp>
      <p:pic>
        <p:nvPicPr>
          <p:cNvPr id="23565" name="Picture 13" descr="kriyoglobul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4149725"/>
            <a:ext cx="2457450" cy="2708275"/>
          </a:xfrm>
          <a:prstGeom prst="rect">
            <a:avLst/>
          </a:prstGeom>
          <a:noFill/>
        </p:spPr>
      </p:pic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5651500" y="3789363"/>
            <a:ext cx="193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Kriyoglobulin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519113" y="3808413"/>
            <a:ext cx="2906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Soğuk Aglutininler +</a:t>
            </a:r>
          </a:p>
        </p:txBody>
      </p:sp>
      <p:pic>
        <p:nvPicPr>
          <p:cNvPr id="23568" name="Picture 16" descr="975069"/>
          <p:cNvPicPr>
            <a:picLocks noChangeAspect="1" noChangeArrowheads="1"/>
          </p:cNvPicPr>
          <p:nvPr/>
        </p:nvPicPr>
        <p:blipFill>
          <a:blip r:embed="rId7" cstate="print">
            <a:lum bright="-10000" contrast="-12000"/>
          </a:blip>
          <a:srcRect/>
          <a:stretch>
            <a:fillRect/>
          </a:stretch>
        </p:blipFill>
        <p:spPr bwMode="auto">
          <a:xfrm>
            <a:off x="1979613" y="4292600"/>
            <a:ext cx="295275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80" name="Picture 4" descr="peryay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760538"/>
            <a:ext cx="6697663" cy="4476750"/>
          </a:xfrm>
          <a:noFill/>
          <a:ln/>
        </p:spPr>
      </p:pic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427538" y="3860800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427538" y="4652963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 flipV="1">
            <a:off x="4572000" y="41497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4572000" y="31416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4716463" y="31416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4860925" y="4652963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4860925" y="40052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4860925" y="31416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5005388" y="3141663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4716463" y="465296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V="1">
            <a:off x="4572000" y="31416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4716463" y="3789363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 flipV="1">
            <a:off x="4860925" y="314166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>
            <a:off x="4427538" y="306863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4284663" y="2205038"/>
            <a:ext cx="935037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3563938" y="1484313"/>
            <a:ext cx="3341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3200"/>
              <a:t>İncelenecek alan 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 flipH="1" flipV="1">
            <a:off x="6948488" y="4221163"/>
            <a:ext cx="936625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7169150" y="5949950"/>
            <a:ext cx="197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Örnek </a:t>
            </a:r>
          </a:p>
          <a:p>
            <a:r>
              <a:rPr lang="tr-TR"/>
              <a:t>uygulama noktası</a:t>
            </a: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4643438" y="46529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6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4356100" y="46529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2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4695825" y="3087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1</a:t>
            </a: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4427538" y="3644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3</a:t>
            </a:r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4500563" y="2852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4</a:t>
            </a:r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4716463" y="3644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7</a:t>
            </a:r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4695825" y="3087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1</a:t>
            </a: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4572000" y="41497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5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4284663" y="27813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eryay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3232150" cy="4625975"/>
          </a:xfrm>
          <a:prstGeom prst="rect">
            <a:avLst/>
          </a:prstGeom>
          <a:noFill/>
        </p:spPr>
      </p:pic>
      <p:pic>
        <p:nvPicPr>
          <p:cNvPr id="10243" name="Picture 3" descr="PY İnce A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88" y="0"/>
            <a:ext cx="4824412" cy="3317875"/>
          </a:xfrm>
          <a:prstGeom prst="rect">
            <a:avLst/>
          </a:prstGeom>
          <a:noFill/>
        </p:spPr>
      </p:pic>
      <p:pic>
        <p:nvPicPr>
          <p:cNvPr id="10244" name="Picture 4" descr="PY Kalı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588" y="3540125"/>
            <a:ext cx="4824412" cy="3317875"/>
          </a:xfrm>
          <a:prstGeom prst="rect">
            <a:avLst/>
          </a:prstGeom>
          <a:noFill/>
        </p:spPr>
      </p:pic>
      <p:pic>
        <p:nvPicPr>
          <p:cNvPr id="10245" name="Picture 5" descr="PY İyi Al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588" y="1341438"/>
            <a:ext cx="4824412" cy="3317875"/>
          </a:xfrm>
          <a:prstGeom prst="rect">
            <a:avLst/>
          </a:prstGeom>
          <a:noFill/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2268538" y="765175"/>
            <a:ext cx="2376487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2124075" y="2781300"/>
            <a:ext cx="4103688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2268538" y="4508500"/>
            <a:ext cx="3311525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PY İnce A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765175"/>
            <a:ext cx="7489825" cy="5151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PY İyi A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8208962" cy="564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3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PY Kalı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20713"/>
            <a:ext cx="7993062" cy="549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tr-TR"/>
              <a:t>Mikroskopik inceleme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229600" cy="4929187"/>
          </a:xfrm>
        </p:spPr>
        <p:txBody>
          <a:bodyPr/>
          <a:lstStyle/>
          <a:p>
            <a:r>
              <a:rPr lang="tr-TR" sz="2400"/>
              <a:t>Lokositler</a:t>
            </a:r>
          </a:p>
          <a:p>
            <a:pPr lvl="1"/>
            <a:r>
              <a:rPr lang="tr-TR" sz="2400"/>
              <a:t>Formül Lokosit</a:t>
            </a:r>
          </a:p>
          <a:p>
            <a:pPr lvl="1"/>
            <a:r>
              <a:rPr lang="tr-TR" sz="2400"/>
              <a:t>Morfolojik anomali varlığı?</a:t>
            </a:r>
          </a:p>
          <a:p>
            <a:pPr lvl="1"/>
            <a:r>
              <a:rPr lang="tr-TR" sz="2400"/>
              <a:t>Atipik hücreler ?</a:t>
            </a:r>
          </a:p>
          <a:p>
            <a:r>
              <a:rPr lang="tr-TR" sz="2400"/>
              <a:t>Eritrositler</a:t>
            </a:r>
          </a:p>
          <a:p>
            <a:pPr lvl="1"/>
            <a:r>
              <a:rPr lang="tr-TR" sz="2400"/>
              <a:t>Çap?</a:t>
            </a:r>
          </a:p>
          <a:p>
            <a:pPr lvl="1"/>
            <a:r>
              <a:rPr lang="tr-TR" sz="2400"/>
              <a:t>Hemoglobin içeriği ?</a:t>
            </a:r>
          </a:p>
          <a:p>
            <a:pPr lvl="1"/>
            <a:r>
              <a:rPr lang="tr-TR" sz="2400"/>
              <a:t>Yapısal özellikler  ?</a:t>
            </a:r>
          </a:p>
          <a:p>
            <a:pPr lvl="1"/>
            <a:r>
              <a:rPr lang="tr-TR" sz="2400"/>
              <a:t>Çekirdekli eritrosit ?</a:t>
            </a:r>
          </a:p>
          <a:p>
            <a:r>
              <a:rPr lang="tr-TR" sz="2400"/>
              <a:t>Trombositler</a:t>
            </a:r>
          </a:p>
          <a:p>
            <a:pPr lvl="1"/>
            <a:r>
              <a:rPr lang="tr-TR" sz="2400"/>
              <a:t>Sayı (TKS ile karşılaştırma)?</a:t>
            </a:r>
          </a:p>
          <a:p>
            <a:pPr lvl="1"/>
            <a:r>
              <a:rPr lang="tr-TR" sz="2400"/>
              <a:t>Büyüklük?</a:t>
            </a:r>
          </a:p>
          <a:p>
            <a:pPr lvl="1"/>
            <a:r>
              <a:rPr lang="tr-TR" sz="2400"/>
              <a:t>Küme, satellit oluşumu?</a:t>
            </a:r>
          </a:p>
          <a:p>
            <a:pPr lvl="1"/>
            <a:endParaRPr lang="tr-TR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Yöntem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r>
              <a:rPr lang="tr-TR" dirty="0" err="1"/>
              <a:t>Periferik</a:t>
            </a:r>
            <a:r>
              <a:rPr lang="tr-TR" dirty="0"/>
              <a:t> yaymalar (PY) lam ya da lamel üzerine hazırlanabilir. </a:t>
            </a:r>
          </a:p>
          <a:p>
            <a:r>
              <a:rPr lang="tr-TR" dirty="0"/>
              <a:t>Lamel kullanmanın tek avantajı, lökositlerin daha homojen dağılabilmesidir.</a:t>
            </a:r>
          </a:p>
          <a:p>
            <a:r>
              <a:rPr lang="tr-TR" dirty="0"/>
              <a:t>Genellikle tercih edilen yöntem,  yaymanın lam üzerine yapılmasıdır </a:t>
            </a:r>
          </a:p>
          <a:p>
            <a:pPr>
              <a:buNone/>
            </a:pPr>
            <a:r>
              <a:rPr lang="tr-TR" dirty="0"/>
              <a:t>  (lam daha zor kırılır,üstüne isim yazılabilir, boyama sırasında daha kolay tutulabilir.....).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80400" cy="1079500"/>
          </a:xfrm>
        </p:spPr>
        <p:txBody>
          <a:bodyPr/>
          <a:lstStyle/>
          <a:p>
            <a:r>
              <a:rPr lang="tr-TR" sz="4000"/>
              <a:t>Periferik yayma  kalitesini etkileyen faktörler</a:t>
            </a:r>
            <a:br>
              <a:rPr lang="tr-TR" sz="4000"/>
            </a:br>
            <a:endParaRPr lang="tr-TR" sz="40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Örnek tipi (</a:t>
            </a:r>
            <a:r>
              <a:rPr lang="tr-TR" sz="2000"/>
              <a:t>kapiller kan  tercih edilmeli</a:t>
            </a:r>
            <a:r>
              <a:rPr lang="tr-TR"/>
              <a:t>) </a:t>
            </a:r>
          </a:p>
          <a:p>
            <a:r>
              <a:rPr lang="tr-TR"/>
              <a:t>Örnek kalitesi (</a:t>
            </a:r>
            <a:r>
              <a:rPr lang="tr-TR" sz="2000"/>
              <a:t>ısı etkisi, dilüsyon, </a:t>
            </a:r>
            <a:r>
              <a:rPr lang="tr-TR"/>
              <a:t>)</a:t>
            </a:r>
          </a:p>
          <a:p>
            <a:r>
              <a:rPr lang="tr-TR"/>
              <a:t>Yaymanın kalitesi </a:t>
            </a:r>
          </a:p>
          <a:p>
            <a:r>
              <a:rPr lang="tr-TR"/>
              <a:t>Yeterince kuruması, tespit </a:t>
            </a:r>
          </a:p>
          <a:p>
            <a:r>
              <a:rPr lang="tr-TR"/>
              <a:t>Kullanılan sarf malzeme kalitesi</a:t>
            </a:r>
          </a:p>
          <a:p>
            <a:r>
              <a:rPr lang="tr-TR"/>
              <a:t> (lam, metanol, boya, tamponlar, pH  )</a:t>
            </a:r>
          </a:p>
          <a:p>
            <a:r>
              <a:rPr lang="tr-TR"/>
              <a:t>Boyama tekniği</a:t>
            </a:r>
          </a:p>
          <a:p>
            <a:endParaRPr lang="tr-TR"/>
          </a:p>
          <a:p>
            <a:endParaRPr lang="tr-TR"/>
          </a:p>
          <a:p>
            <a:endParaRPr lang="tr-T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Değerlendirme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 TKS verileri ve</a:t>
            </a:r>
          </a:p>
          <a:p>
            <a:r>
              <a:rPr lang="tr-TR"/>
              <a:t> Klinik bilgilerle birleştirilerek yapılmalıdır </a:t>
            </a:r>
          </a:p>
          <a:p>
            <a:endParaRPr lang="tr-TR"/>
          </a:p>
          <a:p>
            <a:r>
              <a:rPr lang="tr-TR"/>
              <a:t>Gerekirse ileri tetkiklere başvurulur</a:t>
            </a:r>
          </a:p>
          <a:p>
            <a:endParaRPr lang="tr-T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ısınma etki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692150"/>
            <a:ext cx="5072062" cy="6165850"/>
          </a:xfrm>
          <a:prstGeom prst="rect">
            <a:avLst/>
          </a:prstGeom>
          <a:noFill/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2679700" y="134938"/>
            <a:ext cx="2128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ISININ ETKİSİ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ly bekleme etki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765175"/>
            <a:ext cx="5522913" cy="5903913"/>
          </a:xfrm>
          <a:prstGeom prst="rect">
            <a:avLst/>
          </a:prstGeom>
          <a:noFill/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1547813" y="0"/>
            <a:ext cx="653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Tesbit Etmeden  Bekletmenin Etkisi- Eritrositler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notr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836613"/>
            <a:ext cx="5311775" cy="5761037"/>
          </a:xfrm>
          <a:prstGeom prst="rect">
            <a:avLst/>
          </a:prstGeom>
          <a:noFill/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547813" y="188913"/>
            <a:ext cx="6472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Tesbit Etmeden  Bekletmenin Etkisi- Lokositler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 descr="metanolde su var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8175" y="765175"/>
            <a:ext cx="4529138" cy="5903913"/>
          </a:xfrm>
          <a:noFill/>
          <a:ln/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1743075" y="134938"/>
            <a:ext cx="406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Su ile kontaminasyon  Etkisi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kriyoglobulin</a:t>
            </a:r>
          </a:p>
        </p:txBody>
      </p:sp>
      <p:pic>
        <p:nvPicPr>
          <p:cNvPr id="192514" name="Picture 2">
            <a:extLst>
              <a:ext uri="{FF2B5EF4-FFF2-40B4-BE49-F238E27FC236}">
                <a16:creationId xmlns:a16="http://schemas.microsoft.com/office/drawing/2014/main" id="{FE127C78-9DFE-4088-8E6F-D916568A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5238"/>
            <a:ext cx="7561262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/>
              <a:t>Eski kan  veya hipertonik bir solüsyonla karşılaşmanın  etkisi</a:t>
            </a:r>
            <a:br>
              <a:rPr lang="tr-TR" sz="3600"/>
            </a:br>
            <a:endParaRPr lang="tr-TR" sz="3600"/>
          </a:p>
        </p:txBody>
      </p:sp>
      <p:pic>
        <p:nvPicPr>
          <p:cNvPr id="200706" name="Picture 2">
            <a:extLst>
              <a:ext uri="{FF2B5EF4-FFF2-40B4-BE49-F238E27FC236}">
                <a16:creationId xmlns:a16="http://schemas.microsoft.com/office/drawing/2014/main" id="{9EC2A24C-DA45-480A-96E8-8006D6E8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9375"/>
            <a:ext cx="7416800" cy="50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7939" name="Picture 3">
            <a:extLst>
              <a:ext uri="{FF2B5EF4-FFF2-40B4-BE49-F238E27FC236}">
                <a16:creationId xmlns:a16="http://schemas.microsoft.com/office/drawing/2014/main" id="{607F7F60-A5E1-4056-9F5F-91BA5EA3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775575" cy="50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A5E91C08-D9BA-423E-AAB5-AFB9661A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459787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43000"/>
          </a:xfrm>
        </p:spPr>
        <p:txBody>
          <a:bodyPr/>
          <a:lstStyle/>
          <a:p>
            <a:r>
              <a:rPr lang="tr-TR" sz="4000" dirty="0" err="1"/>
              <a:t>Periferik</a:t>
            </a:r>
            <a:r>
              <a:rPr lang="tr-TR" sz="4000" dirty="0"/>
              <a:t> Kandan  Yayma Yapılması</a:t>
            </a:r>
          </a:p>
        </p:txBody>
      </p:sp>
      <p:pic>
        <p:nvPicPr>
          <p:cNvPr id="277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36341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3635896" y="669064"/>
            <a:ext cx="4933429" cy="5524493"/>
            <a:chOff x="0" y="-527"/>
            <a:chExt cx="4831" cy="5372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2310" y="-527"/>
              <a:ext cx="181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tr-TR" dirty="0"/>
            </a:p>
          </p:txBody>
        </p:sp>
        <p:pic>
          <p:nvPicPr>
            <p:cNvPr id="16" name="Picture 4" descr="bloodsmear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109" cy="1527"/>
            </a:xfrm>
            <a:prstGeom prst="rect">
              <a:avLst/>
            </a:prstGeom>
            <a:noFill/>
          </p:spPr>
        </p:pic>
        <p:pic>
          <p:nvPicPr>
            <p:cNvPr id="17" name="Picture 5" descr="bloodsmear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25"/>
              <a:ext cx="2109" cy="1490"/>
            </a:xfrm>
            <a:prstGeom prst="rect">
              <a:avLst/>
            </a:prstGeom>
            <a:noFill/>
          </p:spPr>
        </p:pic>
        <p:pic>
          <p:nvPicPr>
            <p:cNvPr id="18" name="Picture 6" descr="bloodsmear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990"/>
              <a:ext cx="2109" cy="1330"/>
            </a:xfrm>
            <a:prstGeom prst="rect">
              <a:avLst/>
            </a:prstGeom>
            <a:noFill/>
          </p:spPr>
        </p:pic>
        <p:pic>
          <p:nvPicPr>
            <p:cNvPr id="19" name="Picture 7" descr="bloodsmear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53" y="0"/>
              <a:ext cx="2177" cy="1295"/>
            </a:xfrm>
            <a:prstGeom prst="rect">
              <a:avLst/>
            </a:prstGeom>
            <a:noFill/>
          </p:spPr>
        </p:pic>
        <p:pic>
          <p:nvPicPr>
            <p:cNvPr id="20" name="Picture 8" descr="bloodsmear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53" y="1298"/>
              <a:ext cx="2177" cy="1398"/>
            </a:xfrm>
            <a:prstGeom prst="rect">
              <a:avLst/>
            </a:prstGeom>
            <a:noFill/>
          </p:spPr>
        </p:pic>
        <p:pic>
          <p:nvPicPr>
            <p:cNvPr id="21" name="Picture 9" descr="bloodsmear6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53" y="2695"/>
              <a:ext cx="2178" cy="1625"/>
            </a:xfrm>
            <a:prstGeom prst="rect">
              <a:avLst/>
            </a:prstGeom>
            <a:noFill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2310" y="4672"/>
              <a:ext cx="5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tr-TR" sz="1200">
                  <a:cs typeface="Times New Roman" pitchFamily="18" charset="0"/>
                </a:rPr>
                <a:t>               </a:t>
              </a:r>
              <a:endParaRPr lang="tr-TR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Mikrositler </a:t>
            </a:r>
          </a:p>
        </p:txBody>
      </p:sp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4284663" y="981075"/>
            <a:ext cx="431800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pic>
        <p:nvPicPr>
          <p:cNvPr id="173058" name="Picture 2">
            <a:extLst>
              <a:ext uri="{FF2B5EF4-FFF2-40B4-BE49-F238E27FC236}">
                <a16:creationId xmlns:a16="http://schemas.microsoft.com/office/drawing/2014/main" id="{5B8C654A-8AAB-4F81-91FF-7357B6F5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8604250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>
            <a:extLst>
              <a:ext uri="{FF2B5EF4-FFF2-40B4-BE49-F238E27FC236}">
                <a16:creationId xmlns:a16="http://schemas.microsoft.com/office/drawing/2014/main" id="{D4BFDDD9-9762-4D2E-8E43-507E686B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72338" cy="504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13E9DB71-AE33-46C2-B1AA-7B6B34A8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7848600" cy="5761038"/>
          </a:xfrm>
          <a:prstGeom prst="rect">
            <a:avLst/>
          </a:prstGeom>
          <a:solidFill>
            <a:srgbClr val="EDB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>
            <a:extLst>
              <a:ext uri="{FF2B5EF4-FFF2-40B4-BE49-F238E27FC236}">
                <a16:creationId xmlns:a16="http://schemas.microsoft.com/office/drawing/2014/main" id="{896AF008-A30A-48BD-808A-CD2516BB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243887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Hipokromi</a:t>
            </a:r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 flipH="1">
            <a:off x="3419475" y="4941888"/>
            <a:ext cx="4318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pic>
        <p:nvPicPr>
          <p:cNvPr id="180226" name="Picture 2">
            <a:extLst>
              <a:ext uri="{FF2B5EF4-FFF2-40B4-BE49-F238E27FC236}">
                <a16:creationId xmlns:a16="http://schemas.microsoft.com/office/drawing/2014/main" id="{0530FFF9-55FB-42D5-BE52-C1823FDB3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7777162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>
            <a:extLst>
              <a:ext uri="{FF2B5EF4-FFF2-40B4-BE49-F238E27FC236}">
                <a16:creationId xmlns:a16="http://schemas.microsoft.com/office/drawing/2014/main" id="{8B9AEC2A-8D86-4598-A878-97B64A13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7848600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/>
              <a:t>polikromatofili</a:t>
            </a:r>
            <a:br>
              <a:rPr lang="tr-TR" sz="4000"/>
            </a:br>
            <a:endParaRPr lang="tr-TR" sz="4000"/>
          </a:p>
        </p:txBody>
      </p:sp>
      <p:pic>
        <p:nvPicPr>
          <p:cNvPr id="184322" name="Picture 2">
            <a:extLst>
              <a:ext uri="{FF2B5EF4-FFF2-40B4-BE49-F238E27FC236}">
                <a16:creationId xmlns:a16="http://schemas.microsoft.com/office/drawing/2014/main" id="{F38F8CD8-E60B-4DDB-90B8-D96253CE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4168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 descr="mm rul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0"/>
            <a:ext cx="5103813" cy="6669088"/>
          </a:xfrm>
          <a:noFill/>
          <a:ln/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059113" y="620713"/>
            <a:ext cx="2676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Rulo Formasyonu </a:t>
            </a:r>
          </a:p>
        </p:txBody>
      </p:sp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5292725" y="3933825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Plazma Hücresi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707904" y="148478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Bazofilik</a:t>
            </a:r>
            <a:r>
              <a:rPr lang="tr-TR" dirty="0"/>
              <a:t> noktalanma</a:t>
            </a:r>
          </a:p>
        </p:txBody>
      </p:sp>
      <p:pic>
        <p:nvPicPr>
          <p:cNvPr id="194562" name="Picture 2">
            <a:extLst>
              <a:ext uri="{FF2B5EF4-FFF2-40B4-BE49-F238E27FC236}">
                <a16:creationId xmlns:a16="http://schemas.microsoft.com/office/drawing/2014/main" id="{47BD4199-1B31-410C-9CFD-50C9098A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713"/>
            <a:ext cx="72009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Line 3"/>
          <p:cNvSpPr>
            <a:spLocks noChangeShapeType="1"/>
          </p:cNvSpPr>
          <p:nvPr/>
        </p:nvSpPr>
        <p:spPr bwMode="auto">
          <a:xfrm flipH="1">
            <a:off x="2916238" y="4076700"/>
            <a:ext cx="71437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96612" name="Line 4"/>
          <p:cNvSpPr>
            <a:spLocks noChangeShapeType="1"/>
          </p:cNvSpPr>
          <p:nvPr/>
        </p:nvSpPr>
        <p:spPr bwMode="auto">
          <a:xfrm flipH="1" flipV="1">
            <a:off x="2771775" y="5516563"/>
            <a:ext cx="720725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2339752" y="3573016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Howell</a:t>
            </a:r>
            <a:r>
              <a:rPr lang="tr-TR" dirty="0"/>
              <a:t>  </a:t>
            </a:r>
            <a:r>
              <a:rPr lang="tr-TR" dirty="0" err="1"/>
              <a:t>jolly</a:t>
            </a:r>
            <a:r>
              <a:rPr lang="tr-TR" dirty="0"/>
              <a:t> </a:t>
            </a:r>
          </a:p>
        </p:txBody>
      </p:sp>
      <p:pic>
        <p:nvPicPr>
          <p:cNvPr id="196610" name="Picture 2">
            <a:extLst>
              <a:ext uri="{FF2B5EF4-FFF2-40B4-BE49-F238E27FC236}">
                <a16:creationId xmlns:a16="http://schemas.microsoft.com/office/drawing/2014/main" id="{423A7AFF-2DDD-4772-9AA9-813D55BA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65175"/>
            <a:ext cx="7056437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tr-TR"/>
              <a:t> İyi bir yayma için 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569325" cy="49291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000" dirty="0"/>
              <a:t>Temiz, tozdan arındırılmış lamlar kullanılmalıdır.</a:t>
            </a:r>
          </a:p>
          <a:p>
            <a:pPr>
              <a:lnSpc>
                <a:spcPct val="80000"/>
              </a:lnSpc>
            </a:pPr>
            <a:endParaRPr lang="tr-TR" sz="2000" dirty="0"/>
          </a:p>
          <a:p>
            <a:pPr>
              <a:lnSpc>
                <a:spcPct val="80000"/>
              </a:lnSpc>
            </a:pPr>
            <a:r>
              <a:rPr lang="tr-TR" sz="2000" dirty="0"/>
              <a:t>Lamın kenarından (uzun eksen) 2-3 mm  içeriye  orta hatta ufak bir damla kan koyulur</a:t>
            </a:r>
          </a:p>
          <a:p>
            <a:pPr>
              <a:lnSpc>
                <a:spcPct val="80000"/>
              </a:lnSpc>
            </a:pPr>
            <a:endParaRPr lang="tr-TR" sz="2000" dirty="0"/>
          </a:p>
          <a:p>
            <a:pPr>
              <a:lnSpc>
                <a:spcPct val="80000"/>
              </a:lnSpc>
            </a:pPr>
            <a:r>
              <a:rPr lang="tr-TR" sz="2000" dirty="0"/>
              <a:t>Hızla, lamın  üzerine damlanın az ilerisine  düzgün kenarlı (</a:t>
            </a:r>
            <a:r>
              <a:rPr lang="tr-TR" sz="2000" dirty="0" err="1"/>
              <a:t>traşlı</a:t>
            </a:r>
            <a:r>
              <a:rPr lang="tr-TR" sz="2000" dirty="0"/>
              <a:t>)  bir başka lam 30-45 </a:t>
            </a:r>
            <a:r>
              <a:rPr lang="tr-TR" sz="2000" dirty="0">
                <a:sym typeface="Symbol" pitchFamily="18" charset="2"/>
              </a:rPr>
              <a:t></a:t>
            </a:r>
            <a:r>
              <a:rPr lang="tr-TR" sz="2000" dirty="0"/>
              <a:t> açı ile  yerleştirilerek  hafifçe  geri itilir;  damlaya değmesi ve damlanın lam kenarı boyunca yayılması sağlanır. Bu yayılma olur olmaz lam  seri olarak  öne doğru  45</a:t>
            </a:r>
            <a:r>
              <a:rPr lang="tr-TR" sz="2000" dirty="0">
                <a:sym typeface="Symbol" pitchFamily="18" charset="2"/>
              </a:rPr>
              <a:t></a:t>
            </a:r>
            <a:r>
              <a:rPr lang="tr-TR" sz="2000" dirty="0"/>
              <a:t> açıyla itilerek kan damlasının peşinden sürüklenerek lama yayılması sağlanır.  Lamlar kurutularak  tespit edilir. </a:t>
            </a:r>
          </a:p>
          <a:p>
            <a:pPr>
              <a:lnSpc>
                <a:spcPct val="80000"/>
              </a:lnSpc>
            </a:pPr>
            <a:endParaRPr lang="tr-TR" sz="2000" dirty="0"/>
          </a:p>
          <a:p>
            <a:pPr>
              <a:lnSpc>
                <a:spcPct val="80000"/>
              </a:lnSpc>
            </a:pPr>
            <a:r>
              <a:rPr lang="tr-TR" sz="2000" dirty="0"/>
              <a:t>Tespit etmeden 24 saat  veya daha uzun bekletilen lamlarda boyama yapıldığında  zeminde kuruyan plazma boyandığında soluk mavi  bir renk  görülmesine sebep olur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>
            <a:extLst>
              <a:ext uri="{FF2B5EF4-FFF2-40B4-BE49-F238E27FC236}">
                <a16:creationId xmlns:a16="http://schemas.microsoft.com/office/drawing/2014/main" id="{E07DF414-BA5D-4AD7-84FF-93E8F0C1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7489825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Trombosit sayısı normal</a:t>
            </a:r>
          </a:p>
        </p:txBody>
      </p:sp>
      <p:pic>
        <p:nvPicPr>
          <p:cNvPr id="205826" name="Picture 2">
            <a:extLst>
              <a:ext uri="{FF2B5EF4-FFF2-40B4-BE49-F238E27FC236}">
                <a16:creationId xmlns:a16="http://schemas.microsoft.com/office/drawing/2014/main" id="{3771F0A9-458A-439D-8FDC-760AFDB0F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316912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87B2793B-04F3-4952-906F-20671D0A0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817245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Trombosit sayısı düşük</a:t>
            </a:r>
          </a:p>
        </p:txBody>
      </p:sp>
      <p:pic>
        <p:nvPicPr>
          <p:cNvPr id="207874" name="Picture 2">
            <a:extLst>
              <a:ext uri="{FF2B5EF4-FFF2-40B4-BE49-F238E27FC236}">
                <a16:creationId xmlns:a16="http://schemas.microsoft.com/office/drawing/2014/main" id="{AAD617FA-C154-4CC4-AC7B-56F7A628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345362" cy="54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tr-TR" sz="2400"/>
              <a:t>Trombosit Agregataları </a:t>
            </a:r>
          </a:p>
        </p:txBody>
      </p:sp>
      <p:pic>
        <p:nvPicPr>
          <p:cNvPr id="208899" name="Picture 3" descr="plt agreg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908050"/>
            <a:ext cx="5283200" cy="5616575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79388" y="765175"/>
            <a:ext cx="1336675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Lenfosit 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1476375" y="765175"/>
            <a:ext cx="1420813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  Monosit</a:t>
            </a: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5435600" y="1189038"/>
            <a:ext cx="1220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2400"/>
              <a:t> Bazofil </a:t>
            </a: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2555875" y="1195388"/>
            <a:ext cx="154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2400"/>
              <a:t>Nötrofil</a:t>
            </a: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4067175" y="1196975"/>
            <a:ext cx="1338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Eozinofil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7805738" y="692150"/>
            <a:ext cx="1014412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Atipik 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6732588" y="692150"/>
            <a:ext cx="936625" cy="4572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2400"/>
              <a:t>Bant</a:t>
            </a:r>
          </a:p>
        </p:txBody>
      </p:sp>
      <p:sp>
        <p:nvSpPr>
          <p:cNvPr id="166921" name="Text Box 9"/>
          <p:cNvSpPr txBox="1">
            <a:spLocks noChangeArrowheads="1"/>
          </p:cNvSpPr>
          <p:nvPr/>
        </p:nvSpPr>
        <p:spPr bwMode="auto">
          <a:xfrm>
            <a:off x="3492500" y="692150"/>
            <a:ext cx="3097213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r-TR" sz="2400"/>
              <a:t>Segment</a:t>
            </a:r>
            <a:r>
              <a:rPr lang="tr-TR"/>
              <a:t> </a:t>
            </a:r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2555875" y="1773238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3" name="Rectangle 11"/>
          <p:cNvSpPr>
            <a:spLocks noChangeArrowheads="1"/>
          </p:cNvSpPr>
          <p:nvPr/>
        </p:nvSpPr>
        <p:spPr bwMode="auto">
          <a:xfrm>
            <a:off x="2555875" y="2492375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4" name="Rectangle 12"/>
          <p:cNvSpPr>
            <a:spLocks noChangeArrowheads="1"/>
          </p:cNvSpPr>
          <p:nvPr/>
        </p:nvSpPr>
        <p:spPr bwMode="auto">
          <a:xfrm>
            <a:off x="2555875" y="3213100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5" name="Rectangle 13"/>
          <p:cNvSpPr>
            <a:spLocks noChangeArrowheads="1"/>
          </p:cNvSpPr>
          <p:nvPr/>
        </p:nvSpPr>
        <p:spPr bwMode="auto">
          <a:xfrm>
            <a:off x="3348038" y="3213100"/>
            <a:ext cx="649287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6" name="Rectangle 14"/>
          <p:cNvSpPr>
            <a:spLocks noChangeArrowheads="1"/>
          </p:cNvSpPr>
          <p:nvPr/>
        </p:nvSpPr>
        <p:spPr bwMode="auto">
          <a:xfrm>
            <a:off x="2555875" y="3933825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7" name="Rectangle 15"/>
          <p:cNvSpPr>
            <a:spLocks noChangeArrowheads="1"/>
          </p:cNvSpPr>
          <p:nvPr/>
        </p:nvSpPr>
        <p:spPr bwMode="auto">
          <a:xfrm>
            <a:off x="3348038" y="3933825"/>
            <a:ext cx="649287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8" name="Rectangle 16"/>
          <p:cNvSpPr>
            <a:spLocks noChangeArrowheads="1"/>
          </p:cNvSpPr>
          <p:nvPr/>
        </p:nvSpPr>
        <p:spPr bwMode="auto">
          <a:xfrm>
            <a:off x="250825" y="1341438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29" name="Rectangle 17"/>
          <p:cNvSpPr>
            <a:spLocks noChangeArrowheads="1"/>
          </p:cNvSpPr>
          <p:nvPr/>
        </p:nvSpPr>
        <p:spPr bwMode="auto">
          <a:xfrm>
            <a:off x="250825" y="2133600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0" name="Rectangle 18"/>
          <p:cNvSpPr>
            <a:spLocks noChangeArrowheads="1"/>
          </p:cNvSpPr>
          <p:nvPr/>
        </p:nvSpPr>
        <p:spPr bwMode="auto">
          <a:xfrm>
            <a:off x="250825" y="2997200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1" name="Rectangle 19"/>
          <p:cNvSpPr>
            <a:spLocks noChangeArrowheads="1"/>
          </p:cNvSpPr>
          <p:nvPr/>
        </p:nvSpPr>
        <p:spPr bwMode="auto">
          <a:xfrm>
            <a:off x="1547813" y="1484313"/>
            <a:ext cx="649287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2" name="Rectangle 20"/>
          <p:cNvSpPr>
            <a:spLocks noChangeArrowheads="1"/>
          </p:cNvSpPr>
          <p:nvPr/>
        </p:nvSpPr>
        <p:spPr bwMode="auto">
          <a:xfrm>
            <a:off x="6877050" y="1773238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3" name="Rectangle 21"/>
          <p:cNvSpPr>
            <a:spLocks noChangeArrowheads="1"/>
          </p:cNvSpPr>
          <p:nvPr/>
        </p:nvSpPr>
        <p:spPr bwMode="auto">
          <a:xfrm>
            <a:off x="3419475" y="6021388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4" name="Rectangle 22"/>
          <p:cNvSpPr>
            <a:spLocks noChangeArrowheads="1"/>
          </p:cNvSpPr>
          <p:nvPr/>
        </p:nvSpPr>
        <p:spPr bwMode="auto">
          <a:xfrm>
            <a:off x="2555875" y="4652963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5" name="Rectangle 23"/>
          <p:cNvSpPr>
            <a:spLocks noChangeArrowheads="1"/>
          </p:cNvSpPr>
          <p:nvPr/>
        </p:nvSpPr>
        <p:spPr bwMode="auto">
          <a:xfrm>
            <a:off x="3348038" y="2492375"/>
            <a:ext cx="649287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6" name="Rectangle 24"/>
          <p:cNvSpPr>
            <a:spLocks noChangeArrowheads="1"/>
          </p:cNvSpPr>
          <p:nvPr/>
        </p:nvSpPr>
        <p:spPr bwMode="auto">
          <a:xfrm>
            <a:off x="3348038" y="1773238"/>
            <a:ext cx="649287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7" name="Rectangle 25"/>
          <p:cNvSpPr>
            <a:spLocks noChangeArrowheads="1"/>
          </p:cNvSpPr>
          <p:nvPr/>
        </p:nvSpPr>
        <p:spPr bwMode="auto">
          <a:xfrm>
            <a:off x="4572000" y="1700213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38" name="Line 26"/>
          <p:cNvSpPr>
            <a:spLocks noChangeShapeType="1"/>
          </p:cNvSpPr>
          <p:nvPr/>
        </p:nvSpPr>
        <p:spPr bwMode="auto">
          <a:xfrm>
            <a:off x="1547813" y="1484313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39" name="Line 27"/>
          <p:cNvSpPr>
            <a:spLocks noChangeShapeType="1"/>
          </p:cNvSpPr>
          <p:nvPr/>
        </p:nvSpPr>
        <p:spPr bwMode="auto">
          <a:xfrm>
            <a:off x="250825" y="1341438"/>
            <a:ext cx="6492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40" name="Line 28"/>
          <p:cNvSpPr>
            <a:spLocks noChangeShapeType="1"/>
          </p:cNvSpPr>
          <p:nvPr/>
        </p:nvSpPr>
        <p:spPr bwMode="auto">
          <a:xfrm>
            <a:off x="250825" y="2133600"/>
            <a:ext cx="5762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41" name="Line 29"/>
          <p:cNvSpPr>
            <a:spLocks noChangeShapeType="1"/>
          </p:cNvSpPr>
          <p:nvPr/>
        </p:nvSpPr>
        <p:spPr bwMode="auto">
          <a:xfrm>
            <a:off x="250825" y="2997200"/>
            <a:ext cx="6492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42" name="Line 30"/>
          <p:cNvSpPr>
            <a:spLocks noChangeShapeType="1"/>
          </p:cNvSpPr>
          <p:nvPr/>
        </p:nvSpPr>
        <p:spPr bwMode="auto">
          <a:xfrm>
            <a:off x="3419475" y="6021388"/>
            <a:ext cx="64928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43" name="Text Box 31"/>
          <p:cNvSpPr txBox="1">
            <a:spLocks noChangeArrowheads="1"/>
          </p:cNvSpPr>
          <p:nvPr/>
        </p:nvSpPr>
        <p:spPr bwMode="auto">
          <a:xfrm>
            <a:off x="179388" y="4724400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/>
              <a:t>18</a:t>
            </a:r>
          </a:p>
        </p:txBody>
      </p:sp>
      <p:sp>
        <p:nvSpPr>
          <p:cNvPr id="166944" name="Text Box 32"/>
          <p:cNvSpPr txBox="1">
            <a:spLocks noChangeArrowheads="1"/>
          </p:cNvSpPr>
          <p:nvPr/>
        </p:nvSpPr>
        <p:spPr bwMode="auto">
          <a:xfrm>
            <a:off x="4643438" y="2636838"/>
            <a:ext cx="382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/>
              <a:t>5</a:t>
            </a:r>
          </a:p>
        </p:txBody>
      </p:sp>
      <p:sp>
        <p:nvSpPr>
          <p:cNvPr id="166945" name="Text Box 33"/>
          <p:cNvSpPr txBox="1">
            <a:spLocks noChangeArrowheads="1"/>
          </p:cNvSpPr>
          <p:nvPr/>
        </p:nvSpPr>
        <p:spPr bwMode="auto">
          <a:xfrm>
            <a:off x="2484438" y="6165850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/>
              <a:t>65</a:t>
            </a:r>
          </a:p>
        </p:txBody>
      </p:sp>
      <p:sp>
        <p:nvSpPr>
          <p:cNvPr id="166946" name="Text Box 34"/>
          <p:cNvSpPr txBox="1">
            <a:spLocks noChangeArrowheads="1"/>
          </p:cNvSpPr>
          <p:nvPr/>
        </p:nvSpPr>
        <p:spPr bwMode="auto">
          <a:xfrm>
            <a:off x="1547813" y="3141663"/>
            <a:ext cx="382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/>
              <a:t>6</a:t>
            </a:r>
          </a:p>
        </p:txBody>
      </p:sp>
      <p:sp>
        <p:nvSpPr>
          <p:cNvPr id="166947" name="Line 35"/>
          <p:cNvSpPr>
            <a:spLocks noChangeShapeType="1"/>
          </p:cNvSpPr>
          <p:nvPr/>
        </p:nvSpPr>
        <p:spPr bwMode="auto">
          <a:xfrm>
            <a:off x="1547813" y="22764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48" name="Line 36"/>
          <p:cNvSpPr>
            <a:spLocks noChangeShapeType="1"/>
          </p:cNvSpPr>
          <p:nvPr/>
        </p:nvSpPr>
        <p:spPr bwMode="auto">
          <a:xfrm>
            <a:off x="2555875" y="1773238"/>
            <a:ext cx="5762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49" name="Line 37"/>
          <p:cNvSpPr>
            <a:spLocks noChangeShapeType="1"/>
          </p:cNvSpPr>
          <p:nvPr/>
        </p:nvSpPr>
        <p:spPr bwMode="auto">
          <a:xfrm>
            <a:off x="3348038" y="1773238"/>
            <a:ext cx="5762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0" name="Line 38"/>
          <p:cNvSpPr>
            <a:spLocks noChangeShapeType="1"/>
          </p:cNvSpPr>
          <p:nvPr/>
        </p:nvSpPr>
        <p:spPr bwMode="auto">
          <a:xfrm>
            <a:off x="3419475" y="2565400"/>
            <a:ext cx="5048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2" name="Line 40"/>
          <p:cNvSpPr>
            <a:spLocks noChangeShapeType="1"/>
          </p:cNvSpPr>
          <p:nvPr/>
        </p:nvSpPr>
        <p:spPr bwMode="auto">
          <a:xfrm>
            <a:off x="2555875" y="4652963"/>
            <a:ext cx="5762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3" name="Line 41"/>
          <p:cNvSpPr>
            <a:spLocks noChangeShapeType="1"/>
          </p:cNvSpPr>
          <p:nvPr/>
        </p:nvSpPr>
        <p:spPr bwMode="auto">
          <a:xfrm>
            <a:off x="2555875" y="3933825"/>
            <a:ext cx="647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4" name="Line 42"/>
          <p:cNvSpPr>
            <a:spLocks noChangeShapeType="1"/>
          </p:cNvSpPr>
          <p:nvPr/>
        </p:nvSpPr>
        <p:spPr bwMode="auto">
          <a:xfrm>
            <a:off x="3348038" y="4005263"/>
            <a:ext cx="6477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5" name="Line 43"/>
          <p:cNvSpPr>
            <a:spLocks noChangeShapeType="1"/>
          </p:cNvSpPr>
          <p:nvPr/>
        </p:nvSpPr>
        <p:spPr bwMode="auto">
          <a:xfrm>
            <a:off x="3419475" y="3284538"/>
            <a:ext cx="5762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6" name="Line 44"/>
          <p:cNvSpPr>
            <a:spLocks noChangeShapeType="1"/>
          </p:cNvSpPr>
          <p:nvPr/>
        </p:nvSpPr>
        <p:spPr bwMode="auto">
          <a:xfrm>
            <a:off x="2627313" y="32845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7" name="Line 45"/>
          <p:cNvSpPr>
            <a:spLocks noChangeShapeType="1"/>
          </p:cNvSpPr>
          <p:nvPr/>
        </p:nvSpPr>
        <p:spPr bwMode="auto">
          <a:xfrm>
            <a:off x="4572000" y="1700213"/>
            <a:ext cx="64770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8" name="Line 46"/>
          <p:cNvSpPr>
            <a:spLocks noChangeShapeType="1"/>
          </p:cNvSpPr>
          <p:nvPr/>
        </p:nvSpPr>
        <p:spPr bwMode="auto">
          <a:xfrm>
            <a:off x="2627313" y="2565400"/>
            <a:ext cx="5048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59" name="Text Box 47"/>
          <p:cNvSpPr txBox="1">
            <a:spLocks noChangeArrowheads="1"/>
          </p:cNvSpPr>
          <p:nvPr/>
        </p:nvSpPr>
        <p:spPr bwMode="auto">
          <a:xfrm>
            <a:off x="5795963" y="2565400"/>
            <a:ext cx="3825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/>
              <a:t>2</a:t>
            </a:r>
          </a:p>
        </p:txBody>
      </p:sp>
      <p:sp>
        <p:nvSpPr>
          <p:cNvPr id="166960" name="Line 48"/>
          <p:cNvSpPr>
            <a:spLocks noChangeShapeType="1"/>
          </p:cNvSpPr>
          <p:nvPr/>
        </p:nvSpPr>
        <p:spPr bwMode="auto">
          <a:xfrm>
            <a:off x="5651500" y="17002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61" name="Line 49"/>
          <p:cNvSpPr>
            <a:spLocks noChangeShapeType="1"/>
          </p:cNvSpPr>
          <p:nvPr/>
        </p:nvSpPr>
        <p:spPr bwMode="auto">
          <a:xfrm>
            <a:off x="5651500" y="1700213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62" name="Text Box 50"/>
          <p:cNvSpPr txBox="1">
            <a:spLocks noChangeArrowheads="1"/>
          </p:cNvSpPr>
          <p:nvPr/>
        </p:nvSpPr>
        <p:spPr bwMode="auto">
          <a:xfrm>
            <a:off x="7019925" y="2636838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/>
              <a:t>4</a:t>
            </a:r>
          </a:p>
        </p:txBody>
      </p:sp>
      <p:sp>
        <p:nvSpPr>
          <p:cNvPr id="166963" name="Rectangle 51"/>
          <p:cNvSpPr>
            <a:spLocks noChangeArrowheads="1"/>
          </p:cNvSpPr>
          <p:nvPr/>
        </p:nvSpPr>
        <p:spPr bwMode="auto">
          <a:xfrm>
            <a:off x="3276600" y="4652963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64" name="Line 52"/>
          <p:cNvSpPr>
            <a:spLocks noChangeShapeType="1"/>
          </p:cNvSpPr>
          <p:nvPr/>
        </p:nvSpPr>
        <p:spPr bwMode="auto">
          <a:xfrm>
            <a:off x="3276600" y="4652963"/>
            <a:ext cx="5762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65" name="Rectangle 53"/>
          <p:cNvSpPr>
            <a:spLocks noChangeArrowheads="1"/>
          </p:cNvSpPr>
          <p:nvPr/>
        </p:nvSpPr>
        <p:spPr bwMode="auto">
          <a:xfrm>
            <a:off x="2484438" y="5373688"/>
            <a:ext cx="649287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66" name="Line 54"/>
          <p:cNvSpPr>
            <a:spLocks noChangeShapeType="1"/>
          </p:cNvSpPr>
          <p:nvPr/>
        </p:nvSpPr>
        <p:spPr bwMode="auto">
          <a:xfrm>
            <a:off x="2484438" y="5373688"/>
            <a:ext cx="5762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67" name="Rectangle 55"/>
          <p:cNvSpPr>
            <a:spLocks noChangeArrowheads="1"/>
          </p:cNvSpPr>
          <p:nvPr/>
        </p:nvSpPr>
        <p:spPr bwMode="auto">
          <a:xfrm>
            <a:off x="3276600" y="5373688"/>
            <a:ext cx="649288" cy="647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66968" name="Line 56"/>
          <p:cNvSpPr>
            <a:spLocks noChangeShapeType="1"/>
          </p:cNvSpPr>
          <p:nvPr/>
        </p:nvSpPr>
        <p:spPr bwMode="auto">
          <a:xfrm>
            <a:off x="3276600" y="5373688"/>
            <a:ext cx="5762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69" name="Line 57"/>
          <p:cNvSpPr>
            <a:spLocks noChangeShapeType="1"/>
          </p:cNvSpPr>
          <p:nvPr/>
        </p:nvSpPr>
        <p:spPr bwMode="auto">
          <a:xfrm>
            <a:off x="179388" y="37893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70" name="Line 58"/>
          <p:cNvSpPr>
            <a:spLocks noChangeShapeType="1"/>
          </p:cNvSpPr>
          <p:nvPr/>
        </p:nvSpPr>
        <p:spPr bwMode="auto">
          <a:xfrm>
            <a:off x="179388" y="37893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71" name="Line 59"/>
          <p:cNvSpPr>
            <a:spLocks noChangeShapeType="1"/>
          </p:cNvSpPr>
          <p:nvPr/>
        </p:nvSpPr>
        <p:spPr bwMode="auto">
          <a:xfrm>
            <a:off x="900113" y="37893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66972" name="Text Box 60"/>
          <p:cNvSpPr txBox="1">
            <a:spLocks noChangeArrowheads="1"/>
          </p:cNvSpPr>
          <p:nvPr/>
        </p:nvSpPr>
        <p:spPr bwMode="auto">
          <a:xfrm>
            <a:off x="7812088" y="6216650"/>
            <a:ext cx="1331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3600"/>
              <a:t>100</a:t>
            </a:r>
          </a:p>
        </p:txBody>
      </p:sp>
      <p:sp>
        <p:nvSpPr>
          <p:cNvPr id="166973" name="Text Box 61"/>
          <p:cNvSpPr txBox="1">
            <a:spLocks noChangeArrowheads="1"/>
          </p:cNvSpPr>
          <p:nvPr/>
        </p:nvSpPr>
        <p:spPr bwMode="auto">
          <a:xfrm>
            <a:off x="2268538" y="88900"/>
            <a:ext cx="4178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3200"/>
              <a:t>LÖKOSİT  FORMÜLÜ</a:t>
            </a:r>
          </a:p>
        </p:txBody>
      </p:sp>
      <p:pic>
        <p:nvPicPr>
          <p:cNvPr id="278530" name="ListBox1">
            <a:extLst>
              <a:ext uri="{FF2B5EF4-FFF2-40B4-BE49-F238E27FC236}">
                <a16:creationId xmlns:a16="http://schemas.microsoft.com/office/drawing/2014/main" id="{BBC2882A-BCE8-4600-B4C5-90C98E0A629C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838" y="14843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363537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88913"/>
            <a:ext cx="3529012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284538"/>
            <a:ext cx="23764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 descr="megakaryosit 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0"/>
            <a:ext cx="2368550" cy="3573463"/>
          </a:xfrm>
          <a:prstGeom prst="rect">
            <a:avLst/>
          </a:prstGeom>
          <a:noFill/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380288" y="28273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/>
              <a:t>megakaryosit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179388" y="2924175"/>
            <a:ext cx="3103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/>
              <a:t>Büyük trombosit kümeleri 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708400" y="2852738"/>
            <a:ext cx="197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/>
              <a:t>Satellit oluşumu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5867400" y="6461125"/>
            <a:ext cx="2119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i="1"/>
              <a:t>Candida glabrata</a:t>
            </a:r>
          </a:p>
        </p:txBody>
      </p:sp>
      <p:pic>
        <p:nvPicPr>
          <p:cNvPr id="20499" name="Picture 19" descr="eozinof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0" y="3500438"/>
            <a:ext cx="26066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8" name="Picture 18" descr="bernard souli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6238" y="3500438"/>
            <a:ext cx="24368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611188" y="6461125"/>
            <a:ext cx="2255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/>
              <a:t>Normal  trombosit </a:t>
            </a: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flipV="1">
            <a:off x="395288" y="4797425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H="1" flipV="1">
            <a:off x="1042988" y="6165850"/>
            <a:ext cx="29051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V="1">
            <a:off x="3779838" y="5805488"/>
            <a:ext cx="2889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 flipH="1" flipV="1">
            <a:off x="4572000" y="6210300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 flipV="1">
            <a:off x="6877050" y="4868863"/>
            <a:ext cx="3587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132138" y="3573463"/>
            <a:ext cx="1819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/>
              <a:t>Dev trombosit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3796" name="Picture 4" descr="normal hücrel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3859213" cy="4967288"/>
          </a:xfrm>
          <a:noFill/>
          <a:ln/>
        </p:spPr>
      </p:pic>
      <p:pic>
        <p:nvPicPr>
          <p:cNvPr id="33799" name="Picture 7" descr="nötrof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33375"/>
            <a:ext cx="1941513" cy="2879725"/>
          </a:xfrm>
          <a:prstGeom prst="rect">
            <a:avLst/>
          </a:prstGeom>
          <a:noFill/>
        </p:spPr>
      </p:pic>
      <p:pic>
        <p:nvPicPr>
          <p:cNvPr id="33801" name="Picture 9" descr="eozinof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333375"/>
            <a:ext cx="2671763" cy="2879725"/>
          </a:xfrm>
          <a:prstGeom prst="rect">
            <a:avLst/>
          </a:prstGeom>
          <a:noFill/>
        </p:spPr>
      </p:pic>
      <p:pic>
        <p:nvPicPr>
          <p:cNvPr id="33800" name="Picture 8" descr="bazof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375" y="333375"/>
            <a:ext cx="2660650" cy="2879725"/>
          </a:xfrm>
          <a:prstGeom prst="rect">
            <a:avLst/>
          </a:prstGeom>
          <a:noFill/>
        </p:spPr>
      </p:pic>
      <p:pic>
        <p:nvPicPr>
          <p:cNvPr id="33808" name="Picture 16" descr="lenfosi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779838" y="4265613"/>
            <a:ext cx="2378075" cy="2592387"/>
          </a:xfrm>
          <a:noFill/>
          <a:ln/>
        </p:spPr>
      </p:pic>
      <p:pic>
        <p:nvPicPr>
          <p:cNvPr id="33805" name="Picture 13" descr="LG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4265613"/>
            <a:ext cx="2390775" cy="2592387"/>
          </a:xfrm>
          <a:prstGeom prst="rect">
            <a:avLst/>
          </a:prstGeom>
          <a:noFill/>
        </p:spPr>
      </p:pic>
      <p:pic>
        <p:nvPicPr>
          <p:cNvPr id="33806" name="Picture 14" descr="monosi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97700" y="4265613"/>
            <a:ext cx="2146300" cy="2592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eritrosit öncü hücreler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8000" contrast="-2000"/>
          </a:blip>
          <a:srcRect/>
          <a:stretch>
            <a:fillRect/>
          </a:stretch>
        </p:blipFill>
        <p:spPr>
          <a:xfrm>
            <a:off x="0" y="476250"/>
            <a:ext cx="8532813" cy="5516563"/>
          </a:xfrm>
          <a:noFill/>
          <a:ln/>
        </p:spPr>
      </p:pic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323850" y="423863"/>
            <a:ext cx="784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/>
              <a:t>Miyeloblast          Promiyelosit   Miyelosit    Metamiyelosit   Bant    Segment</a:t>
            </a:r>
          </a:p>
        </p:txBody>
      </p:sp>
      <p:pic>
        <p:nvPicPr>
          <p:cNvPr id="34825" name="Picture 9">
            <a:extLst>
              <a:ext uri="{FF2B5EF4-FFF2-40B4-BE49-F238E27FC236}">
                <a16:creationId xmlns:a16="http://schemas.microsoft.com/office/drawing/2014/main" id="{168901DB-71CF-4D60-A18C-EE5FFA38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1474788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697743A4-0B5D-412F-AE58-99877D38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4" name="Picture 18">
            <a:extLst>
              <a:ext uri="{FF2B5EF4-FFF2-40B4-BE49-F238E27FC236}">
                <a16:creationId xmlns:a16="http://schemas.microsoft.com/office/drawing/2014/main" id="{FE0907CD-55E9-47E2-9E27-2A0FD82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2133600"/>
            <a:ext cx="14033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>
            <a:extLst>
              <a:ext uri="{FF2B5EF4-FFF2-40B4-BE49-F238E27FC236}">
                <a16:creationId xmlns:a16="http://schemas.microsoft.com/office/drawing/2014/main" id="{304D7A1C-994C-4EF6-928D-9DF00F56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6192838" cy="59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900113" y="-674688"/>
            <a:ext cx="7669212" cy="8380413"/>
            <a:chOff x="0" y="-434"/>
            <a:chExt cx="4831" cy="5279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2310" y="-434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tr-TR" sz="1200">
                  <a:cs typeface="Times New Roman" pitchFamily="18" charset="0"/>
                </a:rPr>
                <a:t>1</a:t>
              </a:r>
              <a:endParaRPr lang="tr-TR"/>
            </a:p>
          </p:txBody>
        </p:sp>
        <p:pic>
          <p:nvPicPr>
            <p:cNvPr id="9220" name="Picture 4" descr="bloodsmear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109" cy="1527"/>
            </a:xfrm>
            <a:prstGeom prst="rect">
              <a:avLst/>
            </a:prstGeom>
            <a:noFill/>
          </p:spPr>
        </p:pic>
        <p:pic>
          <p:nvPicPr>
            <p:cNvPr id="9221" name="Picture 5" descr="bloodsmear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525"/>
              <a:ext cx="2109" cy="1490"/>
            </a:xfrm>
            <a:prstGeom prst="rect">
              <a:avLst/>
            </a:prstGeom>
            <a:noFill/>
          </p:spPr>
        </p:pic>
        <p:pic>
          <p:nvPicPr>
            <p:cNvPr id="9222" name="Picture 6" descr="bloodsmear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990"/>
              <a:ext cx="2109" cy="1330"/>
            </a:xfrm>
            <a:prstGeom prst="rect">
              <a:avLst/>
            </a:prstGeom>
            <a:noFill/>
          </p:spPr>
        </p:pic>
        <p:pic>
          <p:nvPicPr>
            <p:cNvPr id="9223" name="Picture 7" descr="bloodsmear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3" y="0"/>
              <a:ext cx="2177" cy="1295"/>
            </a:xfrm>
            <a:prstGeom prst="rect">
              <a:avLst/>
            </a:prstGeom>
            <a:noFill/>
          </p:spPr>
        </p:pic>
        <p:pic>
          <p:nvPicPr>
            <p:cNvPr id="9224" name="Picture 8" descr="bloodsmear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53" y="1298"/>
              <a:ext cx="2177" cy="1398"/>
            </a:xfrm>
            <a:prstGeom prst="rect">
              <a:avLst/>
            </a:prstGeom>
            <a:noFill/>
          </p:spPr>
        </p:pic>
        <p:pic>
          <p:nvPicPr>
            <p:cNvPr id="9225" name="Picture 9" descr="bloodsmear6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53" y="2695"/>
              <a:ext cx="2178" cy="1625"/>
            </a:xfrm>
            <a:prstGeom prst="rect">
              <a:avLst/>
            </a:prstGeom>
            <a:noFill/>
          </p:spPr>
        </p:pic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2310" y="4672"/>
              <a:ext cx="5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tr-TR" sz="1200">
                  <a:cs typeface="Times New Roman" pitchFamily="18" charset="0"/>
                </a:rPr>
                <a:t>               </a:t>
              </a:r>
              <a:endParaRPr lang="tr-TR"/>
            </a:p>
          </p:txBody>
        </p:sp>
      </p:grp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331913" y="260350"/>
            <a:ext cx="6669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3600"/>
              <a:t>Periferik Yayma Hazırlanması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504113" y="4673600"/>
            <a:ext cx="654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Kötü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7524750" y="6021388"/>
            <a:ext cx="539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İyi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tok gran notropeni vaku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28775"/>
            <a:ext cx="2659063" cy="3960813"/>
          </a:xfrm>
          <a:prstGeom prst="rect">
            <a:avLst/>
          </a:prstGeom>
          <a:noFill/>
        </p:spPr>
      </p:pic>
      <p:pic>
        <p:nvPicPr>
          <p:cNvPr id="212995" name="Picture 3" descr="bakterial enf lokomoid reaksiy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628775"/>
            <a:ext cx="2605088" cy="3959225"/>
          </a:xfrm>
          <a:prstGeom prst="rect">
            <a:avLst/>
          </a:prstGeom>
          <a:noFill/>
        </p:spPr>
      </p:pic>
      <p:pic>
        <p:nvPicPr>
          <p:cNvPr id="212996" name="Picture 4" descr="bakterial enf vaku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1628775"/>
            <a:ext cx="2641600" cy="3959225"/>
          </a:xfrm>
          <a:prstGeom prst="rect">
            <a:avLst/>
          </a:prstGeom>
          <a:noFill/>
        </p:spPr>
      </p:pic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6227763" y="5805488"/>
            <a:ext cx="177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Sola kayma</a:t>
            </a:r>
          </a:p>
        </p:txBody>
      </p:sp>
      <p:sp>
        <p:nvSpPr>
          <p:cNvPr id="212998" name="Line 6"/>
          <p:cNvSpPr>
            <a:spLocks noChangeShapeType="1"/>
          </p:cNvSpPr>
          <p:nvPr/>
        </p:nvSpPr>
        <p:spPr bwMode="auto">
          <a:xfrm flipV="1">
            <a:off x="5940425" y="4365625"/>
            <a:ext cx="5762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1331913" y="5670550"/>
            <a:ext cx="2981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Vakuolizasyon</a:t>
            </a:r>
          </a:p>
          <a:p>
            <a:endParaRPr lang="tr-TR" sz="2400"/>
          </a:p>
          <a:p>
            <a:r>
              <a:rPr lang="tr-TR" sz="2400"/>
              <a:t> Toksik granulasyon </a:t>
            </a:r>
          </a:p>
        </p:txBody>
      </p:sp>
      <p:sp>
        <p:nvSpPr>
          <p:cNvPr id="213000" name="Line 8"/>
          <p:cNvSpPr>
            <a:spLocks noChangeShapeType="1"/>
          </p:cNvSpPr>
          <p:nvPr/>
        </p:nvSpPr>
        <p:spPr bwMode="auto">
          <a:xfrm flipH="1">
            <a:off x="5076825" y="2420938"/>
            <a:ext cx="35877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13001" name="Line 9"/>
          <p:cNvSpPr>
            <a:spLocks noChangeShapeType="1"/>
          </p:cNvSpPr>
          <p:nvPr/>
        </p:nvSpPr>
        <p:spPr bwMode="auto">
          <a:xfrm>
            <a:off x="539750" y="3429000"/>
            <a:ext cx="7191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1311275" y="5683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21300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tr-TR" sz="4000"/>
              <a:t>Nötrofillerde enfeksiyona bağlı değişiklikler  </a:t>
            </a:r>
          </a:p>
        </p:txBody>
      </p:sp>
      <p:sp>
        <p:nvSpPr>
          <p:cNvPr id="213004" name="Line 12"/>
          <p:cNvSpPr>
            <a:spLocks noChangeShapeType="1"/>
          </p:cNvSpPr>
          <p:nvPr/>
        </p:nvSpPr>
        <p:spPr bwMode="auto">
          <a:xfrm flipH="1" flipV="1">
            <a:off x="4427538" y="4149725"/>
            <a:ext cx="360362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>
            <a:extLst>
              <a:ext uri="{FF2B5EF4-FFF2-40B4-BE49-F238E27FC236}">
                <a16:creationId xmlns:a16="http://schemas.microsoft.com/office/drawing/2014/main" id="{1992E97C-EEF4-4980-B414-3A03B5E7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4168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>
            <a:extLst>
              <a:ext uri="{FF2B5EF4-FFF2-40B4-BE49-F238E27FC236}">
                <a16:creationId xmlns:a16="http://schemas.microsoft.com/office/drawing/2014/main" id="{84E7BF50-5CE5-44C5-85EC-B894ABEB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7200900" cy="551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>
            <a:extLst>
              <a:ext uri="{FF2B5EF4-FFF2-40B4-BE49-F238E27FC236}">
                <a16:creationId xmlns:a16="http://schemas.microsoft.com/office/drawing/2014/main" id="{5DED1200-0A6E-412B-8784-6FF1A49F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7200900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3635375" y="476250"/>
            <a:ext cx="1604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MONOSİT</a:t>
            </a:r>
          </a:p>
        </p:txBody>
      </p:sp>
      <p:pic>
        <p:nvPicPr>
          <p:cNvPr id="131076" name="Picture 4">
            <a:extLst>
              <a:ext uri="{FF2B5EF4-FFF2-40B4-BE49-F238E27FC236}">
                <a16:creationId xmlns:a16="http://schemas.microsoft.com/office/drawing/2014/main" id="{7F7BB17C-8C2C-4B9C-86AF-BD732A3A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87508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7" name="Picture 5">
            <a:extLst>
              <a:ext uri="{FF2B5EF4-FFF2-40B4-BE49-F238E27FC236}">
                <a16:creationId xmlns:a16="http://schemas.microsoft.com/office/drawing/2014/main" id="{760005D1-E138-4497-B3D2-14A2350E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36385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9" name="Picture 7">
            <a:extLst>
              <a:ext uri="{FF2B5EF4-FFF2-40B4-BE49-F238E27FC236}">
                <a16:creationId xmlns:a16="http://schemas.microsoft.com/office/drawing/2014/main" id="{B4FCAF48-0B4B-4692-8409-0BEB44BE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68413"/>
            <a:ext cx="356393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06" name="Group 10"/>
          <p:cNvGrpSpPr>
            <a:grpSpLocks/>
          </p:cNvGrpSpPr>
          <p:nvPr/>
        </p:nvGrpSpPr>
        <p:grpSpPr bwMode="auto">
          <a:xfrm>
            <a:off x="468313" y="1557338"/>
            <a:ext cx="8496300" cy="4295775"/>
            <a:chOff x="295" y="981"/>
            <a:chExt cx="5352" cy="2706"/>
          </a:xfrm>
        </p:grpSpPr>
        <p:sp>
          <p:nvSpPr>
            <p:cNvPr id="132104" name="Rectangle 8"/>
            <p:cNvSpPr>
              <a:spLocks noChangeArrowheads="1"/>
            </p:cNvSpPr>
            <p:nvPr/>
          </p:nvSpPr>
          <p:spPr bwMode="auto">
            <a:xfrm>
              <a:off x="3061" y="981"/>
              <a:ext cx="1588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r-TR"/>
                <a:t>Atipik  LENFOSİT</a:t>
              </a:r>
            </a:p>
          </p:txBody>
        </p:sp>
        <p:sp>
          <p:nvSpPr>
            <p:cNvPr id="132101" name="Rectangle 5"/>
            <p:cNvSpPr>
              <a:spLocks noChangeArrowheads="1"/>
            </p:cNvSpPr>
            <p:nvPr/>
          </p:nvSpPr>
          <p:spPr bwMode="auto">
            <a:xfrm>
              <a:off x="748" y="981"/>
              <a:ext cx="1588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tr-TR"/>
                <a:t>LENFOSİT</a:t>
              </a:r>
            </a:p>
          </p:txBody>
        </p:sp>
      </p:grpSp>
      <p:pic>
        <p:nvPicPr>
          <p:cNvPr id="132103" name="Picture 7">
            <a:extLst>
              <a:ext uri="{FF2B5EF4-FFF2-40B4-BE49-F238E27FC236}">
                <a16:creationId xmlns:a16="http://schemas.microsoft.com/office/drawing/2014/main" id="{BDE4B475-EF07-4C5E-B69B-63838096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4392613" cy="42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5" name="Picture 9">
            <a:extLst>
              <a:ext uri="{FF2B5EF4-FFF2-40B4-BE49-F238E27FC236}">
                <a16:creationId xmlns:a16="http://schemas.microsoft.com/office/drawing/2014/main" id="{BBE7CF28-E344-4DA4-9A7E-30AE2737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319587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>
            <a:extLst>
              <a:ext uri="{FF2B5EF4-FFF2-40B4-BE49-F238E27FC236}">
                <a16:creationId xmlns:a16="http://schemas.microsoft.com/office/drawing/2014/main" id="{520E61CE-5A3A-4611-9737-54EEC223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272338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b="1" dirty="0"/>
              <a:t>Lamların işaretlenmesi </a:t>
            </a:r>
            <a:br>
              <a:rPr lang="tr-TR" sz="4000" dirty="0"/>
            </a:br>
            <a:endParaRPr lang="tr-TR" sz="4000" dirty="0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tr-TR" sz="2800" dirty="0"/>
              <a:t>Lam üzerine hasta adı ve numarası, tarih  yazılmalıdır. </a:t>
            </a:r>
          </a:p>
          <a:p>
            <a:pPr>
              <a:buFontTx/>
              <a:buNone/>
            </a:pPr>
            <a:r>
              <a:rPr lang="tr-TR" sz="2800" dirty="0"/>
              <a:t>Bu amaçla grafit kalemler kullanılabilir.</a:t>
            </a:r>
          </a:p>
          <a:p>
            <a:pPr>
              <a:buFontTx/>
              <a:buNone/>
            </a:pPr>
            <a:r>
              <a:rPr lang="tr-TR" sz="2800" dirty="0"/>
              <a:t> Rodajlı lamlar kullanılıyorsa,  buzlu cam kısmı,  kurşun kalem ile yazı yazmaya elverişlidir.</a:t>
            </a:r>
          </a:p>
          <a:p>
            <a:pPr>
              <a:buFontTx/>
              <a:buNone/>
            </a:pPr>
            <a:r>
              <a:rPr lang="tr-TR" sz="2800" dirty="0"/>
              <a:t>  Kullanılan kalem, alkole dayanıklı bir boya içermelidir. Aksi takdirde boyama işlemleri sırasındaki alkol teması, tüm yazıların silinmesine sebep olacaktır.</a:t>
            </a:r>
          </a:p>
          <a:p>
            <a:pPr>
              <a:buFontTx/>
              <a:buNone/>
            </a:pPr>
            <a:r>
              <a:rPr lang="tr-TR" sz="2800" dirty="0"/>
              <a:t> Etiket ile işaretleme, gerekirse, boyama işlemi tamamlandıktan sonra yapılmalıdır.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Tespit(</a:t>
            </a:r>
            <a:r>
              <a:rPr lang="tr-TR" dirty="0" err="1"/>
              <a:t>Fiksasyon</a:t>
            </a:r>
            <a:r>
              <a:rPr lang="tr-TR" dirty="0"/>
              <a:t>)  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400" dirty="0"/>
              <a:t>Saf </a:t>
            </a:r>
            <a:r>
              <a:rPr lang="tr-TR" sz="2400" b="1" dirty="0" err="1"/>
              <a:t>metanol</a:t>
            </a:r>
            <a:r>
              <a:rPr lang="tr-TR" sz="2400" dirty="0"/>
              <a:t> kullanılır.</a:t>
            </a:r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r>
              <a:rPr lang="tr-TR" sz="2400" dirty="0"/>
              <a:t> Yaymalar havada kurutulduktan sonra boyama işlemine başlamadan önce  </a:t>
            </a:r>
            <a:r>
              <a:rPr lang="tr-TR" sz="2400" dirty="0" err="1"/>
              <a:t>tesbit</a:t>
            </a:r>
            <a:r>
              <a:rPr lang="tr-TR" sz="2400" dirty="0"/>
              <a:t> edilmesi önerilir</a:t>
            </a:r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r>
              <a:rPr lang="tr-TR" sz="2400" dirty="0"/>
              <a:t>Ancak boyama işlemi hemen yapılmayacaksa  yaymalar </a:t>
            </a:r>
            <a:r>
              <a:rPr lang="tr-TR" sz="2400" u="sng" dirty="0"/>
              <a:t>mutlaka  saf </a:t>
            </a:r>
            <a:r>
              <a:rPr lang="tr-TR" sz="2400" u="sng" dirty="0" err="1"/>
              <a:t>metanol</a:t>
            </a:r>
            <a:r>
              <a:rPr lang="tr-TR" sz="2400" u="sng" dirty="0"/>
              <a:t>  ile tespit  edilmelidir</a:t>
            </a:r>
            <a:r>
              <a:rPr lang="tr-TR" sz="2400" dirty="0"/>
              <a:t>. Aksi takdirde plazmaya bağlı mavi, bulanık bir zemin boyanması sorun yaratabilir.  </a:t>
            </a:r>
            <a:endParaRPr lang="tr-TR" sz="2400" b="1" dirty="0"/>
          </a:p>
          <a:p>
            <a:pPr>
              <a:lnSpc>
                <a:spcPct val="90000"/>
              </a:lnSpc>
            </a:pPr>
            <a:endParaRPr lang="tr-TR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Boyalar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  </a:t>
            </a:r>
            <a:r>
              <a:rPr lang="tr-TR" dirty="0" err="1"/>
              <a:t>Romanowsky</a:t>
            </a:r>
            <a:r>
              <a:rPr lang="tr-TR" dirty="0"/>
              <a:t> boyaları kullanılır. Bu boyalar çeşitli </a:t>
            </a:r>
            <a:r>
              <a:rPr lang="tr-TR" dirty="0" err="1"/>
              <a:t>tiazin</a:t>
            </a:r>
            <a:r>
              <a:rPr lang="tr-TR" dirty="0"/>
              <a:t> ve </a:t>
            </a:r>
            <a:r>
              <a:rPr lang="tr-TR" dirty="0" err="1"/>
              <a:t>eozin</a:t>
            </a:r>
            <a:r>
              <a:rPr lang="tr-TR" dirty="0"/>
              <a:t> bileşenlerinden oluşmaktadır.</a:t>
            </a:r>
          </a:p>
          <a:p>
            <a:pPr lvl="1"/>
            <a:r>
              <a:rPr lang="tr-TR" dirty="0"/>
              <a:t>Wright</a:t>
            </a:r>
          </a:p>
          <a:p>
            <a:pPr lvl="1"/>
            <a:r>
              <a:rPr lang="tr-TR" dirty="0"/>
              <a:t>Wright – </a:t>
            </a:r>
            <a:r>
              <a:rPr lang="tr-TR" dirty="0" err="1"/>
              <a:t>Giemsa</a:t>
            </a:r>
            <a:endParaRPr lang="tr-TR" dirty="0"/>
          </a:p>
          <a:p>
            <a:pPr lvl="1"/>
            <a:r>
              <a:rPr lang="tr-TR" dirty="0"/>
              <a:t>May </a:t>
            </a:r>
            <a:r>
              <a:rPr lang="tr-TR" dirty="0" err="1"/>
              <a:t>Grüwald</a:t>
            </a:r>
            <a:r>
              <a:rPr lang="tr-TR" dirty="0"/>
              <a:t> – </a:t>
            </a:r>
            <a:r>
              <a:rPr lang="tr-TR" dirty="0" err="1"/>
              <a:t>Giemsa</a:t>
            </a:r>
            <a:r>
              <a:rPr lang="tr-TR" dirty="0"/>
              <a:t>, </a:t>
            </a:r>
          </a:p>
          <a:p>
            <a:pPr lvl="1"/>
            <a:r>
              <a:rPr lang="tr-TR" dirty="0" err="1"/>
              <a:t>Leishman</a:t>
            </a:r>
            <a:r>
              <a:rPr lang="tr-TR" dirty="0"/>
              <a:t>  boyaları</a:t>
            </a:r>
          </a:p>
          <a:p>
            <a:pPr lvl="1">
              <a:buNone/>
            </a:pPr>
            <a:r>
              <a:rPr lang="tr-TR" dirty="0"/>
              <a:t> kullanılabilecek bazı  boya örnekleridir.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1501</Words>
  <Application>Microsoft Office PowerPoint</Application>
  <PresentationFormat>Ekran Gösterisi (4:3)</PresentationFormat>
  <Paragraphs>273</Paragraphs>
  <Slides>66</Slides>
  <Notes>21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68" baseType="lpstr">
      <vt:lpstr>Arial</vt:lpstr>
      <vt:lpstr>Varsayılan Tasarım</vt:lpstr>
      <vt:lpstr>PERİFERİK YAYMA (PY)  HAZIRLANMASI BOYANMASI  Değerlendirilmesi </vt:lpstr>
      <vt:lpstr>PY Klinik Kullanım Alanları</vt:lpstr>
      <vt:lpstr>Yöntem</vt:lpstr>
      <vt:lpstr>Periferik Kandan  Yayma Yapılması</vt:lpstr>
      <vt:lpstr> İyi bir yayma için </vt:lpstr>
      <vt:lpstr>PowerPoint Sunusu</vt:lpstr>
      <vt:lpstr>Lamların işaretlenmesi  </vt:lpstr>
      <vt:lpstr>Tespit(Fiksasyon)  </vt:lpstr>
      <vt:lpstr>Boyalar</vt:lpstr>
      <vt:lpstr>Teknik</vt:lpstr>
      <vt:lpstr>PowerPoint Sunusu</vt:lpstr>
      <vt:lpstr>Boyama işlemi: Alternatif I</vt:lpstr>
      <vt:lpstr>Şale </vt:lpstr>
      <vt:lpstr>Boyama işlemi : Alternatif II</vt:lpstr>
      <vt:lpstr>“Mounting medium” kullanılması</vt:lpstr>
      <vt:lpstr>Periferik Yaymanın Boyanması </vt:lpstr>
      <vt:lpstr>Püf noktaları </vt:lpstr>
      <vt:lpstr>Sorunlar: Artefaktların görülmesi</vt:lpstr>
      <vt:lpstr>Sorunlar:Koyu mavi boyanma </vt:lpstr>
      <vt:lpstr>Sorunlar: Fazla Pembe Boyanma: </vt:lpstr>
      <vt:lpstr>Diğer Problemler.</vt:lpstr>
      <vt:lpstr>Periferik Yaymanın Değerlendirilmesi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Mikroskopik inceleme</vt:lpstr>
      <vt:lpstr>Periferik yayma  kalitesini etkileyen faktörler </vt:lpstr>
      <vt:lpstr>Değerlendirme</vt:lpstr>
      <vt:lpstr>PowerPoint Sunusu</vt:lpstr>
      <vt:lpstr>PowerPoint Sunusu</vt:lpstr>
      <vt:lpstr>PowerPoint Sunusu</vt:lpstr>
      <vt:lpstr>PowerPoint Sunusu</vt:lpstr>
      <vt:lpstr>kriyoglobulin</vt:lpstr>
      <vt:lpstr>Eski kan  veya hipertonik bir solüsyonla karşılaşmanın  etkisi </vt:lpstr>
      <vt:lpstr>PowerPoint Sunusu</vt:lpstr>
      <vt:lpstr>PowerPoint Sunusu</vt:lpstr>
      <vt:lpstr>Mikrositler </vt:lpstr>
      <vt:lpstr>PowerPoint Sunusu</vt:lpstr>
      <vt:lpstr>PowerPoint Sunusu</vt:lpstr>
      <vt:lpstr>PowerPoint Sunusu</vt:lpstr>
      <vt:lpstr>Hipokromi</vt:lpstr>
      <vt:lpstr>PowerPoint Sunusu</vt:lpstr>
      <vt:lpstr>polikromatofili </vt:lpstr>
      <vt:lpstr>PowerPoint Sunusu</vt:lpstr>
      <vt:lpstr>PowerPoint Sunusu</vt:lpstr>
      <vt:lpstr>PowerPoint Sunusu</vt:lpstr>
      <vt:lpstr>PowerPoint Sunusu</vt:lpstr>
      <vt:lpstr>Trombosit sayısı normal</vt:lpstr>
      <vt:lpstr>PowerPoint Sunusu</vt:lpstr>
      <vt:lpstr>Trombosit sayısı düşük</vt:lpstr>
      <vt:lpstr>Trombosit Agregataları </vt:lpstr>
      <vt:lpstr>PowerPoint Sunusu</vt:lpstr>
      <vt:lpstr>PowerPoint Sunusu</vt:lpstr>
      <vt:lpstr>PowerPoint Sunusu</vt:lpstr>
      <vt:lpstr>PowerPoint Sunusu</vt:lpstr>
      <vt:lpstr>PowerPoint Sunusu</vt:lpstr>
      <vt:lpstr>Nötrofillerde enfeksiyona bağlı değişiklikler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6565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Klara</dc:creator>
  <cp:lastModifiedBy>Klara Dalva</cp:lastModifiedBy>
  <cp:revision>30</cp:revision>
  <dcterms:created xsi:type="dcterms:W3CDTF">2006-02-23T23:26:47Z</dcterms:created>
  <dcterms:modified xsi:type="dcterms:W3CDTF">2020-03-09T23:04:54Z</dcterms:modified>
</cp:coreProperties>
</file>