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8872-A8BF-4413-9ECF-C5E48EA50E3E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9CEF0-E399-4C06-9A8C-818912C983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4017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8872-A8BF-4413-9ECF-C5E48EA50E3E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9CEF0-E399-4C06-9A8C-818912C983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7797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8872-A8BF-4413-9ECF-C5E48EA50E3E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9CEF0-E399-4C06-9A8C-818912C983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6143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8872-A8BF-4413-9ECF-C5E48EA50E3E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9CEF0-E399-4C06-9A8C-818912C983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0369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8872-A8BF-4413-9ECF-C5E48EA50E3E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9CEF0-E399-4C06-9A8C-818912C983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8760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8872-A8BF-4413-9ECF-C5E48EA50E3E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9CEF0-E399-4C06-9A8C-818912C983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384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8872-A8BF-4413-9ECF-C5E48EA50E3E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9CEF0-E399-4C06-9A8C-818912C983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5667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8872-A8BF-4413-9ECF-C5E48EA50E3E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9CEF0-E399-4C06-9A8C-818912C983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8064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8872-A8BF-4413-9ECF-C5E48EA50E3E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9CEF0-E399-4C06-9A8C-818912C983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0814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8872-A8BF-4413-9ECF-C5E48EA50E3E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9CEF0-E399-4C06-9A8C-818912C983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27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8872-A8BF-4413-9ECF-C5E48EA50E3E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9CEF0-E399-4C06-9A8C-818912C983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9838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D8872-A8BF-4413-9ECF-C5E48EA50E3E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9CEF0-E399-4C06-9A8C-818912C983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852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4"/>
          <p:cNvSpPr>
            <a:spLocks noChangeArrowheads="1"/>
          </p:cNvSpPr>
          <p:nvPr/>
        </p:nvSpPr>
        <p:spPr bwMode="auto">
          <a:xfrm>
            <a:off x="2963533" y="2919324"/>
            <a:ext cx="612206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tr-TR" sz="3600" b="1">
                <a:solidFill>
                  <a:srgbClr val="FF3300"/>
                </a:solidFill>
              </a:rPr>
              <a:t>Medya Endüstrisi:</a:t>
            </a:r>
          </a:p>
          <a:p>
            <a:pPr algn="ctr"/>
            <a:r>
              <a:rPr lang="tr-TR" sz="3600" b="1">
                <a:solidFill>
                  <a:srgbClr val="FF3300"/>
                </a:solidFill>
              </a:rPr>
              <a:t> Bir İktisadi Alan olarak Medya </a:t>
            </a:r>
          </a:p>
        </p:txBody>
      </p:sp>
    </p:spTree>
    <p:extLst>
      <p:ext uri="{BB962C8B-B14F-4D97-AF65-F5344CB8AC3E}">
        <p14:creationId xmlns:p14="http://schemas.microsoft.com/office/powerpoint/2010/main" val="3956917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200" b="1"/>
              <a:t>I. Diğerleri gibi bir ekonomik etkinlik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/>
              <a:t>3. Uluslararası piyasalar</a:t>
            </a:r>
          </a:p>
        </p:txBody>
      </p:sp>
    </p:spTree>
    <p:extLst>
      <p:ext uri="{BB962C8B-B14F-4D97-AF65-F5344CB8AC3E}">
        <p14:creationId xmlns:p14="http://schemas.microsoft.com/office/powerpoint/2010/main" val="13644039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4C9756F-CA8E-274C-BE70-01B584EB9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II. Medya Endüstrisinin Ekonomik Özgünlüğü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667D5F-2576-3043-9008-A13C2C73C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Medya ürününün özgünlüğü</a:t>
            </a:r>
          </a:p>
          <a:p>
            <a:r>
              <a:rPr lang="tr-TR" dirty="0"/>
              <a:t>Medya şirketinin özgünlüğü</a:t>
            </a:r>
          </a:p>
          <a:p>
            <a:r>
              <a:rPr lang="tr-TR" dirty="0"/>
              <a:t>Medya talebinin özgünlüğü</a:t>
            </a:r>
          </a:p>
          <a:p>
            <a:r>
              <a:rPr lang="tr-TR" dirty="0"/>
              <a:t>Medya piyasasının özgünlüğü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2754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800" b="1" dirty="0"/>
              <a:t>1. Medya Ürününün Özgünlüğü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dirty="0"/>
              <a:t>	Ürünün dayanıksız olması</a:t>
            </a:r>
          </a:p>
          <a:p>
            <a:pPr eaLnBrk="1" hangingPunct="1"/>
            <a:r>
              <a:rPr lang="tr-TR" dirty="0"/>
              <a:t>	Hız ve zaman baskısı</a:t>
            </a:r>
          </a:p>
          <a:p>
            <a:pPr eaLnBrk="1" hangingPunct="1"/>
            <a:r>
              <a:rPr lang="tr-TR" dirty="0"/>
              <a:t>	Yaratıcı emek</a:t>
            </a:r>
          </a:p>
          <a:p>
            <a:pPr eaLnBrk="1" hangingPunct="1"/>
            <a:r>
              <a:rPr lang="tr-TR" dirty="0"/>
              <a:t>	Emek ve sermaye arası ilişkiler (işveren ve    	işçi arası ilişkiler)</a:t>
            </a:r>
          </a:p>
          <a:p>
            <a:pPr eaLnBrk="1" hangingPunct="1"/>
            <a:r>
              <a:rPr lang="tr-TR" dirty="0"/>
              <a:t>       Kamusal mal ve özel mal ayrımı</a:t>
            </a:r>
          </a:p>
          <a:p>
            <a:pPr marL="609600" indent="-609600">
              <a:buNone/>
            </a:pPr>
            <a:endParaRPr lang="tr-TR" dirty="0"/>
          </a:p>
          <a:p>
            <a:pPr marL="609600" indent="-60960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538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09600" indent="-609600"/>
            <a:r>
              <a:rPr lang="tr-TR" sz="2800" b="1" dirty="0"/>
              <a:t>2.   Medya şirketinin özgünlüğü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dirty="0"/>
              <a:t>	Kar amaçlı mı?</a:t>
            </a:r>
          </a:p>
          <a:p>
            <a:pPr eaLnBrk="1" hangingPunct="1"/>
            <a:r>
              <a:rPr lang="tr-TR" dirty="0"/>
              <a:t>	Kamu yararı mı?</a:t>
            </a:r>
          </a:p>
          <a:p>
            <a:pPr eaLnBrk="1" hangingPunct="1"/>
            <a:r>
              <a:rPr lang="tr-TR" dirty="0"/>
              <a:t>	Siyasi etki mi?</a:t>
            </a:r>
          </a:p>
          <a:p>
            <a:pPr marL="609600" indent="-60960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3422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200" b="1" dirty="0"/>
              <a:t>3. Talebin özgünlüğü</a:t>
            </a:r>
            <a:br>
              <a:rPr lang="tr-TR" sz="3200" b="1" dirty="0"/>
            </a:br>
            <a:endParaRPr lang="tr-TR" sz="3200" b="1" dirty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dirty="0"/>
              <a:t>Zaman</a:t>
            </a:r>
          </a:p>
          <a:p>
            <a:pPr eaLnBrk="1" hangingPunct="1"/>
            <a:r>
              <a:rPr lang="tr-TR" dirty="0"/>
              <a:t>okuma-yazma oranı</a:t>
            </a:r>
          </a:p>
          <a:p>
            <a:pPr eaLnBrk="1" hangingPunct="1">
              <a:buFontTx/>
              <a:buNone/>
            </a:pP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931201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200" b="1" dirty="0"/>
              <a:t>4. Piyasanın özgünlüğü</a:t>
            </a:r>
            <a:br>
              <a:rPr lang="tr-TR" sz="3200" b="1" dirty="0"/>
            </a:br>
            <a:endParaRPr lang="tr-TR" sz="3200" b="1" dirty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dirty="0"/>
              <a:t>Siyasi olanın etkisi</a:t>
            </a:r>
          </a:p>
          <a:p>
            <a:pPr eaLnBrk="1" hangingPunct="1"/>
            <a:r>
              <a:rPr lang="tr-TR" dirty="0"/>
              <a:t>Birincil piyasa ve ikincil piyasa</a:t>
            </a:r>
          </a:p>
          <a:p>
            <a:pPr eaLnBrk="1" hangingPunct="1"/>
            <a:r>
              <a:rPr lang="tr-TR" dirty="0"/>
              <a:t>Mecralar arası belirsizleşen sınırlar</a:t>
            </a:r>
          </a:p>
          <a:p>
            <a:pPr eaLnBrk="1" hangingPunct="1"/>
            <a:r>
              <a:rPr lang="tr-TR" dirty="0"/>
              <a:t>Ölçek ekonomisi</a:t>
            </a:r>
          </a:p>
          <a:p>
            <a:pPr eaLnBrk="1" hangingPunct="1"/>
            <a:r>
              <a:rPr lang="tr-TR" dirty="0"/>
              <a:t>Kapsam ekonomisi</a:t>
            </a:r>
          </a:p>
          <a:p>
            <a:pPr eaLnBrk="1" hangingPunct="1"/>
            <a:r>
              <a:rPr lang="tr-TR" dirty="0"/>
              <a:t>Dijitalleşme</a:t>
            </a:r>
          </a:p>
          <a:p>
            <a:pPr eaLnBrk="1" hangingPunct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2673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Medya ekonomik bir etkinlik alanıdır. Ekonomide bir sektördür. </a:t>
            </a:r>
          </a:p>
          <a:p>
            <a:pPr eaLnBrk="1" hangingPunct="1"/>
            <a:r>
              <a:rPr lang="tr-TR"/>
              <a:t>Bu sektörde</a:t>
            </a:r>
          </a:p>
          <a:p>
            <a:pPr eaLnBrk="1" hangingPunct="1">
              <a:buFontTx/>
              <a:buNone/>
            </a:pPr>
            <a:r>
              <a:rPr lang="tr-TR"/>
              <a:t>		Gerekli donanım</a:t>
            </a:r>
          </a:p>
          <a:p>
            <a:pPr eaLnBrk="1" hangingPunct="1">
              <a:buFontTx/>
              <a:buNone/>
            </a:pPr>
            <a:r>
              <a:rPr lang="tr-TR"/>
              <a:t>		Teknik altyapı</a:t>
            </a:r>
          </a:p>
          <a:p>
            <a:pPr eaLnBrk="1" hangingPunct="1">
              <a:buFontTx/>
              <a:buNone/>
            </a:pPr>
            <a:r>
              <a:rPr lang="tr-TR"/>
              <a:t>		İstihdam </a:t>
            </a:r>
          </a:p>
          <a:p>
            <a:pPr eaLnBrk="1" hangingPunct="1">
              <a:buFontTx/>
              <a:buNone/>
            </a:pPr>
            <a:r>
              <a:rPr lang="tr-TR"/>
              <a:t>		Üretim</a:t>
            </a:r>
          </a:p>
          <a:p>
            <a:pPr eaLnBrk="1" hangingPunct="1">
              <a:buFontTx/>
              <a:buNone/>
            </a:pPr>
            <a:r>
              <a:rPr lang="tr-TR"/>
              <a:t>		Tüketim ile ekonominin diğer sektörlerini de 	yönlendiren mantığa göre işlemektedir. </a:t>
            </a:r>
          </a:p>
        </p:txBody>
      </p:sp>
    </p:spTree>
    <p:extLst>
      <p:ext uri="{BB962C8B-B14F-4D97-AF65-F5344CB8AC3E}">
        <p14:creationId xmlns:p14="http://schemas.microsoft.com/office/powerpoint/2010/main" val="3633241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800" b="1"/>
              <a:t>Medya Endüstrisi:</a:t>
            </a:r>
            <a:br>
              <a:rPr lang="tr-TR" sz="2800" b="1"/>
            </a:br>
            <a:r>
              <a:rPr lang="tr-TR" sz="2800" b="1"/>
              <a:t> Bir İktisadi Alan olarak Medya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1980’ler sonrası medya endüstrisinin milli gelir içindeki payı artıyor</a:t>
            </a:r>
          </a:p>
        </p:txBody>
      </p:sp>
    </p:spTree>
    <p:extLst>
      <p:ext uri="{BB962C8B-B14F-4D97-AF65-F5344CB8AC3E}">
        <p14:creationId xmlns:p14="http://schemas.microsoft.com/office/powerpoint/2010/main" val="1120593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Medya Endüstrisi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Birbiriyle yatay ilişkiler içinde olan, okurların, izleyicilerin ve/veya reklamcıların ihtiyaçları için rekabet eden firmalar.</a:t>
            </a:r>
          </a:p>
        </p:txBody>
      </p:sp>
    </p:spTree>
    <p:extLst>
      <p:ext uri="{BB962C8B-B14F-4D97-AF65-F5344CB8AC3E}">
        <p14:creationId xmlns:p14="http://schemas.microsoft.com/office/powerpoint/2010/main" val="2743440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F5A8FB-30B2-724B-A805-B24FE0855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BB37463-051F-8F48-AA23-D77E5316F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r-TR" dirty="0"/>
              <a:t>Ekonomi düşüncesinin medyaya uygulanması</a:t>
            </a:r>
          </a:p>
          <a:p>
            <a:pPr marL="514350" indent="-514350">
              <a:buAutoNum type="arabicPeriod"/>
            </a:pPr>
            <a:r>
              <a:rPr lang="tr-TR" dirty="0"/>
              <a:t>Medya teorisinin ekonomiye uygulanması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0967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800" b="1"/>
              <a:t>Medya Endüstrisi:</a:t>
            </a:r>
            <a:br>
              <a:rPr lang="tr-TR" sz="2800" b="1"/>
            </a:br>
            <a:r>
              <a:rPr lang="tr-TR" sz="2800" b="1"/>
              <a:t> Bir İktisadi Alan olarak Medya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b="1" dirty="0"/>
              <a:t>I. Diğerleri gibi Bir Ekonomik Etkinlik</a:t>
            </a:r>
          </a:p>
          <a:p>
            <a:pPr eaLnBrk="1" hangingPunct="1">
              <a:buFontTx/>
              <a:buNone/>
            </a:pPr>
            <a:r>
              <a:rPr lang="tr-TR" b="1" dirty="0"/>
              <a:t>II. Medya Endüstrisinin Ekonomik Özgünlüğü</a:t>
            </a:r>
          </a:p>
        </p:txBody>
      </p:sp>
    </p:spTree>
    <p:extLst>
      <p:ext uri="{BB962C8B-B14F-4D97-AF65-F5344CB8AC3E}">
        <p14:creationId xmlns:p14="http://schemas.microsoft.com/office/powerpoint/2010/main" val="3974368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1600201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1800" b="1"/>
              <a:t>1. Üretim</a:t>
            </a: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2782888" y="2420938"/>
            <a:ext cx="252095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tr-TR" sz="1400" b="1"/>
              <a:t>Entelektüel ve fiziksel hammaddeler</a:t>
            </a:r>
          </a:p>
          <a:p>
            <a:pPr algn="ctr"/>
            <a:endParaRPr lang="tr-TR" sz="1400" b="1"/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>
            <a:off x="5375275" y="2852738"/>
            <a:ext cx="1081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59397" name="AutoShape 5"/>
          <p:cNvSpPr>
            <a:spLocks noChangeArrowheads="1"/>
          </p:cNvSpPr>
          <p:nvPr/>
        </p:nvSpPr>
        <p:spPr bwMode="auto">
          <a:xfrm>
            <a:off x="6456363" y="2492375"/>
            <a:ext cx="1727200" cy="865188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/>
              <a:t>Üretim Aletleri</a:t>
            </a:r>
          </a:p>
        </p:txBody>
      </p:sp>
      <p:sp>
        <p:nvSpPr>
          <p:cNvPr id="59398" name="Line 6"/>
          <p:cNvSpPr>
            <a:spLocks noChangeShapeType="1"/>
          </p:cNvSpPr>
          <p:nvPr/>
        </p:nvSpPr>
        <p:spPr bwMode="auto">
          <a:xfrm>
            <a:off x="8183564" y="292417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8688388" y="2420939"/>
            <a:ext cx="1439862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/>
              <a:t>Yayın aktarıcıları</a:t>
            </a:r>
          </a:p>
        </p:txBody>
      </p:sp>
      <p:sp>
        <p:nvSpPr>
          <p:cNvPr id="59400" name="Line 8"/>
          <p:cNvSpPr>
            <a:spLocks noChangeShapeType="1"/>
          </p:cNvSpPr>
          <p:nvPr/>
        </p:nvSpPr>
        <p:spPr bwMode="auto">
          <a:xfrm>
            <a:off x="9480550" y="4149726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59401" name="Rectangle 9"/>
          <p:cNvSpPr>
            <a:spLocks noChangeArrowheads="1"/>
          </p:cNvSpPr>
          <p:nvPr/>
        </p:nvSpPr>
        <p:spPr bwMode="auto">
          <a:xfrm>
            <a:off x="8832850" y="5013326"/>
            <a:ext cx="1512888" cy="10080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/>
              <a:t>Dağıtım ağları</a:t>
            </a:r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7083425" y="3665539"/>
            <a:ext cx="115397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/>
              <a:t>Stüdyolar</a:t>
            </a:r>
          </a:p>
          <a:p>
            <a:r>
              <a:rPr lang="tr-TR"/>
              <a:t>Matbaalar</a:t>
            </a:r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8759825" y="3429001"/>
            <a:ext cx="12969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600"/>
              <a:t>Vericiler, kablo,uydu</a:t>
            </a:r>
          </a:p>
        </p:txBody>
      </p:sp>
      <p:sp>
        <p:nvSpPr>
          <p:cNvPr id="59404" name="Text Box 12"/>
          <p:cNvSpPr txBox="1">
            <a:spLocks noChangeArrowheads="1"/>
          </p:cNvSpPr>
          <p:nvPr/>
        </p:nvSpPr>
        <p:spPr bwMode="auto">
          <a:xfrm>
            <a:off x="7391401" y="5013326"/>
            <a:ext cx="122396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400" b="1"/>
              <a:t>Basınevleri</a:t>
            </a:r>
          </a:p>
          <a:p>
            <a:pPr>
              <a:spcBef>
                <a:spcPct val="50000"/>
              </a:spcBef>
            </a:pPr>
            <a:r>
              <a:rPr lang="tr-TR" sz="1400" b="1"/>
              <a:t>Alıcı, satıcı</a:t>
            </a:r>
          </a:p>
          <a:p>
            <a:pPr>
              <a:spcBef>
                <a:spcPct val="50000"/>
              </a:spcBef>
            </a:pPr>
            <a:r>
              <a:rPr lang="tr-TR" sz="1400" b="1"/>
              <a:t>Kiralayıcılar</a:t>
            </a:r>
          </a:p>
        </p:txBody>
      </p:sp>
      <p:sp>
        <p:nvSpPr>
          <p:cNvPr id="59405" name="Text Box 14"/>
          <p:cNvSpPr txBox="1">
            <a:spLocks noChangeArrowheads="1"/>
          </p:cNvSpPr>
          <p:nvPr/>
        </p:nvSpPr>
        <p:spPr bwMode="auto">
          <a:xfrm>
            <a:off x="2782889" y="620713"/>
            <a:ext cx="74898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200" b="1"/>
              <a:t>I. Diğerleri gibi bir ekonomik etkinlik</a:t>
            </a:r>
          </a:p>
        </p:txBody>
      </p:sp>
    </p:spTree>
    <p:extLst>
      <p:ext uri="{BB962C8B-B14F-4D97-AF65-F5344CB8AC3E}">
        <p14:creationId xmlns:p14="http://schemas.microsoft.com/office/powerpoint/2010/main" val="2555274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3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3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b="1"/>
              <a:t>I. Diğerleri gibi bir ekonomik etkinlik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  <a:defRPr/>
            </a:pPr>
            <a:r>
              <a:rPr lang="tr-TR" dirty="0"/>
              <a:t>1. Üretim</a:t>
            </a:r>
          </a:p>
          <a:p>
            <a:pPr marL="514350" indent="-514350">
              <a:buFontTx/>
              <a:buAutoNum type="alphaLcPeriod"/>
              <a:defRPr/>
            </a:pPr>
            <a:endParaRPr lang="tr-TR" dirty="0"/>
          </a:p>
          <a:p>
            <a:pPr marL="914400" lvl="1" indent="-514350">
              <a:buFontTx/>
              <a:buAutoNum type="alphaLcPeriod"/>
              <a:defRPr/>
            </a:pPr>
            <a:r>
              <a:rPr lang="tr-TR" dirty="0"/>
              <a:t>Kar amaçlı </a:t>
            </a:r>
          </a:p>
          <a:p>
            <a:pPr marL="914400" lvl="1" indent="-514350">
              <a:buFontTx/>
              <a:buAutoNum type="alphaLcPeriod"/>
              <a:defRPr/>
            </a:pPr>
            <a:r>
              <a:rPr lang="tr-TR" dirty="0"/>
              <a:t>İstihdam</a:t>
            </a:r>
          </a:p>
          <a:p>
            <a:pPr eaLnBrk="1" hangingPunct="1">
              <a:buFontTx/>
              <a:buNone/>
              <a:defRPr/>
            </a:pP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826593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200" b="1"/>
              <a:t>I. Diğerleri gibi bir ekonomik etkinlik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/>
              <a:t>2. Piyasa mekanizması</a:t>
            </a:r>
          </a:p>
          <a:p>
            <a:pPr eaLnBrk="1" hangingPunct="1">
              <a:buFontTx/>
              <a:buNone/>
            </a:pPr>
            <a:r>
              <a:rPr lang="tr-TR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030006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</Words>
  <Application>Microsoft Office PowerPoint</Application>
  <PresentationFormat>Geniş ekran</PresentationFormat>
  <Paragraphs>67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Teması</vt:lpstr>
      <vt:lpstr>PowerPoint Sunusu</vt:lpstr>
      <vt:lpstr>PowerPoint Sunusu</vt:lpstr>
      <vt:lpstr>Medya Endüstrisi:  Bir İktisadi Alan olarak Medya</vt:lpstr>
      <vt:lpstr>Medya Endüstrisi</vt:lpstr>
      <vt:lpstr>PowerPoint Sunusu</vt:lpstr>
      <vt:lpstr>Medya Endüstrisi:  Bir İktisadi Alan olarak Medya</vt:lpstr>
      <vt:lpstr>PowerPoint Sunusu</vt:lpstr>
      <vt:lpstr>I. Diğerleri gibi bir ekonomik etkinlik</vt:lpstr>
      <vt:lpstr>I. Diğerleri gibi bir ekonomik etkinlik</vt:lpstr>
      <vt:lpstr>I. Diğerleri gibi bir ekonomik etkinlik</vt:lpstr>
      <vt:lpstr>II. Medya Endüstrisinin Ekonomik Özgünlüğü</vt:lpstr>
      <vt:lpstr>1. Medya Ürününün Özgünlüğü</vt:lpstr>
      <vt:lpstr>2.   Medya şirketinin özgünlüğü</vt:lpstr>
      <vt:lpstr>3. Talebin özgünlüğü </vt:lpstr>
      <vt:lpstr>4. Piyasanın özgünlüğü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2020-02-12T14:32:31Z</dcterms:created>
  <dcterms:modified xsi:type="dcterms:W3CDTF">2020-02-12T14:33:02Z</dcterms:modified>
</cp:coreProperties>
</file>