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63" r:id="rId5"/>
    <p:sldId id="264" r:id="rId6"/>
    <p:sldId id="265" r:id="rId7"/>
    <p:sldId id="266" r:id="rId8"/>
    <p:sldId id="268" r:id="rId9"/>
    <p:sldId id="272" r:id="rId10"/>
    <p:sldId id="273" r:id="rId11"/>
    <p:sldId id="274" r:id="rId12"/>
    <p:sldId id="277" r:id="rId13"/>
    <p:sldId id="278" r:id="rId14"/>
    <p:sldId id="279" r:id="rId15"/>
    <p:sldId id="280" r:id="rId16"/>
    <p:sldId id="285" r:id="rId17"/>
    <p:sldId id="326" r:id="rId18"/>
    <p:sldId id="289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1EA5-464F-42B3-AFCE-7E185DF0DFB5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101F6-E344-47B0-85E9-248029A34B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11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52911A9-845B-4B19-B8D8-D52E8101F423}" type="slidenum">
              <a:rPr lang="en-US" altLang="tr-TR"/>
              <a:pPr>
                <a:spcBef>
                  <a:spcPct val="0"/>
                </a:spcBef>
              </a:pPr>
              <a:t>1</a:t>
            </a:fld>
            <a:endParaRPr lang="en-US" altLang="tr-TR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1928042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F35F881-05FD-418E-B18A-87F8C91649BF}" type="slidenum">
              <a:rPr lang="en-US" altLang="tr-TR"/>
              <a:pPr>
                <a:spcBef>
                  <a:spcPct val="0"/>
                </a:spcBef>
              </a:pPr>
              <a:t>18</a:t>
            </a:fld>
            <a:endParaRPr lang="en-US" altLang="tr-T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230766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F4A124-2672-4A8A-BAFF-36F40F253136}" type="slidenum">
              <a:rPr lang="en-US" altLang="tr-TR"/>
              <a:pPr>
                <a:spcBef>
                  <a:spcPct val="0"/>
                </a:spcBef>
              </a:pPr>
              <a:t>2</a:t>
            </a:fld>
            <a:endParaRPr lang="en-US" altLang="tr-T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324767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E802392-C281-4907-BD52-182447BFF626}" type="slidenum">
              <a:rPr lang="en-US" altLang="tr-TR"/>
              <a:pPr>
                <a:spcBef>
                  <a:spcPct val="0"/>
                </a:spcBef>
              </a:pPr>
              <a:t>4</a:t>
            </a:fld>
            <a:endParaRPr lang="en-US" altLang="tr-TR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298102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1B10F3A-101F-46E6-BC66-99FDC312688B}" type="slidenum">
              <a:rPr lang="en-US" altLang="tr-TR"/>
              <a:pPr>
                <a:spcBef>
                  <a:spcPct val="0"/>
                </a:spcBef>
              </a:pPr>
              <a:t>5</a:t>
            </a:fld>
            <a:endParaRPr lang="en-US" altLang="tr-TR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175216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F649BB0-90E2-40BB-AD19-A41687E56350}" type="slidenum">
              <a:rPr lang="en-US" altLang="tr-TR"/>
              <a:pPr>
                <a:spcBef>
                  <a:spcPct val="0"/>
                </a:spcBef>
              </a:pPr>
              <a:t>6</a:t>
            </a:fld>
            <a:endParaRPr lang="en-US" altLang="tr-T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111761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E8F0320-3E23-4063-9AE0-2A88F868460C}" type="slidenum">
              <a:rPr lang="en-US" altLang="tr-TR"/>
              <a:pPr>
                <a:spcBef>
                  <a:spcPct val="0"/>
                </a:spcBef>
              </a:pPr>
              <a:t>7</a:t>
            </a:fld>
            <a:endParaRPr lang="en-US" altLang="tr-T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195321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F3A0D91-22D0-4755-A2B6-5CAA26016BB6}" type="slidenum">
              <a:rPr lang="en-US" altLang="tr-TR"/>
              <a:pPr>
                <a:spcBef>
                  <a:spcPct val="0"/>
                </a:spcBef>
              </a:pPr>
              <a:t>9</a:t>
            </a:fld>
            <a:endParaRPr lang="en-US" altLang="tr-T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134114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0A6E513-EAEC-4DF2-B477-8A551C2FC844}" type="slidenum">
              <a:rPr lang="en-US" altLang="tr-TR"/>
              <a:pPr>
                <a:spcBef>
                  <a:spcPct val="0"/>
                </a:spcBef>
              </a:pPr>
              <a:t>13</a:t>
            </a:fld>
            <a:endParaRPr lang="en-US" altLang="tr-TR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241210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B64F6BD-DE63-4510-A902-FD25BE5386BA}" type="slidenum">
              <a:rPr lang="en-US" altLang="tr-TR"/>
              <a:pPr>
                <a:spcBef>
                  <a:spcPct val="0"/>
                </a:spcBef>
              </a:pPr>
              <a:t>15</a:t>
            </a:fld>
            <a:endParaRPr lang="en-US" altLang="tr-T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238289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5FB24-3D30-4807-B2E7-AA1CF7D3086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5275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6207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4000" b="1" smtClean="0">
                <a:solidFill>
                  <a:srgbClr val="FF0000"/>
                </a:solidFill>
              </a:rPr>
              <a:t>SIĞIR  IRKLARI</a:t>
            </a:r>
            <a:r>
              <a:rPr lang="tr-TR" altLang="tr-TR" sz="400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8964613" cy="58324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200" dirty="0" smtClean="0"/>
              <a:t>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200" dirty="0" smtClean="0"/>
              <a:t>     Dünya’da 800 den fazla ırk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>
                <a:solidFill>
                  <a:srgbClr val="FF0000"/>
                </a:solidFill>
              </a:rPr>
              <a:t>	</a:t>
            </a:r>
            <a:r>
              <a:rPr lang="tr-TR" altLang="tr-TR" sz="2200" b="1" dirty="0" smtClean="0">
                <a:solidFill>
                  <a:srgbClr val="FF0000"/>
                </a:solidFill>
              </a:rPr>
              <a:t>Irkların Sınıflandırılması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TR" sz="22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 smtClean="0"/>
              <a:t>	</a:t>
            </a:r>
            <a:r>
              <a:rPr lang="tr-TR" altLang="tr-TR" sz="2200" b="1" dirty="0" smtClean="0">
                <a:solidFill>
                  <a:srgbClr val="9900FF"/>
                </a:solidFill>
              </a:rPr>
              <a:t>Gelişmişlik düzeylerine göre ırklar;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>
                <a:solidFill>
                  <a:srgbClr val="9900FF"/>
                </a:solidFill>
              </a:rPr>
              <a:t>	</a:t>
            </a:r>
            <a:r>
              <a:rPr lang="tr-TR" altLang="tr-TR" sz="2200" dirty="0" smtClean="0"/>
              <a:t>Yerli ırklar, onarılmış ırklar ve kültür ırkları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/>
              <a:t>	</a:t>
            </a:r>
            <a:r>
              <a:rPr lang="tr-TR" altLang="tr-TR" sz="2200" b="1" dirty="0" smtClean="0">
                <a:solidFill>
                  <a:srgbClr val="9900FF"/>
                </a:solidFill>
              </a:rPr>
              <a:t>Verimlerine göre;</a:t>
            </a:r>
            <a:r>
              <a:rPr lang="tr-TR" altLang="tr-TR" sz="2200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/>
              <a:t>	</a:t>
            </a:r>
            <a:r>
              <a:rPr lang="tr-TR" altLang="tr-TR" sz="2200" dirty="0" smtClean="0"/>
              <a:t>Etçi ırklar, sütçü ırklar, kombine ırklar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/>
              <a:t>	</a:t>
            </a:r>
            <a:r>
              <a:rPr lang="tr-TR" altLang="tr-TR" sz="2200" b="1" dirty="0" smtClean="0">
                <a:solidFill>
                  <a:srgbClr val="9900FF"/>
                </a:solidFill>
              </a:rPr>
              <a:t>Yetiştirildikleri coğrafi alanlara göre;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>
                <a:solidFill>
                  <a:srgbClr val="9900FF"/>
                </a:solidFill>
              </a:rPr>
              <a:t>	</a:t>
            </a:r>
            <a:r>
              <a:rPr lang="tr-TR" altLang="tr-TR" sz="2200" dirty="0" smtClean="0"/>
              <a:t>Alçak arazi ırkları ve yüksek arazi ırkları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/>
              <a:t>	</a:t>
            </a:r>
            <a:r>
              <a:rPr lang="tr-TR" altLang="tr-TR" sz="2200" b="1" dirty="0" smtClean="0">
                <a:solidFill>
                  <a:srgbClr val="9900FF"/>
                </a:solidFill>
              </a:rPr>
              <a:t>Dış görünüşlerine göre;</a:t>
            </a:r>
            <a:r>
              <a:rPr lang="tr-TR" altLang="tr-TR" sz="2200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b="1" dirty="0"/>
              <a:t>	</a:t>
            </a:r>
            <a:r>
              <a:rPr lang="tr-TR" altLang="tr-TR" sz="2200" dirty="0" smtClean="0"/>
              <a:t>Boynuzlarına, donlarına veya beden ağırlığına göre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/>
              <a:t>	</a:t>
            </a:r>
            <a:endParaRPr lang="tr-TR" altLang="tr-TR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38489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y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64801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131840" y="5805264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Yerli Güney Sarısı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128812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SC07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0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SC07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51520" y="6093296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Yerli Güney Sarısı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41113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6154" y="-99392"/>
            <a:ext cx="6551612" cy="765175"/>
          </a:xfrm>
        </p:spPr>
        <p:txBody>
          <a:bodyPr/>
          <a:lstStyle/>
          <a:p>
            <a:pPr eaLnBrk="1" hangingPunct="1"/>
            <a:r>
              <a:rPr lang="tr-TR" altLang="tr-TR" sz="4000" b="1" dirty="0" smtClean="0">
                <a:solidFill>
                  <a:srgbClr val="FF0000"/>
                </a:solidFill>
              </a:rPr>
              <a:t>Doğu  Anadolu  Kırmızısı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08520" y="532524"/>
            <a:ext cx="9036496" cy="5904755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000" dirty="0" smtClean="0"/>
              <a:t>Doğu </a:t>
            </a:r>
            <a:r>
              <a:rPr lang="tr-TR" altLang="tr-TR" sz="2000" dirty="0" smtClean="0"/>
              <a:t>ve Kuzey Doğu Anadolu’ da yetiştirilmektedir.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2000" b="1" dirty="0" smtClean="0">
                <a:solidFill>
                  <a:srgbClr val="FF0000"/>
                </a:solidFill>
              </a:rPr>
              <a:t>Morfolojik  </a:t>
            </a:r>
            <a:r>
              <a:rPr lang="tr-TR" altLang="tr-TR" sz="2000" b="1" dirty="0">
                <a:solidFill>
                  <a:srgbClr val="FF0000"/>
                </a:solidFill>
              </a:rPr>
              <a:t>Özellikler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Deri ve </a:t>
            </a:r>
            <a:r>
              <a:rPr lang="tr-TR" altLang="tr-TR" sz="2000" dirty="0" smtClean="0"/>
              <a:t>kıllar açıktan koyu </a:t>
            </a:r>
            <a:r>
              <a:rPr lang="tr-TR" altLang="tr-TR" sz="2000" dirty="0"/>
              <a:t>kırmızıya kadar </a:t>
            </a:r>
            <a:r>
              <a:rPr lang="tr-TR" altLang="tr-TR" sz="2000" dirty="0" smtClean="0"/>
              <a:t>değişir,</a:t>
            </a:r>
            <a:endParaRPr lang="tr-TR" altLang="tr-TR" sz="2000" dirty="0"/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Baş </a:t>
            </a:r>
            <a:r>
              <a:rPr lang="tr-TR" altLang="tr-TR" sz="2000" dirty="0"/>
              <a:t>yapısı ince ve uzundur, alın </a:t>
            </a:r>
            <a:r>
              <a:rPr lang="tr-TR" altLang="tr-TR" sz="2000" dirty="0" smtClean="0"/>
              <a:t>çukurdur, </a:t>
            </a:r>
            <a:endParaRPr lang="tr-TR" altLang="tr-TR" sz="2000" dirty="0"/>
          </a:p>
          <a:p>
            <a:pPr>
              <a:lnSpc>
                <a:spcPct val="80000"/>
              </a:lnSpc>
            </a:pPr>
            <a:r>
              <a:rPr lang="tr-TR" altLang="tr-TR" sz="2000" dirty="0" err="1"/>
              <a:t>Cidago</a:t>
            </a:r>
            <a:r>
              <a:rPr lang="tr-TR" altLang="tr-TR" sz="2000" dirty="0"/>
              <a:t> yüksekliği 100-120 </a:t>
            </a:r>
            <a:r>
              <a:rPr lang="tr-TR" altLang="tr-TR" sz="2000" dirty="0" smtClean="0"/>
              <a:t>cm,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Sağrı </a:t>
            </a:r>
            <a:r>
              <a:rPr lang="tr-TR" altLang="tr-TR" sz="2000" dirty="0"/>
              <a:t>dar ve </a:t>
            </a:r>
            <a:r>
              <a:rPr lang="tr-TR" altLang="tr-TR" sz="2000" dirty="0" smtClean="0"/>
              <a:t>meyillidir, </a:t>
            </a:r>
            <a:endParaRPr lang="tr-TR" altLang="tr-TR" sz="2000" dirty="0"/>
          </a:p>
          <a:p>
            <a:pPr>
              <a:lnSpc>
                <a:spcPct val="80000"/>
              </a:lnSpc>
            </a:pPr>
            <a:r>
              <a:rPr lang="tr-TR" altLang="tr-TR" sz="2000" dirty="0"/>
              <a:t>Doğum ağırlığı </a:t>
            </a:r>
            <a:r>
              <a:rPr lang="tr-TR" altLang="tr-TR" sz="2000" dirty="0" smtClean="0"/>
              <a:t>18 </a:t>
            </a:r>
            <a:r>
              <a:rPr lang="tr-TR" altLang="tr-TR" sz="2000" dirty="0"/>
              <a:t>kg </a:t>
            </a:r>
            <a:r>
              <a:rPr lang="tr-TR" altLang="tr-TR" sz="2000" dirty="0" smtClean="0"/>
              <a:t>kadardır, </a:t>
            </a:r>
            <a:endParaRPr lang="tr-TR" altLang="tr-TR" sz="2000" dirty="0"/>
          </a:p>
          <a:p>
            <a:pPr>
              <a:lnSpc>
                <a:spcPct val="80000"/>
              </a:lnSpc>
            </a:pPr>
            <a:r>
              <a:rPr lang="tr-TR" altLang="tr-TR" sz="2000" dirty="0"/>
              <a:t>Ergin yaş ağırlık </a:t>
            </a:r>
            <a:r>
              <a:rPr lang="tr-TR" altLang="tr-TR" sz="2000" dirty="0" smtClean="0"/>
              <a:t>300 </a:t>
            </a:r>
            <a:r>
              <a:rPr lang="tr-TR" altLang="tr-TR" sz="2000" dirty="0"/>
              <a:t>kg </a:t>
            </a:r>
            <a:r>
              <a:rPr lang="tr-TR" altLang="tr-TR" sz="2000" dirty="0" smtClean="0"/>
              <a:t>kadardır,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Halk </a:t>
            </a:r>
            <a:r>
              <a:rPr lang="tr-TR" altLang="tr-TR" sz="2000" dirty="0"/>
              <a:t>elinde </a:t>
            </a:r>
            <a:r>
              <a:rPr lang="tr-TR" altLang="tr-TR" sz="2000" dirty="0" smtClean="0"/>
              <a:t>yetiştirilenlerde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2000" dirty="0"/>
              <a:t> </a:t>
            </a:r>
            <a:r>
              <a:rPr lang="tr-TR" altLang="tr-TR" sz="2000" dirty="0" smtClean="0"/>
              <a:t>    150-200 </a:t>
            </a:r>
            <a:r>
              <a:rPr lang="tr-TR" altLang="tr-TR" sz="2000" dirty="0"/>
              <a:t>kg </a:t>
            </a:r>
            <a:r>
              <a:rPr lang="tr-TR" altLang="tr-TR" sz="2000" dirty="0" err="1" smtClean="0"/>
              <a:t>dır</a:t>
            </a:r>
            <a:r>
              <a:rPr lang="tr-TR" altLang="tr-TR" sz="2000" dirty="0" smtClean="0"/>
              <a:t>,</a:t>
            </a:r>
          </a:p>
          <a:p>
            <a:pPr marL="0" indent="0">
              <a:lnSpc>
                <a:spcPct val="80000"/>
              </a:lnSpc>
              <a:buNone/>
            </a:pPr>
            <a:endParaRPr lang="tr-TR" altLang="tr-TR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2000" b="1" dirty="0">
                <a:solidFill>
                  <a:srgbClr val="FF0000"/>
                </a:solidFill>
              </a:rPr>
              <a:t>Fizyolojik  Özellikler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Geç </a:t>
            </a:r>
            <a:r>
              <a:rPr lang="tr-TR" altLang="tr-TR" sz="2000" dirty="0"/>
              <a:t>gelişir,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Kolay doğum </a:t>
            </a:r>
            <a:r>
              <a:rPr lang="tr-TR" altLang="tr-TR" sz="2000" dirty="0" smtClean="0"/>
              <a:t>yaparlar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Analık </a:t>
            </a:r>
            <a:r>
              <a:rPr lang="tr-TR" altLang="tr-TR" sz="2000" dirty="0"/>
              <a:t>içgüdüleri </a:t>
            </a:r>
            <a:r>
              <a:rPr lang="tr-TR" altLang="tr-TR" sz="2000" dirty="0" smtClean="0"/>
              <a:t>gelişmiştir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Buzağılama </a:t>
            </a:r>
            <a:r>
              <a:rPr lang="tr-TR" altLang="tr-TR" sz="2000" dirty="0"/>
              <a:t>aralığı ortalama 420 </a:t>
            </a:r>
            <a:r>
              <a:rPr lang="tr-TR" altLang="tr-TR" sz="2000" dirty="0" smtClean="0"/>
              <a:t>gün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200 </a:t>
            </a:r>
            <a:r>
              <a:rPr lang="tr-TR" altLang="tr-TR" sz="2000" dirty="0"/>
              <a:t>günde ortalama 1000 kg </a:t>
            </a:r>
            <a:r>
              <a:rPr lang="tr-TR" altLang="tr-TR" sz="2000" dirty="0" smtClean="0"/>
              <a:t>süt</a:t>
            </a: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Meme </a:t>
            </a:r>
            <a:r>
              <a:rPr lang="tr-TR" altLang="tr-TR" sz="2000" dirty="0"/>
              <a:t>yapısı ve mizacı makineli sağıma uygun </a:t>
            </a:r>
            <a:r>
              <a:rPr lang="tr-TR" altLang="tr-TR" sz="2000" dirty="0" smtClean="0"/>
              <a:t>değildir</a:t>
            </a:r>
          </a:p>
          <a:p>
            <a:pPr>
              <a:lnSpc>
                <a:spcPct val="80000"/>
              </a:lnSpc>
            </a:pPr>
            <a:r>
              <a:rPr lang="tr-TR" altLang="tr-TR" sz="2000" dirty="0" err="1" smtClean="0"/>
              <a:t>Entansif</a:t>
            </a:r>
            <a:r>
              <a:rPr lang="tr-TR" altLang="tr-TR" sz="2000" dirty="0" smtClean="0"/>
              <a:t> </a:t>
            </a:r>
            <a:r>
              <a:rPr lang="tr-TR" altLang="tr-TR" sz="2000" dirty="0"/>
              <a:t>beside günlük 800 g canlı ağırlık</a:t>
            </a:r>
          </a:p>
          <a:p>
            <a:pPr marL="0" indent="0">
              <a:lnSpc>
                <a:spcPct val="80000"/>
              </a:lnSpc>
              <a:buNone/>
            </a:pPr>
            <a:endParaRPr lang="tr-TR" altLang="tr-TR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tr-TR" altLang="tr-TR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000" dirty="0" smtClean="0"/>
              <a:t>	  </a:t>
            </a:r>
            <a:r>
              <a:rPr lang="tr-TR" altLang="tr-TR" sz="2000" b="1" dirty="0" smtClean="0"/>
              <a:t> </a:t>
            </a:r>
            <a:endParaRPr lang="tr-TR" altLang="tr-TR" sz="2000" dirty="0" smtClean="0"/>
          </a:p>
        </p:txBody>
      </p:sp>
      <p:graphicFrame>
        <p:nvGraphicFramePr>
          <p:cNvPr id="3277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8992374"/>
              </p:ext>
            </p:extLst>
          </p:nvPr>
        </p:nvGraphicFramePr>
        <p:xfrm>
          <a:off x="4222216" y="1864982"/>
          <a:ext cx="4932040" cy="3373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hoto Editor Fotoğrafı" r:id="rId4" imgW="5180952" imgH="3543795" progId="MSPhotoEd.3">
                  <p:embed/>
                </p:oleObj>
              </mc:Choice>
              <mc:Fallback>
                <p:oleObj name="Photo Editor Fotoğrafı" r:id="rId4" imgW="5180952" imgH="3543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216" y="1864982"/>
                        <a:ext cx="4932040" cy="3373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7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d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74688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04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SC04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SC07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27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Parazitoloji\Desktop\Yeni Klasör\DSCN1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876256" y="3356992"/>
            <a:ext cx="81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DAK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3402593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100_25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755326" y="5229200"/>
            <a:ext cx="81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DAK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118174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4000" b="1" dirty="0" smtClean="0">
                <a:solidFill>
                  <a:srgbClr val="FF0000"/>
                </a:solidFill>
              </a:rPr>
              <a:t>Türkiye Yerli Sığır Irkları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16832"/>
            <a:ext cx="9144000" cy="594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200" dirty="0" smtClean="0"/>
              <a:t>Düşük verimli,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200" b="1" dirty="0" smtClean="0">
                <a:solidFill>
                  <a:srgbClr val="9900FF"/>
                </a:solidFill>
              </a:rPr>
              <a:t>Islah çalışması yapılmamış,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200" dirty="0" smtClean="0"/>
              <a:t>Kötü şartlara ve hastalıklara dayanıklı,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200" b="1" dirty="0" smtClean="0">
                <a:solidFill>
                  <a:srgbClr val="9900FF"/>
                </a:solidFill>
              </a:rPr>
              <a:t>Geç gelişirler,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200" dirty="0" smtClean="0"/>
              <a:t>Kalitesiz yemlerle yaşayabilirler,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altLang="tr-TR" sz="2200" b="1" dirty="0" smtClean="0">
              <a:solidFill>
                <a:srgbClr val="99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tr-TR" altLang="tr-TR" sz="2200" dirty="0" smtClean="0">
                <a:solidFill>
                  <a:srgbClr val="CC00CC"/>
                </a:solidFill>
              </a:rPr>
              <a:t>TÜİK 2015 yılı verilerine göre Türkiye sığır varlığının % </a:t>
            </a:r>
            <a:r>
              <a:rPr lang="tr-TR" altLang="tr-TR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13,49 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>
                <a:solidFill>
                  <a:srgbClr val="CC00CC"/>
                </a:solidFill>
              </a:rPr>
              <a:t>	 yerli ırklardan oluşmaktadır.</a:t>
            </a:r>
          </a:p>
        </p:txBody>
      </p:sp>
    </p:spTree>
    <p:extLst>
      <p:ext uri="{BB962C8B-B14F-4D97-AF65-F5344CB8AC3E}">
        <p14:creationId xmlns:p14="http://schemas.microsoft.com/office/powerpoint/2010/main" val="32306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Parazitoloji\Desktop\Yeni Klasör\DSCN1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1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18864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4000" b="1" dirty="0" smtClean="0">
                <a:solidFill>
                  <a:srgbClr val="FF0000"/>
                </a:solidFill>
              </a:rPr>
              <a:t>Yerli  Kara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277" y="908720"/>
            <a:ext cx="8964613" cy="1944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000" b="1" dirty="0" smtClean="0">
                <a:solidFill>
                  <a:srgbClr val="9900FF"/>
                </a:solidFill>
              </a:rPr>
              <a:t>Anadolu’ ya aittir, Kara sığır olarak ta bilinir.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Orta ve Batı Karadeniz sahil şeridinden başlamak üzere Doğu Marmara, İç Ege, Torosların kuzeyi ile Erzincan’a kadar uzanan bölgede yetiştirilir.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b="1" dirty="0" smtClean="0">
                <a:solidFill>
                  <a:srgbClr val="9900FF"/>
                </a:solidFill>
              </a:rPr>
              <a:t>Hızla azaldığı için koruma altına alınmıştır.</a:t>
            </a:r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2459038"/>
          <a:ext cx="5867400" cy="439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Fotoğrafı" r:id="rId4" imgW="12193702" imgH="9142857" progId="MSPhotoEd.3">
                  <p:embed/>
                </p:oleObj>
              </mc:Choice>
              <mc:Fallback>
                <p:oleObj name="Photo Editor Fotoğrafı" r:id="rId4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59038"/>
                        <a:ext cx="5867400" cy="439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6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FF0000"/>
                </a:solidFill>
              </a:rPr>
              <a:t>Yerli Kara</a:t>
            </a:r>
          </a:p>
        </p:txBody>
      </p:sp>
      <p:pic>
        <p:nvPicPr>
          <p:cNvPr id="13315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052513"/>
            <a:ext cx="7345363" cy="5516562"/>
          </a:xfrm>
          <a:noFill/>
        </p:spPr>
      </p:pic>
    </p:spTree>
    <p:extLst>
      <p:ext uri="{BB962C8B-B14F-4D97-AF65-F5344CB8AC3E}">
        <p14:creationId xmlns:p14="http://schemas.microsoft.com/office/powerpoint/2010/main" val="41559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tr-TR" smtClean="0"/>
          </a:p>
        </p:txBody>
      </p:sp>
      <p:pic>
        <p:nvPicPr>
          <p:cNvPr id="15363" name="Picture 4" descr="PICT026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844824"/>
            <a:ext cx="5759996" cy="4321162"/>
          </a:xfrm>
          <a:noFill/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684213" y="0"/>
            <a:ext cx="7934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</a:rPr>
              <a:t>Yerli ırklar yavrularını korumada çok titizdirler</a:t>
            </a:r>
          </a:p>
        </p:txBody>
      </p:sp>
    </p:spTree>
    <p:extLst>
      <p:ext uri="{BB962C8B-B14F-4D97-AF65-F5344CB8AC3E}">
        <p14:creationId xmlns:p14="http://schemas.microsoft.com/office/powerpoint/2010/main" val="50146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74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400" b="1" dirty="0" smtClean="0">
                <a:solidFill>
                  <a:srgbClr val="FF0000"/>
                </a:solidFill>
              </a:rPr>
              <a:t>				Morfolojik Özellikleri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rgbClr val="FF00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Deri </a:t>
            </a:r>
            <a:r>
              <a:rPr lang="tr-TR" altLang="tr-TR" sz="2000" dirty="0"/>
              <a:t>rengi, kıllar, tırnaklar ve boynuzlar tamamen siyahtır.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Boynuzlar kısa ve ince yapılıdır.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 err="1"/>
              <a:t>Cidago</a:t>
            </a:r>
            <a:r>
              <a:rPr lang="tr-TR" altLang="tr-TR" sz="2000" dirty="0"/>
              <a:t> sivri, yüksekliği 90 – 115 cm kadardır.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Sağrı dar, sivri ve meyillidir.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Beden ağırlığı 100 – 250 kg arasında değişir.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Memeler gelişmemiştir, meme üzeri kıllarla kaplıdır</a:t>
            </a:r>
            <a:endParaRPr lang="tr-TR" altLang="tr-TR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tr-TR" altLang="tr-TR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2400" b="1" dirty="0" smtClean="0">
                <a:solidFill>
                  <a:srgbClr val="FF0000"/>
                </a:solidFill>
              </a:rPr>
              <a:t>                                                 Fizyolojik  </a:t>
            </a:r>
            <a:r>
              <a:rPr lang="tr-TR" altLang="tr-TR" sz="2400" b="1" dirty="0">
                <a:solidFill>
                  <a:srgbClr val="FF0000"/>
                </a:solidFill>
              </a:rPr>
              <a:t>Özellikler </a:t>
            </a:r>
            <a:endParaRPr lang="tr-TR" altLang="tr-TR" sz="24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tr-TR" altLang="tr-TR" sz="24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tr-TR" altLang="tr-TR" sz="2000" dirty="0" smtClean="0"/>
              <a:t>Geç </a:t>
            </a:r>
            <a:r>
              <a:rPr lang="tr-TR" altLang="tr-TR" sz="2000" dirty="0"/>
              <a:t>gelişir, ilk buzağısını 3.5 – 4 yaşlarında verir.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Buzağıların doğum ağırlığı 15 kg kadardır.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 err="1"/>
              <a:t>Laktasyon</a:t>
            </a:r>
            <a:r>
              <a:rPr lang="tr-TR" altLang="tr-TR" sz="2000" dirty="0"/>
              <a:t> süresi 200 gün kadardır. Süt verimi ortalama 700 kg kadardır.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Sütte yağ oranı % 4 – 6 civarındadır.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Beside  günlük canlı ağırlık artışı 600 – 800 gramdır. 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Hastalıklara dayanıklı ve kolay doğum yaparlar.</a:t>
            </a:r>
          </a:p>
          <a:p>
            <a:pPr>
              <a:lnSpc>
                <a:spcPct val="80000"/>
              </a:lnSpc>
            </a:pPr>
            <a:r>
              <a:rPr lang="tr-TR" altLang="tr-TR" sz="2000" dirty="0"/>
              <a:t>Sadece samanla bile kışı geçirebilir.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tr-TR" altLang="tr-TR" sz="2000" dirty="0" smtClean="0"/>
          </a:p>
          <a:p>
            <a:pPr eaLnBrk="1" hangingPunct="1">
              <a:lnSpc>
                <a:spcPct val="80000"/>
              </a:lnSpc>
            </a:pPr>
            <a:endParaRPr lang="tr-TR" altLang="tr-TR" sz="1800" dirty="0" smtClean="0"/>
          </a:p>
        </p:txBody>
      </p:sp>
    </p:spTree>
    <p:extLst>
      <p:ext uri="{BB962C8B-B14F-4D97-AF65-F5344CB8AC3E}">
        <p14:creationId xmlns:p14="http://schemas.microsoft.com/office/powerpoint/2010/main" val="36240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SC075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39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4681538" cy="6207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3600" b="1" smtClean="0">
                <a:solidFill>
                  <a:srgbClr val="FF0000"/>
                </a:solidFill>
              </a:rPr>
              <a:t>Yerli  Güney  Sarısı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sz="2000" dirty="0" smtClean="0">
                <a:solidFill>
                  <a:schemeClr val="hlink"/>
                </a:solidFill>
              </a:rPr>
              <a:t>Bu ırk Toros ve </a:t>
            </a:r>
            <a:r>
              <a:rPr lang="tr-TR" altLang="tr-TR" sz="2000" dirty="0" err="1" smtClean="0">
                <a:solidFill>
                  <a:schemeClr val="hlink"/>
                </a:solidFill>
              </a:rPr>
              <a:t>Amanos</a:t>
            </a:r>
            <a:r>
              <a:rPr lang="tr-TR" altLang="tr-TR" sz="2000" dirty="0" smtClean="0">
                <a:solidFill>
                  <a:schemeClr val="hlink"/>
                </a:solidFill>
              </a:rPr>
              <a:t> dağları ile Akdeniz arasında kalan bölgede ve kısmen bu dağların kuzey ve doğusunda yayılmıştır.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 smtClean="0">
                <a:solidFill>
                  <a:srgbClr val="FF0000"/>
                </a:solidFill>
              </a:rPr>
              <a:t>Morfolojik  Özellikler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Renk dışında tüm özellikler Yerli Kara ırkıyla benzerdir.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Renk kirli sarıdan kırmızıya dek değişen tonlardadır.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Boynuzlar ve tırnaklar siyah renklidir. Boynuzlar kısadır.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Baş, küçük yapılıdır, vücut dardır.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err="1" smtClean="0"/>
              <a:t>Cidago</a:t>
            </a:r>
            <a:r>
              <a:rPr lang="tr-TR" altLang="tr-TR" sz="2000" dirty="0" smtClean="0"/>
              <a:t> yüksekliği ergin dişilerde 105 cm.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İneklerde canlı ağırlık 200 kg civarındadır.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 smtClean="0">
                <a:solidFill>
                  <a:srgbClr val="FF0000"/>
                </a:solidFill>
              </a:rPr>
              <a:t>Fizyolojik  Özellikler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Geç gelişen bir ırktır.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Yaklaşık 3.5 yaşlarında ilk buzağılarını verirler.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6-7 aylık </a:t>
            </a:r>
            <a:r>
              <a:rPr lang="tr-TR" altLang="tr-TR" sz="2000" dirty="0" err="1" smtClean="0"/>
              <a:t>laktasyon</a:t>
            </a:r>
            <a:r>
              <a:rPr lang="tr-TR" altLang="tr-TR" sz="2000" dirty="0" smtClean="0"/>
              <a:t> süresinde 600-700 kg kadar süt  verirler.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Zor şartları dayanıklı bir ırktır.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 smtClean="0"/>
              <a:t>Kolay buzağılarlar. </a:t>
            </a:r>
          </a:p>
        </p:txBody>
      </p:sp>
    </p:spTree>
    <p:extLst>
      <p:ext uri="{BB962C8B-B14F-4D97-AF65-F5344CB8AC3E}">
        <p14:creationId xmlns:p14="http://schemas.microsoft.com/office/powerpoint/2010/main" val="18020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312</Words>
  <Application>Microsoft Office PowerPoint</Application>
  <PresentationFormat>Ekran Gösterisi (4:3)</PresentationFormat>
  <Paragraphs>101</Paragraphs>
  <Slides>18</Slides>
  <Notes>10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Ofis Teması</vt:lpstr>
      <vt:lpstr>Photo Editor Fotoğrafı</vt:lpstr>
      <vt:lpstr>SIĞIR  IRKLARI </vt:lpstr>
      <vt:lpstr>Türkiye Yerli Sığır Irkları</vt:lpstr>
      <vt:lpstr>PowerPoint Sunusu</vt:lpstr>
      <vt:lpstr>Yerli  Kara</vt:lpstr>
      <vt:lpstr>Yerli Kara</vt:lpstr>
      <vt:lpstr>PowerPoint Sunusu</vt:lpstr>
      <vt:lpstr>PowerPoint Sunusu</vt:lpstr>
      <vt:lpstr>PowerPoint Sunusu</vt:lpstr>
      <vt:lpstr>Yerli  Güney  Sarısı</vt:lpstr>
      <vt:lpstr>PowerPoint Sunusu</vt:lpstr>
      <vt:lpstr>PowerPoint Sunusu</vt:lpstr>
      <vt:lpstr>PowerPoint Sunusu</vt:lpstr>
      <vt:lpstr>Doğu  Anadolu  Kırmızısı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SIĞIR  IRKLARI </dc:title>
  <dc:creator>Ceyhan</dc:creator>
  <cp:lastModifiedBy>Hakem</cp:lastModifiedBy>
  <cp:revision>19</cp:revision>
  <dcterms:created xsi:type="dcterms:W3CDTF">2017-11-06T18:36:38Z</dcterms:created>
  <dcterms:modified xsi:type="dcterms:W3CDTF">2017-11-08T11:43:15Z</dcterms:modified>
</cp:coreProperties>
</file>