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14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4" r:id="rId3"/>
    <p:sldId id="287" r:id="rId4"/>
    <p:sldId id="260" r:id="rId5"/>
    <p:sldId id="285" r:id="rId6"/>
    <p:sldId id="286" r:id="rId7"/>
    <p:sldId id="282" r:id="rId8"/>
    <p:sldId id="288" r:id="rId9"/>
    <p:sldId id="290" r:id="rId10"/>
    <p:sldId id="289" r:id="rId11"/>
    <p:sldId id="263" r:id="rId12"/>
    <p:sldId id="273" r:id="rId13"/>
    <p:sldId id="28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56654-64F6-BB4E-9852-0DC5F774B181}" type="datetimeFigureOut">
              <a:rPr lang="en-US" smtClean="0"/>
              <a:pPr/>
              <a:t>3/4/2013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C3C6D-C9B0-714B-8342-BD3193557D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90756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41E82-B786-AB4C-95B7-42CD771692D8}" type="datetimeFigureOut">
              <a:rPr lang="en-US" smtClean="0"/>
              <a:pPr/>
              <a:t>3/4/2013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E71B2-B0BD-9349-8BD9-C67EFC36C14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57234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28D2D9-45C4-2745-B1D2-97728D9F7AE8}" type="datetime1">
              <a:rPr lang="en-US" smtClean="0"/>
              <a:pPr/>
              <a:t>3/4/2013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r>
              <a:rPr lang="en-US" smtClean="0"/>
              <a:t>Aslı Yağmurlu</a:t>
            </a:r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F02B71-8991-4516-A01E-F1A9ACD28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BF84B-E50E-024D-9610-47EC66C73BDD}" type="datetime1">
              <a:rPr lang="en-US" smtClean="0"/>
              <a:pPr/>
              <a:t>3/4/2013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Aslı Yağmurlu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5E53-905E-E746-BC1F-A81759D119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BD92D-0D2E-E84A-A68F-FB28D447B6A1}" type="datetime1">
              <a:rPr lang="en-US" smtClean="0"/>
              <a:pPr/>
              <a:t>3/4/2013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Aslı Yağmurlu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5E53-905E-E746-BC1F-A81759D119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8137-1277-9346-A63E-76793B20F2C1}" type="datetime1">
              <a:rPr lang="en-US" smtClean="0"/>
              <a:pPr/>
              <a:t>3/4/2013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Aslı Yağmurlu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5E53-905E-E746-BC1F-A81759D119C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52E0C-D034-014C-A867-867DA9FFCC88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Aslı Yağmurlu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CBCCE-5441-C441-B6D6-A9F2BEAD0210}" type="datetime1">
              <a:rPr lang="en-US" smtClean="0"/>
              <a:pPr/>
              <a:t>3/4/2013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Aslı Yağmurlu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5E53-905E-E746-BC1F-A81759D119C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96059-5761-8B4F-9039-EB1AA75A1F98}" type="datetime1">
              <a:rPr lang="en-US" smtClean="0"/>
              <a:pPr/>
              <a:t>3/4/2013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Aslı Yağmurlu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5E53-905E-E746-BC1F-A81759D119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1B60D-B838-F54B-B3F0-29BCC4518967}" type="datetime1">
              <a:rPr lang="en-US" smtClean="0"/>
              <a:pPr/>
              <a:t>3/4/2013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Aslı Yağmurlu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5E53-905E-E746-BC1F-A81759D119C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291E-1C46-A247-98E3-A574ECDD24CE}" type="datetime1">
              <a:rPr lang="en-US" smtClean="0"/>
              <a:pPr/>
              <a:t>3/4/2013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Aslı Yağmurlu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5E53-905E-E746-BC1F-A81759D119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63A0FD3-AE69-BD4C-963C-5D8201C6F07F}" type="datetime1">
              <a:rPr lang="en-US" smtClean="0"/>
              <a:pPr/>
              <a:t>3/4/2013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Aslı Yağmurlu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5E53-905E-E746-BC1F-A81759D119C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2735AF4-0774-5747-AABA-E0210342E2A4}" type="datetime1">
              <a:rPr lang="en-US" smtClean="0"/>
              <a:pPr/>
              <a:t>3/4/2013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Aslı Yağmurlu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2755E53-905E-E746-BC1F-A81759D119C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C716477C-0AF8-4641-A659-FC8FFEE80684}" type="datetime1">
              <a:rPr lang="en-US" smtClean="0"/>
              <a:pPr/>
              <a:t>3/4/2013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Aslı Yağmurlu</a:t>
            </a:r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2755E53-905E-E746-BC1F-A81759D119C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Yerel Yönetimlerde Halkla İlişkiler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Yrd. Doç. Dr. Aslı Yağmurlu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Belediyeler, telefon, internet, SMS, posta, faks aracılığıyla vatandaşın belediyeye ulaşabileceği uygulamalar gerçekleştirmektedir. 7 </a:t>
            </a:r>
            <a:r>
              <a:rPr lang="tr-TR" dirty="0"/>
              <a:t>gün/24 saat ulaşarak sorun, görüş ve taleplerini </a:t>
            </a:r>
            <a:r>
              <a:rPr lang="tr-TR" dirty="0" smtClean="0"/>
              <a:t>iletebildiği hizmet birimleri neredeyse tüm belediyeler tarafından oluşturulmuştur.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Bu birimler kendilerine </a:t>
            </a:r>
            <a:r>
              <a:rPr lang="tr-TR" dirty="0"/>
              <a:t>ulaşan tüm sorun, görüş ve talepleri çözülmesi için ilgili birimlere ileten ve takibini yapan koordinasyon </a:t>
            </a:r>
            <a:r>
              <a:rPr lang="tr-TR" dirty="0" smtClean="0"/>
              <a:t>merkezleridir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Birimlere ağırlıklı olarak belediye internet sitesinden ve tüm Türkiye için geçerli numaradan (153) ulaşılmaktadır.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5E53-905E-E746-BC1F-A81759D119CF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Şikayet-istek hatları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7846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84786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Hizmet sunumunda zaman ve mekan kavramlarını ortadan kaldırmaktadır.</a:t>
            </a:r>
          </a:p>
          <a:p>
            <a:r>
              <a:rPr lang="tr-TR" dirty="0" smtClean="0"/>
              <a:t>Düşük maliyetlidir.</a:t>
            </a:r>
          </a:p>
          <a:p>
            <a:r>
              <a:rPr lang="tr-TR" dirty="0" smtClean="0"/>
              <a:t>Hem kitle iletişim aracı hem de yüz yüze iletişim imkanı sağlamaktadır.</a:t>
            </a:r>
          </a:p>
          <a:p>
            <a:r>
              <a:rPr lang="tr-TR" dirty="0" smtClean="0"/>
              <a:t>Bütün iletişim türlerini ve araçlarını içinde barındırabilen bir araçtır.</a:t>
            </a:r>
          </a:p>
          <a:p>
            <a:r>
              <a:rPr lang="tr-TR" dirty="0" smtClean="0"/>
              <a:t>İki-yönlü simetrik iletişim aracı olarak kullanılabilir.</a:t>
            </a:r>
          </a:p>
          <a:p>
            <a:r>
              <a:rPr lang="tr-TR" dirty="0" smtClean="0"/>
              <a:t>Halkla ilişkilerin tanıtma ve tanıma faaliyetleri internet sitelerinden yürütülmektedir.</a:t>
            </a:r>
          </a:p>
          <a:p>
            <a:r>
              <a:rPr lang="tr-TR" dirty="0" smtClean="0"/>
              <a:t>Özel kamulara (Yaşlılar, engelliler, kadınlar) ulaşma imkanı sağlamaktadır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İnternet Uygulamaları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5E53-905E-E746-BC1F-A81759D119CF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 descr="akyur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71415"/>
            <a:ext cx="4076687" cy="3369946"/>
          </a:xfrm>
          <a:prstGeom prst="rect">
            <a:avLst/>
          </a:prstGeom>
        </p:spPr>
      </p:pic>
      <p:pic>
        <p:nvPicPr>
          <p:cNvPr id="3" name="2 Resim" descr="altinda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7573" y="0"/>
            <a:ext cx="4626861" cy="3500438"/>
          </a:xfrm>
          <a:prstGeom prst="rect">
            <a:avLst/>
          </a:prstGeom>
        </p:spPr>
      </p:pic>
      <p:pic>
        <p:nvPicPr>
          <p:cNvPr id="5" name="4 Resim" descr="bal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1" y="3479140"/>
            <a:ext cx="4214842" cy="3307421"/>
          </a:xfrm>
          <a:prstGeom prst="rect">
            <a:avLst/>
          </a:prstGeom>
        </p:spPr>
      </p:pic>
      <p:pic>
        <p:nvPicPr>
          <p:cNvPr id="6" name="5 Resim" descr="cankay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0241" y="3500438"/>
            <a:ext cx="4415599" cy="33575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7488730"/>
              </p:ext>
            </p:extLst>
          </p:nvPr>
        </p:nvGraphicFramePr>
        <p:xfrm>
          <a:off x="457200" y="1481138"/>
          <a:ext cx="82296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284988">
                <a:tc>
                  <a:txBody>
                    <a:bodyPr/>
                    <a:lstStyle/>
                    <a:p>
                      <a:r>
                        <a:rPr lang="tr-TR" dirty="0" smtClean="0"/>
                        <a:t>TANITMA</a:t>
                      </a:r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Belediye başkanı</a:t>
                      </a:r>
                    </a:p>
                    <a:p>
                      <a:r>
                        <a:rPr lang="tr-TR" dirty="0" smtClean="0"/>
                        <a:t>Belediye yönetimi</a:t>
                      </a:r>
                    </a:p>
                    <a:p>
                      <a:r>
                        <a:rPr lang="tr-TR" dirty="0" smtClean="0"/>
                        <a:t>Müdürlükler</a:t>
                      </a:r>
                    </a:p>
                    <a:p>
                      <a:r>
                        <a:rPr lang="tr-TR" dirty="0" smtClean="0"/>
                        <a:t>Duyurular</a:t>
                      </a:r>
                    </a:p>
                    <a:p>
                      <a:r>
                        <a:rPr lang="tr-TR" dirty="0" smtClean="0"/>
                        <a:t>Kültürel-sosyal etkinlikler</a:t>
                      </a:r>
                    </a:p>
                    <a:p>
                      <a:r>
                        <a:rPr lang="tr-TR" dirty="0" smtClean="0"/>
                        <a:t>Basın derlemeleri</a:t>
                      </a:r>
                    </a:p>
                    <a:p>
                      <a:r>
                        <a:rPr lang="tr-TR" dirty="0" smtClean="0"/>
                        <a:t>Örgüt şeması</a:t>
                      </a:r>
                    </a:p>
                    <a:p>
                      <a:r>
                        <a:rPr lang="tr-TR" dirty="0" smtClean="0"/>
                        <a:t>Kent bilgileri</a:t>
                      </a:r>
                    </a:p>
                    <a:p>
                      <a:r>
                        <a:rPr lang="tr-TR" dirty="0" smtClean="0"/>
                        <a:t>Kurumsal haberler</a:t>
                      </a:r>
                    </a:p>
                    <a:p>
                      <a:r>
                        <a:rPr lang="tr-TR" dirty="0" smtClean="0"/>
                        <a:t>Paylaşım seçenekleri</a:t>
                      </a:r>
                    </a:p>
                    <a:p>
                      <a:r>
                        <a:rPr lang="tr-TR" dirty="0" smtClean="0"/>
                        <a:t>RSS</a:t>
                      </a:r>
                    </a:p>
                    <a:p>
                      <a:r>
                        <a:rPr lang="tr-TR" dirty="0" smtClean="0"/>
                        <a:t>SSS</a:t>
                      </a:r>
                    </a:p>
                    <a:p>
                      <a:r>
                        <a:rPr lang="tr-TR" dirty="0" smtClean="0"/>
                        <a:t>Sosyal Medya Uygulamaları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TANIMA</a:t>
                      </a:r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Basın ve halkla ilişkiler birimi</a:t>
                      </a:r>
                    </a:p>
                    <a:p>
                      <a:r>
                        <a:rPr lang="tr-TR" dirty="0" smtClean="0"/>
                        <a:t>Bilgi edinme başvurusu</a:t>
                      </a:r>
                    </a:p>
                    <a:p>
                      <a:r>
                        <a:rPr lang="tr-TR" dirty="0" smtClean="0"/>
                        <a:t>BİMER</a:t>
                      </a:r>
                    </a:p>
                    <a:p>
                      <a:r>
                        <a:rPr lang="tr-TR" dirty="0" smtClean="0"/>
                        <a:t>İstek ve şikayet hattı</a:t>
                      </a:r>
                    </a:p>
                    <a:p>
                      <a:r>
                        <a:rPr lang="tr-TR" dirty="0" smtClean="0"/>
                        <a:t>Ziyaretçi defteri</a:t>
                      </a:r>
                    </a:p>
                    <a:p>
                      <a:r>
                        <a:rPr lang="tr-TR" dirty="0" smtClean="0"/>
                        <a:t>Anket</a:t>
                      </a:r>
                    </a:p>
                    <a:p>
                      <a:r>
                        <a:rPr lang="tr-TR" dirty="0" smtClean="0"/>
                        <a:t>Başkana mesaj</a:t>
                      </a:r>
                    </a:p>
                    <a:p>
                      <a:r>
                        <a:rPr lang="tr-TR" dirty="0" smtClean="0"/>
                        <a:t>Sosyal Medya Uygulamaları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5E53-905E-E746-BC1F-A81759D119CF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Belediyelerin internet sitelerinden gerçekleştirdiği hi faaliyetleri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zh-CN" sz="2800" dirty="0" smtClean="0"/>
              <a:t>Bir kamu kuruluşunun ilişkide bulunduğu toplum kesiminin güven ve desteğini sağlamak için giriştiği, </a:t>
            </a:r>
          </a:p>
          <a:p>
            <a:pPr>
              <a:lnSpc>
                <a:spcPct val="90000"/>
              </a:lnSpc>
            </a:pPr>
            <a:r>
              <a:rPr lang="tr-TR" altLang="zh-CN" sz="2800" dirty="0" smtClean="0"/>
              <a:t>iki yönlü iletişime dayalı, </a:t>
            </a:r>
          </a:p>
          <a:p>
            <a:pPr>
              <a:lnSpc>
                <a:spcPct val="90000"/>
              </a:lnSpc>
            </a:pPr>
            <a:r>
              <a:rPr lang="tr-TR" altLang="zh-CN" sz="2800" dirty="0" smtClean="0"/>
              <a:t>sonuçta kamuoyunda kuruluşun, kuruluşta da toplumun istediği yönde değişikliklerin gerçekleşmesine, </a:t>
            </a:r>
          </a:p>
          <a:p>
            <a:pPr>
              <a:lnSpc>
                <a:spcPct val="90000"/>
              </a:lnSpc>
            </a:pPr>
            <a:r>
              <a:rPr lang="tr-TR" altLang="zh-CN" sz="2800" dirty="0" smtClean="0"/>
              <a:t>böylece kuruluş ile çevresi arasında olabilecek en uygun ölçekte uyum ve denge sağlanmasına yönelik sistemli ve sürekli iletişim çabaları </a:t>
            </a:r>
            <a:endParaRPr lang="tr-TR" sz="2800" dirty="0" smtClean="0"/>
          </a:p>
          <a:p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5E53-905E-E746-BC1F-A81759D119CF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Halkla ilişkiler nedir?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3388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altLang="zh-CN" sz="4000" dirty="0" smtClean="0"/>
              <a:t>Kamu yönetiminde halkla ilişkiler uygulamalarının amaçları</a:t>
            </a:r>
            <a:endParaRPr lang="tr-TR" sz="4000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05038"/>
            <a:ext cx="82296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zh-CN" sz="2400" smtClean="0"/>
              <a:t>basınla ilişkiler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zh-CN" sz="2400" smtClean="0"/>
              <a:t>kamu bilgilendirme</a:t>
            </a:r>
          </a:p>
          <a:p>
            <a:pPr eaLnBrk="1" hangingPunct="1">
              <a:lnSpc>
                <a:spcPct val="90000"/>
              </a:lnSpc>
            </a:pPr>
            <a:r>
              <a:rPr lang="tr-TR" altLang="zh-CN" sz="2400" smtClean="0"/>
              <a:t>kamuya duyarlılık</a:t>
            </a:r>
          </a:p>
          <a:p>
            <a:pPr eaLnBrk="1" hangingPunct="1">
              <a:lnSpc>
                <a:spcPct val="90000"/>
              </a:lnSpc>
            </a:pPr>
            <a:r>
              <a:rPr lang="tr-TR" altLang="zh-CN" sz="2400" smtClean="0"/>
              <a:t>hizmet ve ürünlerin kullanımını arttırmak</a:t>
            </a:r>
          </a:p>
          <a:p>
            <a:pPr eaLnBrk="1" hangingPunct="1">
              <a:lnSpc>
                <a:spcPct val="90000"/>
              </a:lnSpc>
            </a:pPr>
            <a:r>
              <a:rPr lang="tr-TR" altLang="zh-CN" sz="2400" smtClean="0"/>
              <a:t>kamu eğitimi ve kamu hizmeti kampanyaları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zh-CN" sz="2400" smtClean="0"/>
              <a:t>kanun ve yönetmeliklere gönüllü uymayı sağlamak</a:t>
            </a:r>
          </a:p>
          <a:p>
            <a:pPr eaLnBrk="1" hangingPunct="1">
              <a:lnSpc>
                <a:spcPct val="90000"/>
              </a:lnSpc>
            </a:pPr>
            <a:r>
              <a:rPr lang="tr-TR" altLang="zh-CN" sz="2400" smtClean="0"/>
              <a:t>kamuyu kurumun gözü ve kulağı olarak kullanmak</a:t>
            </a:r>
          </a:p>
          <a:p>
            <a:pPr eaLnBrk="1" hangingPunct="1">
              <a:lnSpc>
                <a:spcPct val="90000"/>
              </a:lnSpc>
            </a:pPr>
            <a:r>
              <a:rPr lang="tr-TR" altLang="zh-CN" sz="2400" smtClean="0"/>
              <a:t>kamu desteğini arttırmak </a:t>
            </a:r>
            <a:endParaRPr lang="tr-TR" sz="2400" smtClean="0"/>
          </a:p>
        </p:txBody>
      </p:sp>
      <p:sp>
        <p:nvSpPr>
          <p:cNvPr id="17412" name="5 Slayt Numarası Yer Tutucusu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BF3D2B-B908-4A92-B8E6-3D7A7B3DBF5F}" type="slidenum">
              <a:rPr lang="tr-TR" smtClean="0">
                <a:latin typeface="Arial Black" pitchFamily="34" charset="0"/>
              </a:rPr>
              <a:pPr eaLnBrk="1" hangingPunct="1"/>
              <a:t>3</a:t>
            </a:fld>
            <a:endParaRPr lang="tr-TR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502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Demokratik yönetimler</a:t>
            </a:r>
          </a:p>
          <a:p>
            <a:pPr lvl="1"/>
            <a:r>
              <a:rPr lang="tr-TR" dirty="0" smtClean="0"/>
              <a:t>Faaliyetlerini vatandaşlara açıklamak zorundadır</a:t>
            </a:r>
          </a:p>
          <a:p>
            <a:pPr lvl="1"/>
            <a:r>
              <a:rPr lang="tr-TR" dirty="0" smtClean="0"/>
              <a:t>Vatandaşların aktif katılımlarını isterler.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tr-TR" dirty="0"/>
              <a:t>Yerel yönetimlerde karar ve yürütme organları yöre halkının seçimiyle belirlenmektedir. Halkın denetimi açısından en elverişli birimlerdir. Yönetenler ve yönetilenler arasında </a:t>
            </a:r>
            <a:r>
              <a:rPr lang="tr-TR" dirty="0" err="1"/>
              <a:t>mekansal</a:t>
            </a:r>
            <a:r>
              <a:rPr lang="tr-TR" dirty="0"/>
              <a:t> yakınlık yurttaş/yerel yönetim ilişkisini kolaylaştırarak katılımı arttırmaktadır. 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tr-TR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Yerel yönetimlerde katılma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5E53-905E-E746-BC1F-A81759D119CF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/>
              <a:t>Halkla ilişkilerde işlevler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Tanıtma işlevi: Halkla ilişkilerin ortaya çıkışından beri varolan, örgütün kamularına kendini, faaliyetlerini tanıtmaya yönelik olarak gerçekleştirdiği iletişim etkinliklerini içeren faaliyetleri kapsamaktadır.</a:t>
            </a:r>
          </a:p>
        </p:txBody>
      </p:sp>
      <p:sp>
        <p:nvSpPr>
          <p:cNvPr id="12292" name="5 Slayt Numarası Yer Tutucusu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D6D7BD2-35D2-45B2-B609-FF5F7B8055E1}" type="slidenum">
              <a:rPr lang="tr-TR" smtClean="0">
                <a:latin typeface="Arial Black" pitchFamily="34" charset="0"/>
              </a:rPr>
              <a:pPr eaLnBrk="1" hangingPunct="1"/>
              <a:t>5</a:t>
            </a:fld>
            <a:endParaRPr lang="tr-TR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82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Halkla ilişkilerde işlevler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Tanıma işlevi: Örgütün varlığını sürdürebilmek için gerekli olan bilgilerin teminidir. Bunun için çevrenin talep ve isteklerinin bilinmesi ve buna uygun uygulama pratiklerinin geliştirilmesi gereklidir.</a:t>
            </a:r>
          </a:p>
        </p:txBody>
      </p:sp>
      <p:sp>
        <p:nvSpPr>
          <p:cNvPr id="13316" name="5 Slayt Numarası Yer Tutucusu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3B284E1-DD80-4625-8581-5E9ED158F2DB}" type="slidenum">
              <a:rPr lang="tr-TR" smtClean="0">
                <a:latin typeface="Arial Black" pitchFamily="34" charset="0"/>
              </a:rPr>
              <a:pPr eaLnBrk="1" hangingPunct="1"/>
              <a:t>6</a:t>
            </a:fld>
            <a:endParaRPr lang="tr-TR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526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3342135"/>
              </p:ext>
            </p:extLst>
          </p:nvPr>
        </p:nvGraphicFramePr>
        <p:xfrm>
          <a:off x="457200" y="1693571"/>
          <a:ext cx="8229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347132">
                <a:tc>
                  <a:txBody>
                    <a:bodyPr/>
                    <a:lstStyle/>
                    <a:p>
                      <a:r>
                        <a:rPr lang="tr-TR" dirty="0" smtClean="0"/>
                        <a:t>Tanıtma örgütü, çevresine tanıtmayı hedefleyen kendisi, mal ve hizmetleriyle ilgili olumlu izlenim yaratmaya yönelik iletişim etkinliklerini kapsamaktadır.</a:t>
                      </a:r>
                    </a:p>
                    <a:p>
                      <a:r>
                        <a:rPr lang="tr-TR" dirty="0" smtClean="0"/>
                        <a:t> </a:t>
                      </a:r>
                    </a:p>
                    <a:p>
                      <a:r>
                        <a:rPr lang="tr-TR" dirty="0" smtClean="0"/>
                        <a:t>Kurumun amaçları, politikaları, faaliyetleri, mal ve hizmetleri gibi bilgileri vatandaşlara sunması, yönetimde açıklık ilkesinin bir sonucudur. Açıklık, ‘bilgili vatandaşı” ortaya çıkarır. Katılma olabilmesi için asgari bir bilgi düzeyine ihtiyaç vardır.</a:t>
                      </a:r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Tek yönlü iletişim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Tanıma ise örgütün çevresini, taleplerini, eğilimlerini anlamaya yönelik iletişim faaliyetlerini içermektedir.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Çevrenin</a:t>
                      </a:r>
                      <a:r>
                        <a:rPr lang="tr-TR" baseline="0" dirty="0" smtClean="0"/>
                        <a:t> taleplerini bilmek yönetsel dönüşüme yol açarsa örgütsel etkinliği arttırıcı rol oynamaktadır. Örgütlerde bu görev halkla ilişkiler birimlerine düşmektedir ve ö</a:t>
                      </a:r>
                      <a:r>
                        <a:rPr lang="tr-TR" dirty="0" smtClean="0"/>
                        <a:t>zellikle örgütsüz kişi ve grupların açısından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büyük önem taşımaktadır. Katılma olabilmesi için uygun iletişim ortamına ihtiyaç vardır.</a:t>
                      </a:r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İki yönlü iletişim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5E53-905E-E746-BC1F-A81759D119CF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Tanıtma			Tanıma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Tanıtıcı</a:t>
            </a:r>
            <a:r>
              <a:rPr lang="tr-TR" dirty="0"/>
              <a:t>, eğitici, öğretici kitap, dergi, broşür, almanak, bülten </a:t>
            </a:r>
            <a:r>
              <a:rPr lang="tr-TR" dirty="0" err="1"/>
              <a:t>v.s</a:t>
            </a:r>
            <a:r>
              <a:rPr lang="tr-TR" dirty="0"/>
              <a:t>. yayınlar </a:t>
            </a:r>
            <a:r>
              <a:rPr lang="tr-TR" dirty="0" smtClean="0"/>
              <a:t>çıkarmak.</a:t>
            </a:r>
            <a:endParaRPr lang="tr-TR" dirty="0"/>
          </a:p>
          <a:p>
            <a:r>
              <a:rPr lang="tr-TR" dirty="0" smtClean="0"/>
              <a:t>Haftalık </a:t>
            </a:r>
            <a:r>
              <a:rPr lang="tr-TR" dirty="0"/>
              <a:t>bilgilendirme bülteni çıkartarak hedef kitleyi </a:t>
            </a:r>
            <a:r>
              <a:rPr lang="tr-TR" dirty="0" smtClean="0"/>
              <a:t>(basın/vatandaş) bilgilendirmek.</a:t>
            </a:r>
            <a:endParaRPr lang="tr-TR" dirty="0"/>
          </a:p>
          <a:p>
            <a:r>
              <a:rPr lang="tr-TR" dirty="0" smtClean="0"/>
              <a:t>Basın </a:t>
            </a:r>
            <a:r>
              <a:rPr lang="tr-TR" dirty="0"/>
              <a:t>ilan kurumuna ilan </a:t>
            </a:r>
            <a:r>
              <a:rPr lang="tr-TR" dirty="0" smtClean="0"/>
              <a:t>vermek.</a:t>
            </a:r>
            <a:endParaRPr lang="tr-TR" dirty="0"/>
          </a:p>
          <a:p>
            <a:r>
              <a:rPr lang="tr-TR" dirty="0" smtClean="0"/>
              <a:t>Yerel </a:t>
            </a:r>
            <a:r>
              <a:rPr lang="tr-TR" dirty="0"/>
              <a:t>ve ulusal medya kurum ve kuruluşlarıyla sürekli diyalog kurmak.</a:t>
            </a:r>
          </a:p>
          <a:p>
            <a:r>
              <a:rPr lang="tr-TR" dirty="0"/>
              <a:t>G</a:t>
            </a:r>
            <a:r>
              <a:rPr lang="tr-TR" dirty="0" smtClean="0"/>
              <a:t>azetecileri </a:t>
            </a:r>
            <a:r>
              <a:rPr lang="tr-TR" dirty="0"/>
              <a:t>kuruma davet etmek, onlarla yılda </a:t>
            </a:r>
            <a:r>
              <a:rPr lang="tr-TR" dirty="0" err="1"/>
              <a:t>enaz</a:t>
            </a:r>
            <a:r>
              <a:rPr lang="tr-TR" dirty="0"/>
              <a:t> 4 defa toplantı yapmak. Onlara gezdirmek, belediyenin yatırımları ve işlevleri konusunda bilgi verilecek.</a:t>
            </a:r>
          </a:p>
          <a:p>
            <a:r>
              <a:rPr lang="tr-TR" dirty="0" smtClean="0"/>
              <a:t>Belediye </a:t>
            </a:r>
            <a:r>
              <a:rPr lang="tr-TR" dirty="0"/>
              <a:t>ile ilgili olarak farklı gazetelerde haber çıkmasını </a:t>
            </a:r>
            <a:r>
              <a:rPr lang="tr-TR" dirty="0" smtClean="0"/>
              <a:t>sağlamak.</a:t>
            </a:r>
            <a:endParaRPr lang="tr-TR" dirty="0"/>
          </a:p>
          <a:p>
            <a:r>
              <a:rPr lang="tr-TR" dirty="0" smtClean="0"/>
              <a:t>Kamuoyu araştırmaları</a:t>
            </a:r>
            <a:r>
              <a:rPr lang="tr-TR" smtClean="0"/>
              <a:t>, referandum </a:t>
            </a:r>
            <a:r>
              <a:rPr lang="tr-TR" dirty="0"/>
              <a:t>yapmak ve anket formları düzenlemek.</a:t>
            </a:r>
          </a:p>
          <a:p>
            <a:r>
              <a:rPr lang="tr-TR" dirty="0" smtClean="0"/>
              <a:t>Basında </a:t>
            </a:r>
            <a:r>
              <a:rPr lang="tr-TR" dirty="0"/>
              <a:t>çıkan ihbar, şikayet ve </a:t>
            </a:r>
            <a:r>
              <a:rPr lang="tr-TR" dirty="0" smtClean="0"/>
              <a:t>dilekleri takip etmek.</a:t>
            </a:r>
            <a:endParaRPr lang="tr-TR" dirty="0"/>
          </a:p>
          <a:p>
            <a:r>
              <a:rPr lang="tr-TR" dirty="0"/>
              <a:t>B</a:t>
            </a:r>
            <a:r>
              <a:rPr lang="tr-TR" dirty="0" smtClean="0"/>
              <a:t>elediyeyi </a:t>
            </a:r>
            <a:r>
              <a:rPr lang="tr-TR" dirty="0"/>
              <a:t>halka tanıtacak büyük sosyal etkinlik düzenlenecek.</a:t>
            </a:r>
          </a:p>
          <a:p>
            <a:r>
              <a:rPr lang="tr-TR" dirty="0" smtClean="0"/>
              <a:t>Bilgi </a:t>
            </a:r>
            <a:r>
              <a:rPr lang="tr-TR" dirty="0"/>
              <a:t>Edinme Merkezi, Alo 153 ve Basın </a:t>
            </a:r>
            <a:r>
              <a:rPr lang="tr-TR" dirty="0" smtClean="0"/>
              <a:t>Merkezini işletmek.</a:t>
            </a:r>
            <a:endParaRPr lang="tr-TR" dirty="0"/>
          </a:p>
          <a:p>
            <a:r>
              <a:rPr lang="tr-TR" dirty="0" smtClean="0"/>
              <a:t>Yazılı basını taramak, ilgili haberleri derlemek.</a:t>
            </a:r>
            <a:endParaRPr lang="tr-TR" dirty="0"/>
          </a:p>
          <a:p>
            <a:r>
              <a:rPr lang="tr-TR" dirty="0" smtClean="0"/>
              <a:t>Üniversite</a:t>
            </a:r>
            <a:r>
              <a:rPr lang="tr-TR" dirty="0"/>
              <a:t>, kamu kurumları, kamu kurumu niteliğinde meslek kuruluşları, özel sektör temsilcileri, sivil toplum kuruluşları ve diğer kurumlarla ilişkiler kurmak ve akademik toplantılar düzenlemek ve yapılanlara iştirak </a:t>
            </a:r>
            <a:r>
              <a:rPr lang="tr-TR" dirty="0" smtClean="0"/>
              <a:t>etmek.</a:t>
            </a:r>
          </a:p>
          <a:p>
            <a:r>
              <a:rPr lang="tr-TR" dirty="0" smtClean="0"/>
              <a:t>Belediyenin internet sitesinden halkla ilişkilerle ilgili faaliyetleri yürütmek.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5E53-905E-E746-BC1F-A81759D119CF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Belediyelerde halkla ilişkiler faaliyetleri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1827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b="1" smtClean="0"/>
              <a:t>İletişim Araçları</a:t>
            </a:r>
          </a:p>
        </p:txBody>
      </p:sp>
      <p:graphicFrame>
        <p:nvGraphicFramePr>
          <p:cNvPr id="19488" name="Group 3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6311967"/>
              </p:ext>
            </p:extLst>
          </p:nvPr>
        </p:nvGraphicFramePr>
        <p:xfrm>
          <a:off x="468313" y="1557338"/>
          <a:ext cx="8229598" cy="5184775"/>
        </p:xfrm>
        <a:graphic>
          <a:graphicData uri="http://schemas.openxmlformats.org/drawingml/2006/table">
            <a:tbl>
              <a:tblPr/>
              <a:tblGrid>
                <a:gridCol w="1646236"/>
                <a:gridCol w="1646238"/>
                <a:gridCol w="1644650"/>
                <a:gridCol w="1646236"/>
                <a:gridCol w="1646238"/>
              </a:tblGrid>
              <a:tr h="8230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Yazılı araçlar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Sosyal-kültürel araçlar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Görsel-işitsel araçlar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İnternet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179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TANITMA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Basın açıklaması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Basın dosyası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Kurum gazetesi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Kitap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Dergi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Yıllık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Yıllık raporlar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Broşür ve el kitapları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Mektup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Afiş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Duyuru panoları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Poster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Pankart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 ilanları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Yönlendirici ve yol göstericiler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Basın toplantıları</a:t>
                      </a:r>
                    </a:p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Basın demeçleri</a:t>
                      </a:r>
                    </a:p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Basın gezisi</a:t>
                      </a:r>
                    </a:p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Basın kokteyli</a:t>
                      </a:r>
                    </a:p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Törenler</a:t>
                      </a:r>
                    </a:p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Konferanslar</a:t>
                      </a:r>
                    </a:p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Sergiler</a:t>
                      </a:r>
                    </a:p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Geziler</a:t>
                      </a:r>
                    </a:p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Festivaller</a:t>
                      </a:r>
                    </a:p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Yarışmalar</a:t>
                      </a:r>
                    </a:p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Sponsorluk/himaye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Televizyon için hazırlanmış görsel materyaller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Fotoğraf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Film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Slayt, resim, power point,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Kurumsal kimlik oluşturan grafik tasarımlar, logo, bayrak, kartvizit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Radyo için hazırlanmış materyaller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TV/ radyo röportajları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Basın dosyası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Basın açıklaması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Dergi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Fotoğraf albümü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Arşiv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Kurum yayınları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RSS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Etkinlikler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Açıklamalar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İstatistikler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İletişim </a:t>
                      </a: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bilgileri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Sosyal medya uygulamaları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  <a:tr h="1343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TANIMA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Dilek/şikayet kutuları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Dilekçe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Bilgi edinme başvuruları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Anketler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Referandum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Basın toplantısı</a:t>
                      </a:r>
                    </a:p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Basın kokteyli</a:t>
                      </a:r>
                    </a:p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Basın gezisi</a:t>
                      </a:r>
                    </a:p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Görüşme günleri</a:t>
                      </a:r>
                    </a:p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Danışma birimleri</a:t>
                      </a:r>
                    </a:p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Mülakatlar</a:t>
                      </a:r>
                    </a:p>
                    <a:p>
                      <a:pPr marL="0" marR="0" lvl="0" indent="12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Toplantılar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Telefon </a:t>
                      </a: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hatları (Alo 153)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Haber derlemeleri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Bilgi edinme başvurusu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e-posta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Dilek ve şikayetler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Anket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Blogların</a:t>
                      </a: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takibi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</a:tr>
            </a:tbl>
          </a:graphicData>
        </a:graphic>
      </p:graphicFrame>
      <p:sp>
        <p:nvSpPr>
          <p:cNvPr id="25629" name="Rectangle 5"/>
          <p:cNvSpPr>
            <a:spLocks noChangeArrowheads="1"/>
          </p:cNvSpPr>
          <p:nvPr/>
        </p:nvSpPr>
        <p:spPr bwMode="auto">
          <a:xfrm>
            <a:off x="468313" y="1989138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tr-TR" sz="3200"/>
          </a:p>
        </p:txBody>
      </p:sp>
      <p:sp>
        <p:nvSpPr>
          <p:cNvPr id="25630" name="7 Slayt Numarası Yer Tutucusu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2B7DF4B-0173-47CA-AAD7-EE5F47BC4B6B}" type="slidenum">
              <a:rPr lang="tr-TR" smtClean="0">
                <a:latin typeface="Arial Black" pitchFamily="34" charset="0"/>
              </a:rPr>
              <a:pPr eaLnBrk="1" hangingPunct="1"/>
              <a:t>9</a:t>
            </a:fld>
            <a:endParaRPr lang="tr-TR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75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968</TotalTime>
  <Words>814</Words>
  <Application>Microsoft Office PowerPoint</Application>
  <PresentationFormat>Ekran Gösterisi (4:3)</PresentationFormat>
  <Paragraphs>175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Concourse</vt:lpstr>
      <vt:lpstr>Yerel Yönetimlerde Halkla İlişkiler</vt:lpstr>
      <vt:lpstr>Halkla ilişkiler nedir?</vt:lpstr>
      <vt:lpstr>Kamu yönetiminde halkla ilişkiler uygulamalarının amaçları</vt:lpstr>
      <vt:lpstr>Yerel yönetimlerde katılma</vt:lpstr>
      <vt:lpstr>Halkla ilişkilerde işlevler</vt:lpstr>
      <vt:lpstr>Halkla ilişkilerde işlevler</vt:lpstr>
      <vt:lpstr>Tanıtma   Tanıma</vt:lpstr>
      <vt:lpstr>Belediyelerde halkla ilişkiler faaliyetleri</vt:lpstr>
      <vt:lpstr>İletişim Araçları</vt:lpstr>
      <vt:lpstr>Şikayet-istek hatları</vt:lpstr>
      <vt:lpstr> İnternet Uygulamaları</vt:lpstr>
      <vt:lpstr>PowerPoint Sunusu</vt:lpstr>
      <vt:lpstr>Belediyelerin internet sitelerinden gerçekleştirdiği hi faaliyetleri </vt:lpstr>
    </vt:vector>
  </TitlesOfParts>
  <Company>TODAİE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Siyasal Katılım ve Halkla İlişkiler: Ankara Merkez İlçe Belediyeleri İnternet Siteleri Üzerinden Bir İnceleme </dc:title>
  <dc:creator>Aslı  Yağmurlu</dc:creator>
  <cp:lastModifiedBy>ayagmurlu</cp:lastModifiedBy>
  <cp:revision>40</cp:revision>
  <dcterms:created xsi:type="dcterms:W3CDTF">2011-05-25T17:14:30Z</dcterms:created>
  <dcterms:modified xsi:type="dcterms:W3CDTF">2013-03-04T12:57:54Z</dcterms:modified>
</cp:coreProperties>
</file>