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hasCustomPrompt="1"/>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4031CDF-827A-43AF-B4D7-D7F3149689B2}"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64CACA-EDA5-43AE-9300-2C3F80684F11}"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E4031CDF-827A-43AF-B4D7-D7F3149689B2}"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64CACA-EDA5-43AE-9300-2C3F80684F1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hasCustomPrompt="1"/>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a:xfrm>
            <a:off x="838200" y="365125"/>
            <a:ext cx="7734300" cy="5811838"/>
          </a:xfrm>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E4031CDF-827A-43AF-B4D7-D7F3149689B2}"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64CACA-EDA5-43AE-9300-2C3F80684F11}"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idx="1" hasCustomPrompt="1"/>
          </p:nvPr>
        </p:nvSpPr>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E4031CDF-827A-43AF-B4D7-D7F3149689B2}"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64CACA-EDA5-43AE-9300-2C3F80684F11}"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endParaRPr lang="tr-TR" smtClean="0"/>
          </a:p>
        </p:txBody>
      </p:sp>
      <p:sp>
        <p:nvSpPr>
          <p:cNvPr id="4" name="Veri Yer Tutucusu 3"/>
          <p:cNvSpPr>
            <a:spLocks noGrp="1"/>
          </p:cNvSpPr>
          <p:nvPr>
            <p:ph type="dt" sz="half" idx="10"/>
          </p:nvPr>
        </p:nvSpPr>
        <p:spPr/>
        <p:txBody>
          <a:bodyPr/>
          <a:lstStyle/>
          <a:p>
            <a:fld id="{E4031CDF-827A-43AF-B4D7-D7F3149689B2}"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64CACA-EDA5-43AE-9300-2C3F80684F11}"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sz="half" idx="1" hasCustomPrompt="1"/>
          </p:nvPr>
        </p:nvSpPr>
        <p:spPr>
          <a:xfrm>
            <a:off x="838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İçerik Yer Tutucusu 3"/>
          <p:cNvSpPr>
            <a:spLocks noGrp="1"/>
          </p:cNvSpPr>
          <p:nvPr>
            <p:ph sz="half" idx="2" hasCustomPrompt="1"/>
          </p:nvPr>
        </p:nvSpPr>
        <p:spPr>
          <a:xfrm>
            <a:off x="6172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Veri Yer Tutucusu 4"/>
          <p:cNvSpPr>
            <a:spLocks noGrp="1"/>
          </p:cNvSpPr>
          <p:nvPr>
            <p:ph type="dt" sz="half" idx="10"/>
          </p:nvPr>
        </p:nvSpPr>
        <p:spPr/>
        <p:txBody>
          <a:bodyPr/>
          <a:lstStyle/>
          <a:p>
            <a:fld id="{E4031CDF-827A-43AF-B4D7-D7F3149689B2}"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64CACA-EDA5-43AE-9300-2C3F80684F11}"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4" name="İçerik Yer Tutucusu 3"/>
          <p:cNvSpPr>
            <a:spLocks noGrp="1"/>
          </p:cNvSpPr>
          <p:nvPr>
            <p:ph sz="half" idx="2" hasCustomPrompt="1"/>
          </p:nvPr>
        </p:nvSpPr>
        <p:spPr>
          <a:xfrm>
            <a:off x="839788" y="2505075"/>
            <a:ext cx="5157787"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Metin Yer Tutucus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6" name="İçerik Yer Tutucusu 5"/>
          <p:cNvSpPr>
            <a:spLocks noGrp="1"/>
          </p:cNvSpPr>
          <p:nvPr>
            <p:ph sz="quarter" idx="4" hasCustomPrompt="1"/>
          </p:nvPr>
        </p:nvSpPr>
        <p:spPr>
          <a:xfrm>
            <a:off x="6172200" y="2505075"/>
            <a:ext cx="5183188"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7" name="Veri Yer Tutucusu 6"/>
          <p:cNvSpPr>
            <a:spLocks noGrp="1"/>
          </p:cNvSpPr>
          <p:nvPr>
            <p:ph type="dt" sz="half" idx="10"/>
          </p:nvPr>
        </p:nvSpPr>
        <p:spPr/>
        <p:txBody>
          <a:bodyPr/>
          <a:lstStyle/>
          <a:p>
            <a:fld id="{E4031CDF-827A-43AF-B4D7-D7F3149689B2}" type="datetimeFigureOut">
              <a:rPr lang="tr-TR" smtClean="0"/>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F64CACA-EDA5-43AE-9300-2C3F80684F11}"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4031CDF-827A-43AF-B4D7-D7F3149689B2}" type="datetimeFigureOut">
              <a:rPr lang="tr-TR" smtClean="0"/>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F64CACA-EDA5-43AE-9300-2C3F80684F11}"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4031CDF-827A-43AF-B4D7-D7F3149689B2}" type="datetimeFigureOut">
              <a:rPr lang="tr-TR" smtClean="0"/>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F64CACA-EDA5-43AE-9300-2C3F80684F11}"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E4031CDF-827A-43AF-B4D7-D7F3149689B2}"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64CACA-EDA5-43AE-9300-2C3F80684F11}"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E4031CDF-827A-43AF-B4D7-D7F3149689B2}"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64CACA-EDA5-43AE-9300-2C3F80684F11}" type="slidenum">
              <a:rPr lang="tr-TR" smtClean="0"/>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031CDF-827A-43AF-B4D7-D7F3149689B2}" type="datetimeFigureOut">
              <a:rPr lang="tr-TR" smtClean="0"/>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64CACA-EDA5-43AE-9300-2C3F80684F11}"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28997" y="1276742"/>
            <a:ext cx="9144000" cy="2387600"/>
          </a:xfrm>
        </p:spPr>
        <p:txBody>
          <a:bodyPr/>
          <a:lstStyle/>
          <a:p>
            <a:r>
              <a:rPr lang="tr-TR" b="1" dirty="0" smtClean="0">
                <a:latin typeface="Arial" panose="020B0604020202020204" pitchFamily="34" charset="0"/>
                <a:cs typeface="Arial" panose="020B0604020202020204" pitchFamily="34" charset="0"/>
              </a:rPr>
              <a:t>TURİZMDE ETİK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2519" y="1353787"/>
            <a:ext cx="10641281" cy="4823176"/>
          </a:xfrm>
        </p:spPr>
        <p:txBody>
          <a:bodyPr/>
          <a:lstStyle/>
          <a:p>
            <a:pPr marL="0" indent="0" algn="just">
              <a:buNone/>
            </a:pPr>
            <a:r>
              <a:rPr lang="tr-TR" sz="3500" b="1" dirty="0" smtClean="0">
                <a:latin typeface="Arial" panose="020B0604020202020204" pitchFamily="34" charset="0"/>
                <a:cs typeface="Arial" panose="020B0604020202020204" pitchFamily="34" charset="0"/>
              </a:rPr>
              <a:t>Kötü Alışkanlıklar: </a:t>
            </a:r>
            <a:r>
              <a:rPr lang="tr-TR" b="1" dirty="0" smtClean="0">
                <a:latin typeface="Arial" panose="020B0604020202020204" pitchFamily="34" charset="0"/>
                <a:cs typeface="Arial" panose="020B0604020202020204" pitchFamily="34" charset="0"/>
              </a:rPr>
              <a:t>Kişisel açıdan bakıldığında, kötü alışkanlıklar (alkol, sigara, kumar vb.) bireyi ilgilendiren bir konudur. Ancak, bu alışkanlıklar iş yerine taşındığı zaman, kişisellikten çıkar ve örgütün sorunu olmaya başlar.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7522" y="1306286"/>
            <a:ext cx="10546278" cy="4870677"/>
          </a:xfrm>
        </p:spPr>
        <p:txBody>
          <a:bodyPr/>
          <a:lstStyle/>
          <a:p>
            <a:pPr marL="0" indent="0" algn="just">
              <a:buNone/>
            </a:pPr>
            <a:r>
              <a:rPr lang="tr-TR" b="1" dirty="0" smtClean="0">
                <a:latin typeface="Arial" panose="020B0604020202020204" pitchFamily="34" charset="0"/>
                <a:cs typeface="Arial" panose="020B0604020202020204" pitchFamily="34" charset="0"/>
              </a:rPr>
              <a:t> Turizm endüstrisinde; doğal çevreye, sosyokültürel çevreye, turistlere ve çalışanlara etik olarak yaklaşılmalıdır. Turizm endüstrisinin bu dört unsur ile olan ilişkisinin, turizmin gelişmesi ve ekonomik katkılar sağlaması ile bağlantılı olduğu da söylenebilir. Bu dört unsura yönelik davranışlar etik olmadığında, turizmin sürdürülebilirliğinden ve ekonomik faydasından söz edilemeyecektir.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1896" y="1294410"/>
            <a:ext cx="10581904" cy="4882553"/>
          </a:xfrm>
        </p:spPr>
        <p:txBody>
          <a:bodyPr/>
          <a:lstStyle/>
          <a:p>
            <a:pPr marL="0" indent="0" algn="just">
              <a:buNone/>
            </a:pPr>
            <a:r>
              <a:rPr lang="tr-TR" b="1" dirty="0" smtClean="0">
                <a:latin typeface="Arial" panose="020B0604020202020204" pitchFamily="34" charset="0"/>
                <a:cs typeface="Arial" panose="020B0604020202020204" pitchFamily="34" charset="0"/>
              </a:rPr>
              <a:t>  İş etiği; otelin çıkar gruplarıyla güvene dayalı ilişkiler kurulabilmesi, onun toplum içindeki imajı ve hizmetin sağlayabileceği olumlu davranışlar ile işletme içi davranışların düzenlenmesi ve performansın arttırılması açısından oldukça önemlidir.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6270" y="843148"/>
            <a:ext cx="10617530" cy="5333815"/>
          </a:xfrm>
        </p:spPr>
        <p:txBody>
          <a:bodyPr/>
          <a:lstStyle/>
          <a:p>
            <a:pPr marL="0" indent="0" algn="just">
              <a:buNone/>
            </a:pPr>
            <a:r>
              <a:rPr lang="tr-TR" b="1" dirty="0" smtClean="0">
                <a:latin typeface="Arial" panose="020B0604020202020204" pitchFamily="34" charset="0"/>
                <a:cs typeface="Arial" panose="020B0604020202020204" pitchFamily="34" charset="0"/>
              </a:rPr>
              <a:t>  Turistik ürünlerin soyut olması, tüketicileri satış elemanlarının tavsiyeleri doğrultusunda hareket etme seçeneği ile karşı karşıya bırakmaktadır. Tüketicilerin hizmet hakkında önceden deneyimleri olmadığından fazla bilinçli karar verememeleri, hizmeti sunanın etik olmayan davranışlarda bulunmasına daha çok fırsat verebilmektedir.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p:txBody>
          <a:bodyPr/>
          <a:p>
            <a:pPr marL="0" indent="0" algn="l">
              <a:buNone/>
            </a:pPr>
            <a:r>
              <a:rPr lang="tr-TR" altLang="en-US">
                <a:sym typeface="+mn-ea"/>
              </a:rPr>
              <a:t>Ankuzem , Turizm İşletmelerinde Etik , Ankara , s. 1-84</a:t>
            </a:r>
            <a:endParaRPr lang="tr-TR" altLang="en-US"/>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9397" y="1199408"/>
            <a:ext cx="10534403" cy="4977555"/>
          </a:xfrm>
        </p:spPr>
        <p:txBody>
          <a:bodyPr/>
          <a:lstStyle/>
          <a:p>
            <a:pPr marL="0" indent="0" algn="just">
              <a:buNone/>
            </a:pPr>
            <a:r>
              <a:rPr lang="tr-TR" b="1" dirty="0" smtClean="0">
                <a:latin typeface="Arial" panose="020B0604020202020204" pitchFamily="34" charset="0"/>
                <a:cs typeface="Arial" panose="020B0604020202020204" pitchFamily="34" charset="0"/>
              </a:rPr>
              <a:t> Günümüzde, ister özel isterse kamu işletmeleri olsun, faaliyetlerini yerine getirirken, çalışanına, tüketicisine, çevresine ve topluma zarar vermekten ziyade; çalışanına, tüketiciye, çevresine ve topluma azami yarar sağlama çabası içerisindedirler. Tüm bu boyutlar itibarı ile işletmelerin gerek sosyal sorumluluk gerekse etik ilkeler çerçevesinde faaliyetlerini gerçekleştirmesi gerekmektedir.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1896" y="783771"/>
            <a:ext cx="10581904" cy="5393192"/>
          </a:xfrm>
        </p:spPr>
        <p:txBody>
          <a:bodyPr>
            <a:normAutofit/>
          </a:bodyPr>
          <a:lstStyle/>
          <a:p>
            <a:pPr algn="just"/>
            <a:r>
              <a:rPr lang="tr-TR" b="1" dirty="0" smtClean="0">
                <a:latin typeface="Arial" panose="020B0604020202020204" pitchFamily="34" charset="0"/>
                <a:cs typeface="Arial" panose="020B0604020202020204" pitchFamily="34" charset="0"/>
              </a:rPr>
              <a:t>Bu gerçekleşmede ortama fayda sağlayacak hususlar aşağıda verilmiştir: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İşletmeler çalışanlarıyla ilgili olarak şunları yapmalıdır: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İş güvenliğini sağlamalı (örneğin iş yerinde sağlığı ve emniyeti tehdit edici ortam olmaması),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Liyakat ilkesini uygulamalı (örneğin kayırma ve torpile fırsat verilmemesi),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Aile hayatına saygılı ve yardımcı olmalı (örneğin hamilelere daha uzun izin imkânı, çalışanların çocukları için kreş ve anaokulu imkânı),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Çalışanın özel hayatına saygılı olmalı (örneğin farklı siyasi görüşte olan çalışanın mağdur edilmemesi),</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53143" y="534390"/>
            <a:ext cx="10972800" cy="5902036"/>
          </a:xfrm>
        </p:spPr>
        <p:txBody>
          <a:bodyPr>
            <a:normAutofit fontScale="92500" lnSpcReduction="20000"/>
          </a:bodyPr>
          <a:lstStyle/>
          <a:p>
            <a:pPr algn="just"/>
            <a:r>
              <a:rPr lang="tr-TR" b="1" dirty="0" smtClean="0">
                <a:latin typeface="Arial" panose="020B0604020202020204" pitchFamily="34" charset="0"/>
                <a:cs typeface="Arial" panose="020B0604020202020204" pitchFamily="34" charset="0"/>
              </a:rPr>
              <a:t>İşletmeler tüketicilerle ilgili olarak şunları yapmalıdır: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Ürün/hizmet güvenliği ve kalitesini sağlamalı,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Garanti süre ve şartları bakımından kandırıcı olmamalı,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Yanıltıcı paketleme, yanıltıcı reklam, yanıltıcı pazarlama yapmamalıdır.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İşletmeler çevre ile ilgili olarak şunları yapmalıdır: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Canlılara ve doğaya zarar vermemeli,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Çevre kirliliğine yol açmamalı,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Doğal kaynaklara zarar vermemelidir.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İşletmeler toplumla ilgili olarak şunları yapmalıdır: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"İyi vatandaş" ilkesine uygun olarak devletin yasa ve yönetmeliklerine uymalı,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Vergisini ödemeli,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Toplumsal yaşamı zenginleştirecek sosyal-kültürel vb. etkinliklere katkıda bulunmalıdır.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1. YÖNETİMDE ETİK VE SORUNLAR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Her örgütün yönetimi ile ilgili etik sorunlar farklı olabilmekle beraber Türkiye’de yaşananlar genel olarak aşağıdaki şekildedir: </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Kayırma: </a:t>
            </a:r>
            <a:r>
              <a:rPr lang="tr-TR" b="1" dirty="0" smtClean="0">
                <a:latin typeface="Arial" panose="020B0604020202020204" pitchFamily="34" charset="0"/>
                <a:cs typeface="Arial" panose="020B0604020202020204" pitchFamily="34" charset="0"/>
              </a:rPr>
              <a:t>Para veya mal gibi ekonomik güçler yerine aile, akrabalık bağları, particilik, hemşericilik, yakın arkadaşlık gibi maddesel olmayan etkileme araçlarının kullanılarak, görev yetkilerinin bazı kişilere yürütülen işlemlerde ayrıcalık sağlamak amacıyla kullanılması</a:t>
            </a:r>
            <a:r>
              <a:rPr lang="tr-TR" dirty="0" smtClean="0"/>
              <a:t>.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8145" y="938151"/>
            <a:ext cx="10605655" cy="5238812"/>
          </a:xfrm>
        </p:spPr>
        <p:txBody>
          <a:bodyPr/>
          <a:lstStyle/>
          <a:p>
            <a:pPr marL="0" indent="0" algn="just">
              <a:buNone/>
            </a:pPr>
            <a:r>
              <a:rPr lang="tr-TR" sz="3500" b="1" dirty="0" smtClean="0">
                <a:latin typeface="Arial" panose="020B0604020202020204" pitchFamily="34" charset="0"/>
                <a:cs typeface="Arial" panose="020B0604020202020204" pitchFamily="34" charset="0"/>
              </a:rPr>
              <a:t>Rüşvet: </a:t>
            </a:r>
            <a:r>
              <a:rPr lang="tr-TR" b="1" dirty="0" smtClean="0">
                <a:latin typeface="Arial" panose="020B0604020202020204" pitchFamily="34" charset="0"/>
                <a:cs typeface="Arial" panose="020B0604020202020204" pitchFamily="34" charset="0"/>
              </a:rPr>
              <a:t>Özellikle kamu görevlilerinin para, mal, hediye gibi bir takım maddesel çıkarlar karşılığında bunu sağlayan kişi ya da gruplara ayrıcalıklı bir hizmet sunumu ile çıkar sağlaması rüşvet olarak tanımlanır.</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İhmal: </a:t>
            </a:r>
            <a:r>
              <a:rPr lang="tr-TR" b="1" dirty="0" smtClean="0">
                <a:latin typeface="Arial" panose="020B0604020202020204" pitchFamily="34" charset="0"/>
                <a:cs typeface="Arial" panose="020B0604020202020204" pitchFamily="34" charset="0"/>
              </a:rPr>
              <a:t>Türk Ceza Yasasının 230. maddesine göre ihmal, hangi nedenle olursa olsun görevin savsaklanması ve geciktirilmesi veya üst tarafından verilen buyrukların geçerli bir neden olmadan yapılmaması olarak algılanabilir.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53143" y="724395"/>
            <a:ext cx="10700657" cy="5452568"/>
          </a:xfrm>
        </p:spPr>
        <p:txBody>
          <a:bodyPr/>
          <a:lstStyle/>
          <a:p>
            <a:pPr marL="0" indent="0" algn="just">
              <a:buNone/>
            </a:pPr>
            <a:r>
              <a:rPr lang="tr-TR" sz="3500" b="1" dirty="0" smtClean="0">
                <a:latin typeface="Arial" panose="020B0604020202020204" pitchFamily="34" charset="0"/>
                <a:cs typeface="Arial" panose="020B0604020202020204" pitchFamily="34" charset="0"/>
              </a:rPr>
              <a:t>Bencillik: </a:t>
            </a:r>
            <a:r>
              <a:rPr lang="tr-TR" b="1" dirty="0" smtClean="0">
                <a:latin typeface="Arial" panose="020B0604020202020204" pitchFamily="34" charset="0"/>
                <a:cs typeface="Arial" panose="020B0604020202020204" pitchFamily="34" charset="0"/>
              </a:rPr>
              <a:t>Yönetimde bencillik, yöneticinin başkalarının yararını düşünmeden; kimi kez onlara zarar vererek; davranışlarını yalnız kendi gereksinimlerini giderecek, kendine çıkar sağlayacak biçimde yönlendirmesidir. Ahlaki egoizm görüşüne göre, doğru olan şey ya da doğru olana göre davranma faaliyeti, kişinin çıkarlarına göre oluşur. </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Yolsuzluk: </a:t>
            </a:r>
            <a:r>
              <a:rPr lang="tr-TR" b="1" dirty="0" smtClean="0">
                <a:latin typeface="Arial" panose="020B0604020202020204" pitchFamily="34" charset="0"/>
                <a:cs typeface="Arial" panose="020B0604020202020204" pitchFamily="34" charset="0"/>
              </a:rPr>
              <a:t>En genel anlamıyla yolsuzluk, bir çıkar karşılığında yetkilerin yasadışı kullanımı olarak tanımlanabilir. Burada sağlanması amaçlanan kazançlar, maddi ya da parasal olmayan özel amaçlara yönelik olabilir.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2519" y="1341912"/>
            <a:ext cx="10641281" cy="4835051"/>
          </a:xfrm>
        </p:spPr>
        <p:txBody>
          <a:bodyPr/>
          <a:lstStyle/>
          <a:p>
            <a:pPr marL="0" indent="0">
              <a:buNone/>
            </a:pPr>
            <a:r>
              <a:rPr lang="tr-TR" sz="3500" b="1" dirty="0" smtClean="0">
                <a:latin typeface="Arial" panose="020B0604020202020204" pitchFamily="34" charset="0"/>
                <a:cs typeface="Arial" panose="020B0604020202020204" pitchFamily="34" charset="0"/>
              </a:rPr>
              <a:t>Hakaret ve Küfür: </a:t>
            </a:r>
            <a:r>
              <a:rPr lang="tr-TR" b="1" dirty="0" smtClean="0">
                <a:latin typeface="Arial" panose="020B0604020202020204" pitchFamily="34" charset="0"/>
                <a:cs typeface="Arial" panose="020B0604020202020204" pitchFamily="34" charset="0"/>
              </a:rPr>
              <a:t>Sözlü taciz olarak değerlendirilebilecek olan hakaret ve küfür, sözel bir şiddet gösterisidir ve tüm şiddet gösterileri gibi, saldırganlık içerir. Basmakalıp sözcüklerle başkalarının kişiliklerine yapılan saldırı olarak kabul edilebilir.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5018" y="855023"/>
            <a:ext cx="10688782" cy="5321940"/>
          </a:xfrm>
        </p:spPr>
        <p:txBody>
          <a:bodyPr>
            <a:normAutofit/>
          </a:bodyPr>
          <a:lstStyle/>
          <a:p>
            <a:pPr marL="0" indent="0" algn="just">
              <a:buNone/>
            </a:pPr>
            <a:r>
              <a:rPr lang="tr-TR" sz="3500" b="1" dirty="0" smtClean="0">
                <a:latin typeface="Arial" panose="020B0604020202020204" pitchFamily="34" charset="0"/>
                <a:cs typeface="Arial" panose="020B0604020202020204" pitchFamily="34" charset="0"/>
              </a:rPr>
              <a:t>Cinsel Taciz: </a:t>
            </a:r>
            <a:r>
              <a:rPr lang="tr-TR" b="1" dirty="0" smtClean="0">
                <a:latin typeface="Arial" panose="020B0604020202020204" pitchFamily="34" charset="0"/>
                <a:cs typeface="Arial" panose="020B0604020202020204" pitchFamily="34" charset="0"/>
              </a:rPr>
              <a:t>Cinsel taciz, diğerine yapılan söz atma, el, kol hareketi yapmakla başlayan, ırza geçmeye kadar varan geniş bir yelpaze içinde yer alan haksız ve kötü niyetli davranıştır. Cinsel taciz iki şekilde meydana gelebilir. Bunlardan bir tanesi devam etmekte olan bir mevki ile ilgili olarak; İş görenin olumlu bir değerlendirme, terfi ya da işiyle ilgili somut bir fayda sağlayabilmek amacıyla açık veya kapalı imalara pozitif cevap vermesi sonucunda oluşan taciz şeklini ifade eder. İkinci cinsel taciz durumu ise, yine bulunduğu mevki ile ilgili somut yararlara dayanan; fakat ispatlanmayan ve zorlama, gözünü korkutma şeklinde baskılarla gerçekleşen taciz şeklidir.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5210</Words>
  <Application>WPS Presentation</Application>
  <PresentationFormat>Geniş ekran</PresentationFormat>
  <Paragraphs>52</Paragraphs>
  <Slides>14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14</vt:i4>
      </vt:variant>
    </vt:vector>
  </HeadingPairs>
  <TitlesOfParts>
    <vt:vector size="23" baseType="lpstr">
      <vt:lpstr>Arial</vt:lpstr>
      <vt:lpstr>SimSun</vt:lpstr>
      <vt:lpstr>Wingdings</vt:lpstr>
      <vt:lpstr>Microsoft YaHei</vt:lpstr>
      <vt:lpstr/>
      <vt:lpstr>Arial Unicode MS</vt:lpstr>
      <vt:lpstr>Calibri Light</vt:lpstr>
      <vt:lpstr>Calibri</vt:lpstr>
      <vt:lpstr>Office Teması</vt:lpstr>
      <vt:lpstr>TURİZMDE ETİK </vt:lpstr>
      <vt:lpstr>PowerPoint 演示文稿</vt:lpstr>
      <vt:lpstr>PowerPoint 演示文稿</vt:lpstr>
      <vt:lpstr>PowerPoint 演示文稿</vt:lpstr>
      <vt:lpstr>1. YÖNETİMDE ETİK VE SORUNLAR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TURİZMDE ETİK </dc:title>
  <dc:creator>Windows Kullanıcısı</dc:creator>
  <cp:lastModifiedBy>ali</cp:lastModifiedBy>
  <cp:revision>3</cp:revision>
  <dcterms:created xsi:type="dcterms:W3CDTF">2018-02-14T14:27:00Z</dcterms:created>
  <dcterms:modified xsi:type="dcterms:W3CDTF">2018-02-16T12:57:01Z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