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3" d="100"/>
          <a:sy n="123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3</a:t>
            </a:r>
            <a:r>
              <a:rPr lang="tr-TR" dirty="0" smtClean="0"/>
              <a:t>. Hafta</a:t>
            </a:r>
            <a:r>
              <a:rPr lang="tr-TR" smtClean="0"/>
              <a:t>: liberalizm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Toplum için iyi olan en çok sayıda bireyi mutlu edecek koşulların sağlanmasıdır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 bireylerin toplamından ibaretse bireyler nasıl toplumu oluştururlar?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Güvencenin sağlanmasını amaçlayan toplumsal sözleşme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56760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Devlet kuramı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sz="2600" dirty="0" smtClean="0"/>
              <a:t>Toplumsal sözleşmenin koşullarını uygulayacak olan devletin erki hangi noktalarda, hangi araçlarla sınırlandırılmalıdır?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Anayasal rejim – hukuk devleti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Çoğunluğun onayını almış ve yaşam, özgürlük, mülkiyet haklarını koruyan sözleşme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bu hakları korur ancak nasıl kullanılacaklarına karışamaz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Devlet erkinin söz sahibi olduğu kamusal alan vs. </a:t>
            </a:r>
            <a:r>
              <a:rPr lang="tr-TR" sz="2600" smtClean="0"/>
              <a:t>bireyin tamamen özerk olduğu özel alan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71871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</a:t>
            </a:r>
            <a:r>
              <a:rPr lang="tr-TR" smtClean="0"/>
              <a:t>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  <a:r>
              <a:rPr lang="tr-TR" smtClean="0"/>
              <a:t>: Muhafazakârlık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77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Çelişkili bir ideoloji?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Muhafaza edilen nedir?</a:t>
            </a:r>
          </a:p>
          <a:p>
            <a:pPr marL="201168" lvl="1" indent="0">
              <a:buNone/>
            </a:pPr>
            <a:endParaRPr lang="tr-TR" sz="2600" dirty="0"/>
          </a:p>
          <a:p>
            <a:pPr lvl="1"/>
            <a:r>
              <a:rPr lang="tr-TR" sz="2600" dirty="0" err="1" smtClean="0"/>
              <a:t>Huntington</a:t>
            </a:r>
            <a:r>
              <a:rPr lang="tr-TR" sz="2600" dirty="0" smtClean="0"/>
              <a:t>: değişen sosyal ve siyasal dönemlere verilen tepki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Tepkisel bir ideoloji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Farklı tarihsel, kültürel, sosyal, iktisadi, siyasal değerlere eklemlenebilir – seçmeci (eklektik) bir karakter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128327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Muhafazakârlık ve gericilik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Aşkın bir ahlak düzeni?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Toplumun değerleri geçerli ve yararlı oldukları için korunmalıdır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Aydınlanma temelinde oluşmuş bir ideoloji</a:t>
            </a:r>
          </a:p>
          <a:p>
            <a:pPr lvl="2"/>
            <a:r>
              <a:rPr lang="tr-TR" sz="2200" dirty="0" smtClean="0"/>
              <a:t>Deneyim</a:t>
            </a:r>
          </a:p>
          <a:p>
            <a:pPr lvl="2"/>
            <a:r>
              <a:rPr lang="tr-TR" sz="2200" dirty="0" smtClean="0"/>
              <a:t>Alışkanlıklar</a:t>
            </a:r>
            <a:endParaRPr lang="tr-TR" sz="2200" dirty="0"/>
          </a:p>
          <a:p>
            <a:pPr lvl="2"/>
            <a:r>
              <a:rPr lang="tr-TR" sz="2200" dirty="0" smtClean="0"/>
              <a:t>İstikrar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91497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Kusurlu insan doğası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«İlk günah»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Biyolojik zayıflıklar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Ahlaken kusurlu yapısı nedeniyle </a:t>
            </a:r>
            <a:r>
              <a:rPr lang="tr-TR" sz="2600" dirty="0" err="1" smtClean="0"/>
              <a:t>dürtüsel</a:t>
            </a:r>
            <a:r>
              <a:rPr lang="tr-TR" sz="2600" dirty="0" smtClean="0"/>
              <a:t> ve kontrolsüz birey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Kurumlar tarafından düzenlenmeye ve denetlenmeye muhtaç bir toplum kavrayışı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296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Sınırlı bilgi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Bilginin kaynağı deneyim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bilgisine dayalı reformlar karmaşık toplumsal dinamikleri anlayamazlar ve kötüleştirirler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İnsan aklının sınırlılığı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Tarih boyunca gelişen özgün kanunlara güven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91268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İstikrar ve düzeni koruyacak otorite sahibi kurumlar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Kurallar, cezalar, ödüller ve normlarla biçimlenen düzenlemeler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otoritenin düzenlemeleri olmadan toplumların gelişmesi mümkün değildir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Statükocu konum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64597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Gelenek, alışkanlık ve önyargı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Önyargı, deneyim ve alışkanlıklarımızdan kaynaklanır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yargılara bağlı olarak gelişen geleneksel değerler önemlidir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Kişiler var olan toplumsal yargıları değerlendirme veya yeniden kurgulama becerisine sahip değillerdir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Bu yargıların sonucu olarak gelişen görevler en sağduyulu rehberdir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000767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Tarihselcilik</a:t>
            </a:r>
            <a:r>
              <a:rPr lang="tr-TR" dirty="0" smtClean="0"/>
              <a:t> ve </a:t>
            </a:r>
            <a:r>
              <a:rPr lang="tr-TR" dirty="0" err="1" smtClean="0"/>
              <a:t>tikelcilik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Kurumlar tarihsel gelişmenin ürünüdür ve farklı toplumların kurumları ve değerleri birbirinden farklıdır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Tikel bir değer evrensel bir doğruluk oluşturamaz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Yeni ve yabancı değerlerin var olan yapıya dahil edilmesi doğru değildir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9592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Kökenler ve tarihsel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Özgürlükçülük ilkesini sahiplenmiş bir siyasal düşünce</a:t>
            </a:r>
          </a:p>
          <a:p>
            <a:pPr lvl="1"/>
            <a:r>
              <a:rPr lang="tr-TR" sz="2600" dirty="0" smtClean="0"/>
              <a:t>17. yüzyılda adem-i merkeziyetçi feodal düzenden </a:t>
            </a:r>
            <a:r>
              <a:rPr lang="tr-TR" sz="2600" dirty="0" err="1" smtClean="0"/>
              <a:t>mutlakıyetçi</a:t>
            </a:r>
            <a:r>
              <a:rPr lang="tr-TR" sz="2600" dirty="0" smtClean="0"/>
              <a:t> monarşilere geçiş</a:t>
            </a:r>
          </a:p>
          <a:p>
            <a:pPr lvl="1"/>
            <a:r>
              <a:rPr lang="tr-TR" sz="2600" dirty="0" smtClean="0"/>
              <a:t>Meşruiyetini geleneklerden alan siyasal otoritenin tek elde toplanması</a:t>
            </a:r>
          </a:p>
          <a:p>
            <a:pPr lvl="1"/>
            <a:r>
              <a:rPr lang="tr-TR" sz="2600" dirty="0" smtClean="0"/>
              <a:t>İktisadi teşebbüsler ve kazanımlar üzerinde denetim</a:t>
            </a:r>
          </a:p>
          <a:p>
            <a:pPr lvl="1"/>
            <a:r>
              <a:rPr lang="tr-TR" sz="2600" dirty="0" smtClean="0"/>
              <a:t>Kilise ve din öğretisi ile iç </a:t>
            </a:r>
            <a:r>
              <a:rPr lang="tr-TR" sz="2600" dirty="0" err="1" smtClean="0"/>
              <a:t>içelik</a:t>
            </a:r>
            <a:endParaRPr lang="tr-TR" sz="2600" dirty="0" smtClean="0"/>
          </a:p>
          <a:p>
            <a:pPr lvl="1"/>
            <a:r>
              <a:rPr lang="tr-TR" sz="2600" dirty="0" err="1" smtClean="0"/>
              <a:t>Mutlakıyetçi</a:t>
            </a:r>
            <a:r>
              <a:rPr lang="tr-TR" sz="2600" dirty="0" smtClean="0"/>
              <a:t> iktidarlar karşı hareketler ve direnişler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13362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Sözleşmeci toplum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Gönüllü sözleşme ilişkisi yerine, zaruri görevler içeren bağlılık ilişkisi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Organik bir bütünlük ve devamlılık içeren toplum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Toplumsal yapı içindeki her grup farklı rollere ve sorumluluklara sahip, bu roller değişirse toplumsal istikrar bozulur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Eşitlik ve özgür sözleşme yerine itaat ve bağlılık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591059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 ve laiklik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Laik bir siyasal ideoloji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Din ve inançların toplum üzerinde olumlu bir etkisi vardır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Ahlaki zemin sağlar ve hoşnutsuzluklarla </a:t>
            </a:r>
            <a:r>
              <a:rPr lang="tr-TR" sz="2600" dirty="0" err="1" smtClean="0"/>
              <a:t>başedilmesine</a:t>
            </a:r>
            <a:r>
              <a:rPr lang="tr-TR" sz="2600" dirty="0" smtClean="0"/>
              <a:t> imkân verirler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66201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Mülkiyet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İdeal mülkiyet formu toprak sahipliği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Mülkiyet kâr amaçlı el değiştirmemelidir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Mülkiyet soyut ve evrensel bir hak değildir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Tüm bireylerin mülkiyet edinme hakkına eşit erişimi yoktur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633843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 devlet ve emperyalizm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Ulus devlet organik toplumun hakim görünüş biçimi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Dış ilişkilerde saldırgan ve yayılmacı bir tutum benimsenmemeli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Başka bir toplumun iyileştirilmesi amacıyla ona müdahalede bulunulamaz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1969315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Hukuk devleti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Kanunlar, tarihsel deneyimlerle belirlenmiş geleneklerin siyasi iktidar tarafından uygulanan halleridir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Yasal sistem, akılcı olduğu ve eşitlik sağladığı için değil, tarihsel devamlılığın göstergesi olduğu için önemlidir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962282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Özgürlük, eşitlik ve demokrasi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Özgürlük bireylerin değil, kuruluşların sahip olması gereken bir nitelik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Eşitlik ve adalet birbirinden ayrıştırılmalı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Demokrasi evrensel bir değer değil, zaman içinde toplumların sahiplenmesiyle savunulabilecek bir </a:t>
            </a:r>
            <a:r>
              <a:rPr lang="tr-TR" sz="2600" smtClean="0"/>
              <a:t>yönetim biçimi</a:t>
            </a:r>
            <a:endParaRPr lang="tr-TR" sz="2600"/>
          </a:p>
        </p:txBody>
      </p:sp>
    </p:spTree>
    <p:extLst>
      <p:ext uri="{BB962C8B-B14F-4D97-AF65-F5344CB8AC3E}">
        <p14:creationId xmlns:p14="http://schemas.microsoft.com/office/powerpoint/2010/main" val="240277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Aydınlanma felsefesi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Akılcılık ilkesi: insan aklının doğanın ve toplumun işleyişini kavrama becerisine olan güven.</a:t>
            </a:r>
          </a:p>
          <a:p>
            <a:pPr lvl="1"/>
            <a:r>
              <a:rPr lang="tr-TR" sz="2600" dirty="0" smtClean="0"/>
              <a:t>Eşitlik ilkesinin sahiplenilmesi</a:t>
            </a:r>
          </a:p>
          <a:p>
            <a:pPr lvl="1"/>
            <a:r>
              <a:rPr lang="tr-TR" sz="2600" dirty="0" smtClean="0"/>
              <a:t>İki özgürlük tanımı: negatif ve pozitif özgürlük</a:t>
            </a:r>
          </a:p>
          <a:p>
            <a:pPr lvl="1"/>
            <a:r>
              <a:rPr lang="tr-TR" sz="2600" dirty="0" err="1" smtClean="0"/>
              <a:t>Mutlakıyetçi</a:t>
            </a:r>
            <a:r>
              <a:rPr lang="tr-TR" sz="2600" dirty="0" smtClean="0"/>
              <a:t> düzene eleştiriler:</a:t>
            </a:r>
          </a:p>
          <a:p>
            <a:pPr lvl="2"/>
            <a:r>
              <a:rPr lang="tr-TR" sz="2200" dirty="0" smtClean="0"/>
              <a:t>Siyasal düzenler de geleneğe göre değil, akılcı yasalar çerçevesinde kurulmalıdır</a:t>
            </a:r>
          </a:p>
          <a:p>
            <a:pPr lvl="2"/>
            <a:r>
              <a:rPr lang="tr-TR" sz="2200" dirty="0" smtClean="0"/>
              <a:t>Kilise ve dinin toplum üzerindeki baskısı kabul edilemez</a:t>
            </a:r>
          </a:p>
          <a:p>
            <a:pPr lvl="2"/>
            <a:r>
              <a:rPr lang="tr-TR" sz="2200" dirty="0" smtClean="0"/>
              <a:t>Değişmez ve hiyerarşik toplumsal düzenler kabul edilemez</a:t>
            </a:r>
          </a:p>
          <a:p>
            <a:pPr lvl="2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35278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Negatif özgürlük ve liberal itirazlar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Liberalizmin siyasal öznesi: birey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Amaç liberal bireyin özgürlüğü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Negatif özgürlük kavrayışı: dışsal müdahalelerin bireyi kısıtlamaması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Hangi müdahaleler bireyi kısıtlar?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07568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Mutlakıyetçi</a:t>
            </a:r>
            <a:r>
              <a:rPr lang="tr-TR" dirty="0" smtClean="0"/>
              <a:t> iktidar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tr-TR" sz="2600" dirty="0" smtClean="0"/>
              <a:t>Siyasal iktidarın, siyasal düzenin tek bir öğesinin elinde toplanmaması gerekir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İktidar, sadece toplumun talep ettiği sınırlı hedefleri gerçekleştirmek için yetkileri tanımlanmış bir araç olmalıdır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İktidar tüm bireyleri temsil etmelidir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Özgür ve eşit bireylerin örgütlenme hakkı engellenmemelidir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err="1" smtClean="0"/>
              <a:t>Mutlakıyetçilik</a:t>
            </a:r>
            <a:r>
              <a:rPr lang="tr-TR" sz="2600" dirty="0" smtClean="0"/>
              <a:t> bu üç ilkeyle bağdaşmaz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74880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Teokratik iktidar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Dini ve siyasal iktidar odaklarının birbirinden ayrılması gerekir</a:t>
            </a:r>
          </a:p>
          <a:p>
            <a:pPr lvl="1"/>
            <a:endParaRPr lang="tr-TR" sz="2600" dirty="0" smtClean="0"/>
          </a:p>
          <a:p>
            <a:pPr lvl="1"/>
            <a:r>
              <a:rPr lang="tr-TR" sz="2600" dirty="0" smtClean="0"/>
              <a:t>Farklı dini inançlara hoşgörüyle yaklaşılmalı ve hiçbir inanca baskı uygulanmamalı veya ayrıcalık tanınmamalıdır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Siyasal iktidar dünyevi hakları güvenceye almalıdır</a:t>
            </a:r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32182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Kapitalizm karşıtlığı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İktisadi etkinlik ve özel mülkiyet hakkı kısıtlanmamalıdır</a:t>
            </a:r>
          </a:p>
          <a:p>
            <a:pPr lvl="1"/>
            <a:r>
              <a:rPr lang="tr-TR" sz="2600" dirty="0" smtClean="0"/>
              <a:t>Serbest piyasa mekanizmasına müdahale, iktidarın yetki sınırlarını aşması anlamına gelir</a:t>
            </a:r>
          </a:p>
          <a:p>
            <a:pPr lvl="1"/>
            <a:r>
              <a:rPr lang="tr-TR" sz="2600" dirty="0" smtClean="0"/>
              <a:t>Piyasanın işleyiş mekanizmaları liberal bireyin doğasına uygundur</a:t>
            </a:r>
          </a:p>
          <a:p>
            <a:pPr lvl="1"/>
            <a:r>
              <a:rPr lang="tr-TR" sz="2600" dirty="0" smtClean="0"/>
              <a:t>Bireyler daima kendi çıkarlarını maksimize etmek isterler ve bunun için rekabet ederler</a:t>
            </a:r>
          </a:p>
          <a:p>
            <a:pPr lvl="1"/>
            <a:r>
              <a:rPr lang="tr-TR" sz="2600" dirty="0" smtClean="0"/>
              <a:t>Bu arayıştaki bireylerin davranışlarının dışsal mekanizmalarla düzenlenmesine gerek yoktur, kendi kendine herkesin çıkarına olacak bir düzen oluşacaktır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265928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</a:t>
            </a:r>
            <a:r>
              <a:rPr lang="tr-TR" dirty="0" smtClean="0"/>
              <a:t>iberal çözümler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Liberalizmin kurguladığı siyasal yapı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Liberal tahayyülün üç katmanı: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Her aktör için bir siyasal yapı:</a:t>
            </a:r>
          </a:p>
          <a:p>
            <a:pPr lvl="2"/>
            <a:r>
              <a:rPr lang="tr-TR" sz="2200" dirty="0" smtClean="0"/>
              <a:t>Birey</a:t>
            </a:r>
          </a:p>
          <a:p>
            <a:pPr lvl="2"/>
            <a:r>
              <a:rPr lang="tr-TR" sz="2200" dirty="0" smtClean="0"/>
              <a:t>Toplum </a:t>
            </a:r>
          </a:p>
          <a:p>
            <a:pPr lvl="2"/>
            <a:r>
              <a:rPr lang="tr-TR" sz="2200" dirty="0" smtClean="0"/>
              <a:t>Devlet</a:t>
            </a:r>
          </a:p>
          <a:p>
            <a:pPr lvl="2"/>
            <a:endParaRPr lang="tr-TR" sz="2200" dirty="0"/>
          </a:p>
          <a:p>
            <a:pPr lvl="2"/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77403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Diğer insanlardan yalıtık ve onlarla organik ilişkisi olmayan birey: atomik birey kavrayışı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Bireyin kendi özgür iradesiyle yaptığı seçimlerin hem kendisi hem de tüm toplum için olumlu sonuçlar doğuracağını nasıl bilebiliriz?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Bilginin sınırlılığı ve faydacılık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Pragmatist tutum vs. «aydınlanmış kişisel çıkar»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1797938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257</TotalTime>
  <Words>828</Words>
  <Application>Microsoft Office PowerPoint</Application>
  <PresentationFormat>Özel</PresentationFormat>
  <Paragraphs>175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Geçmişe bakış</vt:lpstr>
      <vt:lpstr>Siyaset Bilimi </vt:lpstr>
      <vt:lpstr>Kökenler ve tarihsel süreç</vt:lpstr>
      <vt:lpstr>Aydınlanma felsefesi</vt:lpstr>
      <vt:lpstr>Negatif özgürlük ve liberal itirazlar</vt:lpstr>
      <vt:lpstr>Mutlakıyetçi iktidar</vt:lpstr>
      <vt:lpstr>Teokratik iktidar</vt:lpstr>
      <vt:lpstr>Kapitalizm karşıtlığı</vt:lpstr>
      <vt:lpstr>Liberal çözümler</vt:lpstr>
      <vt:lpstr>Birey kuramı</vt:lpstr>
      <vt:lpstr>Toplum kuramı</vt:lpstr>
      <vt:lpstr>Devlet kuramı</vt:lpstr>
      <vt:lpstr>Siyaset Bilimi </vt:lpstr>
      <vt:lpstr>Çelişkili bir ideoloji?</vt:lpstr>
      <vt:lpstr>Muhafazakârlık ve gericilik</vt:lpstr>
      <vt:lpstr>Kusurlu insan doğası</vt:lpstr>
      <vt:lpstr>Sınırlı bilgi kuramı</vt:lpstr>
      <vt:lpstr>Kurumlar</vt:lpstr>
      <vt:lpstr>Gelenek, alışkanlık ve önyargı</vt:lpstr>
      <vt:lpstr>Tarihselcilik ve tikelcilik</vt:lpstr>
      <vt:lpstr>Sözleşmeci toplum eleştirisi</vt:lpstr>
      <vt:lpstr>Din ve laiklik</vt:lpstr>
      <vt:lpstr>Mülkiyet</vt:lpstr>
      <vt:lpstr>Ulus devlet ve emperyalizm</vt:lpstr>
      <vt:lpstr>Hukuk devleti</vt:lpstr>
      <vt:lpstr>Özgürlük, eşitlik ve demokrasi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20</cp:revision>
  <dcterms:created xsi:type="dcterms:W3CDTF">2018-06-19T11:27:11Z</dcterms:created>
  <dcterms:modified xsi:type="dcterms:W3CDTF">2021-05-03T08:58:03Z</dcterms:modified>
</cp:coreProperties>
</file>