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69" r:id="rId1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176" autoAdjust="0"/>
    <p:restoredTop sz="94660"/>
  </p:normalViewPr>
  <p:slideViewPr>
    <p:cSldViewPr>
      <p:cViewPr varScale="1">
        <p:scale>
          <a:sx n="105" d="100"/>
          <a:sy n="105" d="100"/>
        </p:scale>
        <p:origin x="912" y="11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212C95-84E5-479B-996E-A11D5EC8C7B9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A780D4-8079-4B27-A676-FF9BF299137B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43FE18-38E3-4915-9A24-FD7BE7F9AF8E}" type="datetimeFigureOut">
              <a:rPr lang="en-US" smtClean="0"/>
              <a:pPr/>
              <a:t>2/25/2020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58E01A-7A81-4A50-BADA-B3DF7F87F4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 bright="57000" contrast="-16000"/>
          </a:blip>
          <a:srcRect/>
          <a:stretch>
            <a:fillRect l="-27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wheel spokes="1"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928794" y="0"/>
            <a:ext cx="6172200" cy="4608512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216 ORTAÇAĞ HİNDİSTAN TARİHİ VE KÜLTÜRÜ</a:t>
            </a: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10. Hafta</a:t>
            </a: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700" dirty="0" err="1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Kuşanlar</a:t>
            </a:r>
            <a:r>
              <a:rPr lang="tr-TR" sz="2700" dirty="0" err="1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’ın</a:t>
            </a:r>
            <a:r>
              <a:rPr lang="tr-TR" sz="27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kökeni</a:t>
            </a: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sz="1600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tr-TR" sz="1600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tr-TR" sz="1600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tr-TR" sz="1600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endParaRPr lang="tr-TR" sz="1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286000" y="3573016"/>
            <a:ext cx="6172200" cy="2801906"/>
          </a:xfrm>
        </p:spPr>
        <p:txBody>
          <a:bodyPr>
            <a:normAutofit/>
          </a:bodyPr>
          <a:lstStyle/>
          <a:p>
            <a:pPr algn="ctr"/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Doç. Dr. Yalçın Kayalı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Ankara Üniversitesi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Dil ve Tarih-Coğrafya Fakültesi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Doğu Dilleri ve </a:t>
            </a:r>
            <a:r>
              <a:rPr lang="tr-TR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Edebiyatalrı</a:t>
            </a:r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Bölümü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Hindoloji Anabilim Dalı</a:t>
            </a:r>
          </a:p>
        </p:txBody>
      </p:sp>
    </p:spTree>
  </p:cSld>
  <p:clrMapOvr>
    <a:masterClrMapping/>
  </p:clrMapOvr>
  <p:transition>
    <p:wheel spokes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216 ORTAÇAĞ HİNDİSTAN TARİHİ VE KÜLTÜRÜ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Anavatanlarından kovulan </a:t>
            </a:r>
            <a:r>
              <a:rPr lang="tr-TR" dirty="0" err="1"/>
              <a:t>Yüeçiler</a:t>
            </a:r>
            <a:r>
              <a:rPr lang="tr-TR" dirty="0"/>
              <a:t>, </a:t>
            </a:r>
            <a:r>
              <a:rPr lang="tr-TR" dirty="0" err="1"/>
              <a:t>Taklamakan</a:t>
            </a:r>
            <a:r>
              <a:rPr lang="tr-TR" dirty="0"/>
              <a:t> çölünün kuzeyine doğru ilerlemiş ve </a:t>
            </a:r>
            <a:r>
              <a:rPr lang="tr-TR" dirty="0" err="1"/>
              <a:t>Wusunlar</a:t>
            </a:r>
            <a:r>
              <a:rPr lang="tr-TR" dirty="0"/>
              <a:t> olarak bilinen kabileyle savaşmışlardı. Bu savaş sonucunda </a:t>
            </a:r>
            <a:r>
              <a:rPr lang="tr-TR" dirty="0" err="1"/>
              <a:t>Wusunlara</a:t>
            </a:r>
            <a:r>
              <a:rPr lang="tr-TR" dirty="0"/>
              <a:t> karşı galip gelen </a:t>
            </a:r>
            <a:r>
              <a:rPr lang="tr-TR" dirty="0" err="1"/>
              <a:t>Yüeçiler</a:t>
            </a:r>
            <a:r>
              <a:rPr lang="tr-TR" dirty="0"/>
              <a:t>, </a:t>
            </a:r>
            <a:r>
              <a:rPr lang="tr-TR" dirty="0" err="1"/>
              <a:t>Ili</a:t>
            </a:r>
            <a:r>
              <a:rPr lang="tr-TR" dirty="0"/>
              <a:t> nehri ovalarının güneye doğru giden akarsu yatakları boyunca yerleşmişlerdi.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216 ORTAÇAĞ HİNDİSTAN TARİHİ VE KÜLTÜRÜ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Ancak daha sonra, </a:t>
            </a:r>
            <a:r>
              <a:rPr lang="tr-TR" dirty="0" err="1"/>
              <a:t>Yüeçililerden</a:t>
            </a:r>
            <a:r>
              <a:rPr lang="tr-TR" dirty="0"/>
              <a:t> ayrılan bir kol (Küçük </a:t>
            </a:r>
            <a:r>
              <a:rPr lang="tr-TR" dirty="0" err="1"/>
              <a:t>Yüeçiler</a:t>
            </a:r>
            <a:r>
              <a:rPr lang="tr-TR" dirty="0"/>
              <a:t>), </a:t>
            </a:r>
            <a:r>
              <a:rPr lang="tr-TR" dirty="0" err="1"/>
              <a:t>Issık</a:t>
            </a:r>
            <a:r>
              <a:rPr lang="tr-TR" dirty="0"/>
              <a:t> Gölü’nün de ötesine geçerek, Tibet sınırlarına kadar ilerlemişti. </a:t>
            </a:r>
            <a:r>
              <a:rPr lang="tr-TR" dirty="0" err="1"/>
              <a:t>Yüeçilerin</a:t>
            </a:r>
            <a:r>
              <a:rPr lang="tr-TR" dirty="0"/>
              <a:t> ana kolu yani Ta-</a:t>
            </a:r>
            <a:r>
              <a:rPr lang="tr-TR" dirty="0" err="1"/>
              <a:t>Yüeçiler</a:t>
            </a:r>
            <a:r>
              <a:rPr lang="tr-TR" dirty="0"/>
              <a:t> (Büyük </a:t>
            </a:r>
            <a:r>
              <a:rPr lang="tr-TR" dirty="0" err="1"/>
              <a:t>Yüeçiler</a:t>
            </a:r>
            <a:r>
              <a:rPr lang="tr-TR" dirty="0"/>
              <a:t>) ise </a:t>
            </a:r>
            <a:r>
              <a:rPr lang="tr-TR" dirty="0" err="1"/>
              <a:t>Cakharte</a:t>
            </a:r>
            <a:r>
              <a:rPr lang="tr-TR" dirty="0"/>
              <a:t> yani </a:t>
            </a:r>
            <a:r>
              <a:rPr lang="tr-TR" dirty="0" err="1"/>
              <a:t>Syr</a:t>
            </a:r>
            <a:r>
              <a:rPr lang="tr-TR" dirty="0"/>
              <a:t> </a:t>
            </a:r>
            <a:r>
              <a:rPr lang="tr-TR" dirty="0" err="1"/>
              <a:t>Daryā’nın</a:t>
            </a:r>
            <a:r>
              <a:rPr lang="tr-TR" dirty="0"/>
              <a:t> (Seyhun) kuzey sınırındaki ovalarda yaşayan Sakalar (</a:t>
            </a:r>
            <a:r>
              <a:rPr lang="tr-TR" dirty="0" err="1"/>
              <a:t>Sse</a:t>
            </a:r>
            <a:r>
              <a:rPr lang="tr-TR" dirty="0"/>
              <a:t>, </a:t>
            </a:r>
            <a:r>
              <a:rPr lang="tr-TR" dirty="0" err="1"/>
              <a:t>Sai</a:t>
            </a:r>
            <a:r>
              <a:rPr lang="tr-TR" dirty="0"/>
              <a:t>, Sek) ile karşılaşmışlar ve onları mağlup ederek ülkelerine </a:t>
            </a:r>
            <a:r>
              <a:rPr lang="tr-TR" dirty="0" smtClean="0"/>
              <a:t>yerleşmişlerdir.</a:t>
            </a:r>
            <a:endParaRPr lang="tr-T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216 ORTAÇAĞ HİNDİSTAN TARİHİ VE KÜLTÜRÜ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Fakat </a:t>
            </a:r>
            <a:r>
              <a:rPr lang="tr-TR" dirty="0" err="1"/>
              <a:t>Hiung-nuların</a:t>
            </a:r>
            <a:r>
              <a:rPr lang="tr-TR" dirty="0"/>
              <a:t> hâkimiyeti altında büyüyen </a:t>
            </a:r>
            <a:r>
              <a:rPr lang="tr-TR" dirty="0" err="1"/>
              <a:t>Wusun</a:t>
            </a:r>
            <a:r>
              <a:rPr lang="tr-TR" dirty="0"/>
              <a:t> kralının oğlu, </a:t>
            </a:r>
            <a:r>
              <a:rPr lang="tr-TR" dirty="0" err="1"/>
              <a:t>Yüeçiler</a:t>
            </a:r>
            <a:r>
              <a:rPr lang="tr-TR" dirty="0"/>
              <a:t> tarafından katledilen babasının öcünü almak için </a:t>
            </a:r>
            <a:r>
              <a:rPr lang="tr-TR" dirty="0" err="1"/>
              <a:t>Yüeçilere</a:t>
            </a:r>
            <a:r>
              <a:rPr lang="tr-TR" dirty="0"/>
              <a:t> saldırmış ve Sakaların topraklarına yerleşmiş olan </a:t>
            </a:r>
            <a:r>
              <a:rPr lang="tr-TR" dirty="0" err="1"/>
              <a:t>Yüeçileri</a:t>
            </a:r>
            <a:r>
              <a:rPr lang="tr-TR" dirty="0"/>
              <a:t> batı ve güney vadilerine yani </a:t>
            </a:r>
            <a:r>
              <a:rPr lang="tr-TR" dirty="0" err="1"/>
              <a:t>Axus</a:t>
            </a:r>
            <a:r>
              <a:rPr lang="tr-TR" dirty="0"/>
              <a:t>, </a:t>
            </a:r>
            <a:r>
              <a:rPr lang="tr-TR" dirty="0" err="1"/>
              <a:t>Amu</a:t>
            </a:r>
            <a:r>
              <a:rPr lang="tr-TR" dirty="0"/>
              <a:t> </a:t>
            </a:r>
            <a:r>
              <a:rPr lang="tr-TR" dirty="0" err="1"/>
              <a:t>Darya’ya</a:t>
            </a:r>
            <a:r>
              <a:rPr lang="tr-TR" dirty="0"/>
              <a:t> (Ceyhun) doğru sürmüştü.</a:t>
            </a:r>
          </a:p>
        </p:txBody>
      </p:sp>
    </p:spTree>
    <p:extLst>
      <p:ext uri="{BB962C8B-B14F-4D97-AF65-F5344CB8AC3E}">
        <p14:creationId xmlns:p14="http://schemas.microsoft.com/office/powerpoint/2010/main" val="40791495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216 ORTAÇAĞ HİNDİSTAN TARİHİ VE KÜLTÜRÜ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Ceyhun nehrinin güneyindeki </a:t>
            </a:r>
            <a:r>
              <a:rPr lang="tr-TR" dirty="0" err="1"/>
              <a:t>Baktria</a:t>
            </a:r>
            <a:r>
              <a:rPr lang="tr-TR" dirty="0"/>
              <a:t> bölgesine yerleşen </a:t>
            </a:r>
            <a:r>
              <a:rPr lang="tr-TR" dirty="0" err="1"/>
              <a:t>Yüeçilerin</a:t>
            </a:r>
            <a:r>
              <a:rPr lang="tr-TR" dirty="0"/>
              <a:t> bir ya da ikinci jenerasyonu, zamanla göçebe yaşam tarzından vazgeçerek, yerleşik hayata geçmiş ve birbirlerinden bağımsız beş kola </a:t>
            </a:r>
            <a:r>
              <a:rPr lang="tr-TR" dirty="0" smtClean="0"/>
              <a:t>ayrılmışlardır.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913307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216 ORTAÇAĞ HİNDİSTAN TARİHİ VE KÜLTÜRÜ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 err="1"/>
              <a:t>Yüeçi</a:t>
            </a:r>
            <a:r>
              <a:rPr lang="tr-TR" dirty="0"/>
              <a:t> göçü sonrası tarihi ile ilgili bilgilerimiz ise ilgili döneme ait kayıtların tutulmamış olması sebebiyle sekteye uğramaktadır. Ancak bilinen tek somut bilgi, </a:t>
            </a:r>
            <a:r>
              <a:rPr lang="tr-TR" dirty="0" err="1"/>
              <a:t>Yüeçilerin</a:t>
            </a:r>
            <a:r>
              <a:rPr lang="tr-TR" dirty="0"/>
              <a:t> beş ana kola ayrılarak birbirinden bağımsız beylikler olarak varlıklarını sürdürdükleri gerçeğidir</a:t>
            </a:r>
            <a:r>
              <a:rPr lang="tr-TR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269195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216 ORTAÇAĞ HİNDİSTAN TARİHİ VE KÜLTÜRÜ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İlk Han hanedanlığı ile ilgili </a:t>
            </a:r>
            <a:r>
              <a:rPr lang="tr-TR" dirty="0" err="1"/>
              <a:t>Pan-ku</a:t>
            </a:r>
            <a:r>
              <a:rPr lang="tr-TR" dirty="0"/>
              <a:t> kayıtlarında ise MS 24’e kadar olan dönemde </a:t>
            </a:r>
            <a:r>
              <a:rPr lang="tr-TR" dirty="0" err="1"/>
              <a:t>Yüeçi</a:t>
            </a:r>
            <a:r>
              <a:rPr lang="tr-TR" dirty="0"/>
              <a:t> başkenti ile Ceyhun’un kuzeyindeki </a:t>
            </a:r>
            <a:r>
              <a:rPr lang="tr-TR" dirty="0" err="1"/>
              <a:t>Kien-çi</a:t>
            </a:r>
            <a:r>
              <a:rPr lang="tr-TR" dirty="0"/>
              <a:t> ve Ki-</a:t>
            </a:r>
            <a:r>
              <a:rPr lang="tr-TR" dirty="0" err="1"/>
              <a:t>pinlerin</a:t>
            </a:r>
            <a:r>
              <a:rPr lang="tr-TR" dirty="0"/>
              <a:t> komşu olduğu ve karşılıklı ticari faaliyetlerde bulunulduğu belirtilmiştir. Ayrıca yine bu kayıtlarda </a:t>
            </a:r>
            <a:r>
              <a:rPr lang="tr-TR" dirty="0" err="1"/>
              <a:t>Yüeçilerin</a:t>
            </a:r>
            <a:r>
              <a:rPr lang="tr-TR" dirty="0"/>
              <a:t> göçebe yaşam tarzını terk ettikten sonra, sistemli bir devlet yapısına geçiş yaptıkları ve ülkelerini beş eyalete6 ayırdıkları kaydedilmiştir. Bu beş eyaletten biri olan </a:t>
            </a:r>
            <a:r>
              <a:rPr lang="tr-TR" dirty="0" err="1"/>
              <a:t>Kuei-ŞuangDen</a:t>
            </a:r>
            <a:r>
              <a:rPr lang="tr-TR" dirty="0"/>
              <a:t>, yani </a:t>
            </a:r>
            <a:r>
              <a:rPr lang="tr-TR" dirty="0" err="1" smtClean="0"/>
              <a:t>Kuşanlar’dır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283753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216 ORTAÇAĞ HİNDİSTAN TARİHİ VE KÜLTÜRÜ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Sanskrit dilinde “</a:t>
            </a:r>
            <a:r>
              <a:rPr lang="tr-TR" dirty="0" err="1"/>
              <a:t>Kuşāṇa</a:t>
            </a:r>
            <a:r>
              <a:rPr lang="tr-TR" dirty="0"/>
              <a:t>” olarak söylenen Kuşan kelimesine ilk olarak MS I-II. yüzyıla ait </a:t>
            </a:r>
            <a:r>
              <a:rPr lang="tr-TR" dirty="0" err="1"/>
              <a:t>Brahmi</a:t>
            </a:r>
            <a:r>
              <a:rPr lang="tr-TR" dirty="0"/>
              <a:t> 1ve Kharosthi2 alfabeleriyle yazılmış Kuşan Kitabeleri aracılığıyla ulaşıyoruz. Kuşan adının anlamı ile ilgili yapılan çalışmalarda, araştırmacılar birbirinden farklı dört ihtimalin üzerinde durmaktadır. Bu ihtimaller (sırasıyla); bir beyin adı olması ihtimali, bir boy ya da klanın adı olması ihtimali, bir sülale adı ya da sülale hükümdarının şahsi lakabı, ismi olarak kullanılması ihtimalleridir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216 ORTAÇAĞ HİNDİSTAN TARİHİ VE KÜLTÜRÜ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Kuşan ismi, </a:t>
            </a:r>
            <a:r>
              <a:rPr lang="tr-TR" dirty="0" err="1"/>
              <a:t>anlambilimsel</a:t>
            </a:r>
            <a:r>
              <a:rPr lang="tr-TR" dirty="0"/>
              <a:t> olarak da çözümlenmeye çalışılmıştır. Bu bağlamda Kuşan sözcüğünün “idare, yönetim” anlamındaki Kuşa ve “kök, gövde, menşei” anlamlarındaki -</a:t>
            </a:r>
            <a:r>
              <a:rPr lang="tr-TR" dirty="0" err="1"/>
              <a:t>na</a:t>
            </a:r>
            <a:r>
              <a:rPr lang="tr-TR" dirty="0"/>
              <a:t> kelimeleri ile birleşerek “hükümdar sülalesine mensup” anlamına gelebileceği ifade edilmiştir. Ayrıca kuşa kelimesine, genitif eki –</a:t>
            </a:r>
            <a:r>
              <a:rPr lang="tr-TR" dirty="0" err="1"/>
              <a:t>na</a:t>
            </a:r>
            <a:r>
              <a:rPr lang="tr-TR" dirty="0"/>
              <a:t> (aitlik bildiren- </a:t>
            </a:r>
            <a:r>
              <a:rPr lang="tr-TR" dirty="0" err="1"/>
              <a:t>nın</a:t>
            </a:r>
            <a:r>
              <a:rPr lang="tr-TR" dirty="0"/>
              <a:t>, -</a:t>
            </a:r>
            <a:r>
              <a:rPr lang="tr-TR" dirty="0" err="1"/>
              <a:t>nin</a:t>
            </a:r>
            <a:r>
              <a:rPr lang="tr-TR" dirty="0"/>
              <a:t>) eklenerek kuşana formunun oluşturulduğu ihtimalinin üzerinde de durulmaktadır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216 ORTAÇAĞ HİNDİSTAN TARİHİ VE KÜLTÜRÜ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Bu durumda Kuşa sözcüğü eğer bir boy ya da klan adı ise, Kuşana da Kuşan boyuna ait olan anlamında kullanılmıştır. Son dönem Hint kaynaklarında ise yeni </a:t>
            </a:r>
            <a:r>
              <a:rPr lang="tr-TR" dirty="0" err="1"/>
              <a:t>Hind</a:t>
            </a:r>
            <a:r>
              <a:rPr lang="el-GR" dirty="0"/>
              <a:t>ῑ </a:t>
            </a:r>
            <a:r>
              <a:rPr lang="tr-TR" dirty="0"/>
              <a:t>dilinin fonetik kuralları gereği, sondaki –a sesi düşürülmüş ve Kuşan şeklindeki formu kullanılmaya başlanmıştır.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216 ORTAÇAĞ HİNDİSTAN TARİHİ VE KÜLTÜRÜ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 err="1"/>
              <a:t>Kuşanların</a:t>
            </a:r>
            <a:r>
              <a:rPr lang="tr-TR" dirty="0"/>
              <a:t> kökeni konusu, daha önceki araştırmacıların da çalışmalarında belirttiği gibi henüz tam bir netlik kazanmış değildir. Enver </a:t>
            </a:r>
            <a:r>
              <a:rPr lang="tr-TR" dirty="0" err="1"/>
              <a:t>Konukçu’nun</a:t>
            </a:r>
            <a:r>
              <a:rPr lang="tr-TR" dirty="0"/>
              <a:t> “</a:t>
            </a:r>
            <a:r>
              <a:rPr lang="tr-TR" dirty="0" err="1"/>
              <a:t>Kuşanlar</a:t>
            </a:r>
            <a:r>
              <a:rPr lang="tr-TR" dirty="0"/>
              <a:t> ve </a:t>
            </a:r>
            <a:r>
              <a:rPr lang="tr-TR" dirty="0" err="1"/>
              <a:t>Akhunlar</a:t>
            </a:r>
            <a:r>
              <a:rPr lang="tr-TR" dirty="0"/>
              <a:t> Tarihi” adlı doktora tezinin “</a:t>
            </a:r>
            <a:r>
              <a:rPr lang="tr-TR" dirty="0" err="1"/>
              <a:t>Kuşanlar’ın</a:t>
            </a:r>
            <a:r>
              <a:rPr lang="tr-TR" dirty="0"/>
              <a:t> Milliyeti” başlığını taşıyan ilk bölümünde şu ifadeler yer alır: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216 ORTAÇAĞ HİNDİSTAN TARİHİ VE KÜLTÜRÜ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 err="1"/>
              <a:t>Kuşanlar’ın</a:t>
            </a:r>
            <a:r>
              <a:rPr lang="tr-TR" dirty="0"/>
              <a:t> hangi etnik zümreye ait oldukları meselesi yeni bir problem değildir. Şimdiye kadar da bu mevzu ile ilgilenen âlimler tarafından araştırılmasına devam edilmiştir. Bizim </a:t>
            </a:r>
            <a:r>
              <a:rPr lang="tr-TR" dirty="0" err="1"/>
              <a:t>Kuşanlar’ın</a:t>
            </a:r>
            <a:r>
              <a:rPr lang="tr-TR" dirty="0"/>
              <a:t> etnik menşeleri ile ilgili bilgi edinmek üzere başvurduğumuz kaynaklar Latin, Grek, Çin ve Hint malzemeleri ile arkeolojik kazılarda bulunan paralar, kitabeler v.s.’</a:t>
            </a:r>
            <a:r>
              <a:rPr lang="tr-TR" dirty="0" err="1"/>
              <a:t>dir</a:t>
            </a:r>
            <a:r>
              <a:rPr lang="tr-TR" dirty="0"/>
              <a:t>. Bu kaynaklardaki dil, giyiniş, fiziki tasvirler, kralların kullandıkları unvanlar, </a:t>
            </a:r>
            <a:r>
              <a:rPr lang="tr-TR" dirty="0" err="1"/>
              <a:t>Kuşanlar’ın</a:t>
            </a:r>
            <a:r>
              <a:rPr lang="tr-TR" dirty="0"/>
              <a:t> Türk, Moğol ya da Saka-İran menşeli oldukları hakkında üç faraziyenin doğmasına sebep olmuştur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216 ORTAÇAĞ HİNDİSTAN TARİHİ VE KÜLTÜRÜ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Tezcan ise; </a:t>
            </a:r>
            <a:r>
              <a:rPr lang="tr-TR" dirty="0" err="1"/>
              <a:t>Kuşanların</a:t>
            </a:r>
            <a:r>
              <a:rPr lang="tr-TR" dirty="0"/>
              <a:t> menşei ile ilgili çalışmalarında </a:t>
            </a:r>
            <a:r>
              <a:rPr lang="tr-TR" dirty="0" err="1"/>
              <a:t>Konukçu’nun</a:t>
            </a:r>
            <a:r>
              <a:rPr lang="tr-TR" dirty="0"/>
              <a:t> öne sürdüğü üç bilimsel görüşe ek olarak üç farklı olasılıktan daha bahsetmektedir. Bunu göre </a:t>
            </a:r>
            <a:r>
              <a:rPr lang="tr-TR" dirty="0" err="1"/>
              <a:t>Kuşanlar</a:t>
            </a:r>
            <a:r>
              <a:rPr lang="tr-TR" dirty="0"/>
              <a:t>; “Türk, Moğol, Tibet, Hint, İran ve İskit kökenli olabilirlerdi. Araştırmacılar ise Tibet ve Hint kökenli olabilecekleri ile ilgili görüşleri pek fazla desteklememişlerdir”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216 ORTAÇAĞ HİNDİSTAN TARİHİ VE KÜLTÜRÜ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 err="1"/>
              <a:t>Kuşanların</a:t>
            </a:r>
            <a:r>
              <a:rPr lang="tr-TR" dirty="0"/>
              <a:t> ortaya çıkışları, erken dönem siyasi ve askerî faaliyetleri ile ilgili ilk bilgilere, Çinliler tarafından oluşturulmuş tarih kaynakları aracılığıyla ulaşıyoruz. </a:t>
            </a:r>
            <a:r>
              <a:rPr lang="tr-TR" dirty="0" err="1"/>
              <a:t>Kuşanlar</a:t>
            </a:r>
            <a:r>
              <a:rPr lang="tr-TR" dirty="0"/>
              <a:t> ayrı bir kol olarak </a:t>
            </a:r>
            <a:r>
              <a:rPr lang="tr-TR" dirty="0" err="1"/>
              <a:t>Yüeçilerden</a:t>
            </a:r>
            <a:r>
              <a:rPr lang="tr-TR" dirty="0"/>
              <a:t> ayrılmadan önce yekpare bir topluluk olarak, </a:t>
            </a:r>
            <a:r>
              <a:rPr lang="tr-TR" dirty="0" err="1"/>
              <a:t>Tsenn-hoang</a:t>
            </a:r>
            <a:r>
              <a:rPr lang="tr-TR" dirty="0"/>
              <a:t> yani Tun-</a:t>
            </a:r>
            <a:r>
              <a:rPr lang="tr-TR" dirty="0" err="1"/>
              <a:t>huang</a:t>
            </a:r>
            <a:r>
              <a:rPr lang="tr-TR" dirty="0"/>
              <a:t> şehri ile K’i-</a:t>
            </a:r>
            <a:r>
              <a:rPr lang="tr-TR" dirty="0" err="1"/>
              <a:t>lien</a:t>
            </a:r>
            <a:r>
              <a:rPr lang="tr-TR" dirty="0"/>
              <a:t> yani </a:t>
            </a:r>
            <a:r>
              <a:rPr lang="tr-TR" dirty="0" err="1"/>
              <a:t>Tien</a:t>
            </a:r>
            <a:r>
              <a:rPr lang="tr-TR" dirty="0"/>
              <a:t>-şan </a:t>
            </a:r>
            <a:r>
              <a:rPr lang="tr-TR" dirty="0" smtClean="0"/>
              <a:t>yakınlarındaki</a:t>
            </a:r>
            <a:r>
              <a:rPr lang="tr-TR" dirty="0"/>
              <a:t> Çin-Türkistan sınırları arasında, (araştırmacılar tarafından) Kan-su adı verilen bölgede yaşarlardı.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216 ORTAÇAĞ HİNDİSTAN TARİHİ VE KÜLTÜRÜ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 smtClean="0"/>
              <a:t>Kaynaklarda</a:t>
            </a:r>
            <a:r>
              <a:rPr lang="tr-TR" dirty="0"/>
              <a:t>, </a:t>
            </a:r>
            <a:r>
              <a:rPr lang="tr-TR" dirty="0" err="1"/>
              <a:t>Yüeçilerin</a:t>
            </a:r>
            <a:r>
              <a:rPr lang="tr-TR" dirty="0"/>
              <a:t> komşuları </a:t>
            </a:r>
            <a:r>
              <a:rPr lang="tr-TR" dirty="0" err="1"/>
              <a:t>Hiung-nular</a:t>
            </a:r>
            <a:r>
              <a:rPr lang="tr-TR" dirty="0"/>
              <a:t> tarafından mağlup edilerek anavatanlarından kovuldukları aktarılmaktadır. Bu mücadelede </a:t>
            </a:r>
            <a:r>
              <a:rPr lang="tr-TR" dirty="0" err="1"/>
              <a:t>Yüeçi</a:t>
            </a:r>
            <a:r>
              <a:rPr lang="tr-TR" dirty="0"/>
              <a:t> Kabilesi liderinin kafasının kesilip kafatasından </a:t>
            </a:r>
            <a:r>
              <a:rPr lang="tr-TR" dirty="0" err="1"/>
              <a:t>Hiung</a:t>
            </a:r>
            <a:r>
              <a:rPr lang="tr-TR" dirty="0"/>
              <a:t>-nu kralı için içecek konulan bir kap yapıldığı kaydedilmiştir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1371</TotalTime>
  <Words>845</Words>
  <Application>Microsoft Office PowerPoint</Application>
  <PresentationFormat>Ekran Gösterisi (4:3)</PresentationFormat>
  <Paragraphs>36</Paragraphs>
  <Slides>15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21" baseType="lpstr">
      <vt:lpstr>Calibri</vt:lpstr>
      <vt:lpstr>Century Schoolbook</vt:lpstr>
      <vt:lpstr>Comic Sans MS</vt:lpstr>
      <vt:lpstr>Wingdings</vt:lpstr>
      <vt:lpstr>Wingdings 2</vt:lpstr>
      <vt:lpstr>Oriel</vt:lpstr>
      <vt:lpstr>                  HİN 216 ORTAÇAĞ HİNDİSTAN TARİHİ VE KÜLTÜRÜ  10. Hafta  Kuşanlar’ın kökeni      </vt:lpstr>
      <vt:lpstr>HİN 216 ORTAÇAĞ HİNDİSTAN TARİHİ VE KÜLTÜRÜ</vt:lpstr>
      <vt:lpstr>HİN 216 ORTAÇAĞ HİNDİSTAN TARİHİ VE KÜLTÜRÜ</vt:lpstr>
      <vt:lpstr>HİN 216 ORTAÇAĞ HİNDİSTAN TARİHİ VE KÜLTÜRÜ</vt:lpstr>
      <vt:lpstr>HİN 216 ORTAÇAĞ HİNDİSTAN TARİHİ VE KÜLTÜRÜ</vt:lpstr>
      <vt:lpstr>HİN 216 ORTAÇAĞ HİNDİSTAN TARİHİ VE KÜLTÜRÜ</vt:lpstr>
      <vt:lpstr>HİN 216 ORTAÇAĞ HİNDİSTAN TARİHİ VE KÜLTÜRÜ</vt:lpstr>
      <vt:lpstr>HİN 216 ORTAÇAĞ HİNDİSTAN TARİHİ VE KÜLTÜRÜ</vt:lpstr>
      <vt:lpstr>HİN 216 ORTAÇAĞ HİNDİSTAN TARİHİ VE KÜLTÜRÜ</vt:lpstr>
      <vt:lpstr>HİN 216 ORTAÇAĞ HİNDİSTAN TARİHİ VE KÜLTÜRÜ</vt:lpstr>
      <vt:lpstr>HİN 216 ORTAÇAĞ HİNDİSTAN TARİHİ VE KÜLTÜRÜ</vt:lpstr>
      <vt:lpstr>HİN 216 ORTAÇAĞ HİNDİSTAN TARİHİ VE KÜLTÜRÜ</vt:lpstr>
      <vt:lpstr>HİN 216 ORTAÇAĞ HİNDİSTAN TARİHİ VE KÜLTÜRÜ</vt:lpstr>
      <vt:lpstr>HİN 216 ORTAÇAĞ HİNDİSTAN TARİHİ VE KÜLTÜRÜ</vt:lpstr>
      <vt:lpstr>HİN 216 ORTAÇAĞ HİNDİSTAN TARİHİ VE KÜLTÜRÜ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II. GENÇ AKADEMİSYENLER SEMPOZYUMU   GAZİ ÜNİVERSİTESİ, 24-25 Kasım 20114</dc:title>
  <dc:creator>Arş. Gör. Y.KAYALI</dc:creator>
  <cp:lastModifiedBy>Pc</cp:lastModifiedBy>
  <cp:revision>145</cp:revision>
  <dcterms:created xsi:type="dcterms:W3CDTF">2014-11-21T09:52:05Z</dcterms:created>
  <dcterms:modified xsi:type="dcterms:W3CDTF">2020-02-25T11:35:31Z</dcterms:modified>
</cp:coreProperties>
</file>