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71"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88E97CA9-CE9C-43F0-BF27-9D2B9C57431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E97CA9-CE9C-43F0-BF27-9D2B9C57431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E97CA9-CE9C-43F0-BF27-9D2B9C57431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936C9521-3C26-437E-A8C5-79BA8F457BE0}"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88E97CA9-CE9C-43F0-BF27-9D2B9C57431E}"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36C9521-3C26-437E-A8C5-79BA8F457BE0}" type="datetimeFigureOut">
              <a:rPr lang="tr-TR" smtClean="0"/>
              <a:pPr/>
              <a:t>14.05.2018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E97CA9-CE9C-43F0-BF27-9D2B9C57431E}"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571472" y="1571612"/>
            <a:ext cx="7851648" cy="2471742"/>
          </a:xfrm>
        </p:spPr>
        <p:txBody>
          <a:bodyPr>
            <a:normAutofit fontScale="90000"/>
          </a:bodyPr>
          <a:lstStyle/>
          <a:p>
            <a:pPr algn="ctr"/>
            <a:r>
              <a:rPr lang="en-US" dirty="0" smtClean="0"/>
              <a:t>ZTM 316 </a:t>
            </a:r>
            <a:r>
              <a:rPr lang="en-US" dirty="0" err="1" smtClean="0"/>
              <a:t>Mekanizmalar</a:t>
            </a:r>
            <a:r>
              <a:rPr lang="en-US" dirty="0" smtClean="0"/>
              <a:t> </a:t>
            </a:r>
            <a:r>
              <a:rPr lang="tr-TR" smtClean="0"/>
              <a:t/>
            </a:r>
            <a:br>
              <a:rPr lang="tr-TR" smtClean="0"/>
            </a:br>
            <a:r>
              <a:rPr lang="tr-TR" dirty="0" smtClean="0">
                <a:solidFill>
                  <a:schemeClr val="tx1"/>
                </a:solidFill>
              </a:rPr>
              <a:t/>
            </a:r>
            <a:br>
              <a:rPr lang="tr-TR" dirty="0" smtClean="0">
                <a:solidFill>
                  <a:schemeClr val="tx1"/>
                </a:solidFill>
              </a:rPr>
            </a:br>
            <a:r>
              <a:rPr lang="tr-TR" dirty="0" smtClean="0">
                <a:solidFill>
                  <a:schemeClr val="tx1"/>
                </a:solidFill>
              </a:rPr>
              <a:t>7.Hafta</a:t>
            </a:r>
          </a:p>
        </p:txBody>
      </p:sp>
      <p:sp>
        <p:nvSpPr>
          <p:cNvPr id="2052" name="Rectangle 3"/>
          <p:cNvSpPr>
            <a:spLocks noGrp="1" noChangeArrowheads="1"/>
          </p:cNvSpPr>
          <p:nvPr>
            <p:ph type="subTitle" idx="1"/>
          </p:nvPr>
        </p:nvSpPr>
        <p:spPr>
          <a:xfrm>
            <a:off x="1142976" y="4714884"/>
            <a:ext cx="6400800" cy="1271587"/>
          </a:xfrm>
        </p:spPr>
        <p:txBody>
          <a:bodyPr/>
          <a:lstStyle/>
          <a:p>
            <a:pPr eaLnBrk="1" hangingPunct="1"/>
            <a:r>
              <a:rPr lang="tr-TR" dirty="0" smtClean="0">
                <a:solidFill>
                  <a:schemeClr val="bg1"/>
                </a:solidFill>
              </a:rPr>
              <a:t>Prof. Dr. Ramazan ÖZTÜRK</a:t>
            </a:r>
          </a:p>
        </p:txBody>
      </p:sp>
      <p:sp>
        <p:nvSpPr>
          <p:cNvPr id="2050"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039F8-46BD-4F7C-9FD6-31A8E8024D9C}" type="slidenum">
              <a:rPr lang="tr-TR" smtClean="0">
                <a:solidFill>
                  <a:srgbClr val="FFFFFF"/>
                </a:solidFill>
              </a:rPr>
              <a:pPr eaLnBrk="1" hangingPunct="1"/>
              <a:t>1</a:t>
            </a:fld>
            <a:endParaRPr lang="tr-TR" smtClean="0">
              <a:solidFill>
                <a:srgbClr val="FFFFFF"/>
              </a:solidFill>
            </a:endParaRPr>
          </a:p>
        </p:txBody>
      </p:sp>
    </p:spTree>
    <p:extLst>
      <p:ext uri="{BB962C8B-B14F-4D97-AF65-F5344CB8AC3E}">
        <p14:creationId xmlns="" xmlns:p14="http://schemas.microsoft.com/office/powerpoint/2010/main" val="869170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539750" y="476250"/>
            <a:ext cx="8229600" cy="1512888"/>
          </a:xfrm>
        </p:spPr>
        <p:txBody>
          <a:bodyPr/>
          <a:lstStyle/>
          <a:p>
            <a:pPr eaLnBrk="1" hangingPunct="1">
              <a:buFontTx/>
              <a:buNone/>
            </a:pPr>
            <a:r>
              <a:rPr lang="tr-TR" altLang="zh-TW" sz="2400" b="1" smtClean="0"/>
              <a:t>5. Aralıklı Mekanizmalar</a:t>
            </a:r>
            <a:endParaRPr lang="tr-TR" altLang="zh-TW" sz="2400" smtClean="0"/>
          </a:p>
          <a:p>
            <a:pPr eaLnBrk="1" hangingPunct="1">
              <a:buFontTx/>
              <a:buNone/>
            </a:pPr>
            <a:r>
              <a:rPr lang="tr-TR" altLang="zh-TW" sz="2400" smtClean="0"/>
              <a:t>    Giriş uzvunun aralıksız dönme hareketini, çıkış uzvunun istenilen şekildeki aralıklı hareketine çevirir.</a:t>
            </a:r>
            <a:endParaRPr lang="tr-TR" sz="2400" smtClean="0"/>
          </a:p>
        </p:txBody>
      </p:sp>
      <p:sp>
        <p:nvSpPr>
          <p:cNvPr id="6861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900EDDF-3954-4452-ADE8-FDD2EE628837}" type="slidenum">
              <a:rPr lang="tr-TR" smtClean="0"/>
              <a:pPr eaLnBrk="1" hangingPunct="1"/>
              <a:t>10</a:t>
            </a:fld>
            <a:endParaRPr lang="tr-TR" smtClean="0"/>
          </a:p>
        </p:txBody>
      </p:sp>
      <p:pic>
        <p:nvPicPr>
          <p:cNvPr id="6" name="5 Resim" descr="Genova mekanizması ile ilgili görsel sonucu"/>
          <p:cNvPicPr/>
          <p:nvPr/>
        </p:nvPicPr>
        <p:blipFill>
          <a:blip r:embed="rId2"/>
          <a:srcRect/>
          <a:stretch>
            <a:fillRect/>
          </a:stretch>
        </p:blipFill>
        <p:spPr bwMode="auto">
          <a:xfrm>
            <a:off x="1928794" y="2071678"/>
            <a:ext cx="4572000" cy="3429000"/>
          </a:xfrm>
          <a:prstGeom prst="rect">
            <a:avLst/>
          </a:prstGeom>
          <a:noFill/>
          <a:ln w="9525">
            <a:noFill/>
            <a:miter lim="800000"/>
            <a:headEnd/>
            <a:tailEnd/>
          </a:ln>
        </p:spPr>
      </p:pic>
      <p:sp>
        <p:nvSpPr>
          <p:cNvPr id="7" name="6 Dikdörtgen"/>
          <p:cNvSpPr/>
          <p:nvPr/>
        </p:nvSpPr>
        <p:spPr>
          <a:xfrm>
            <a:off x="1571604" y="5500702"/>
            <a:ext cx="5357850" cy="369332"/>
          </a:xfrm>
          <a:prstGeom prst="rect">
            <a:avLst/>
          </a:prstGeom>
        </p:spPr>
        <p:txBody>
          <a:bodyPr wrap="square">
            <a:spAutoFit/>
          </a:bodyPr>
          <a:lstStyle/>
          <a:p>
            <a:r>
              <a:rPr lang="tr-TR" dirty="0" smtClean="0"/>
              <a:t>https://www.youtube.com/watch?v=t9P8_31GjYo</a:t>
            </a:r>
            <a:endParaRPr lang="tr-TR" dirty="0"/>
          </a:p>
        </p:txBody>
      </p:sp>
    </p:spTree>
    <p:extLst>
      <p:ext uri="{BB962C8B-B14F-4D97-AF65-F5344CB8AC3E}">
        <p14:creationId xmlns:p14="http://schemas.microsoft.com/office/powerpoint/2010/main" xmlns="" val="2426696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457200" y="404813"/>
            <a:ext cx="8229600" cy="3238501"/>
          </a:xfrm>
        </p:spPr>
        <p:txBody>
          <a:bodyPr>
            <a:normAutofit/>
          </a:bodyPr>
          <a:lstStyle/>
          <a:p>
            <a:pPr eaLnBrk="1" hangingPunct="1">
              <a:lnSpc>
                <a:spcPct val="80000"/>
              </a:lnSpc>
              <a:buFontTx/>
              <a:buNone/>
            </a:pPr>
            <a:r>
              <a:rPr lang="tr-TR" altLang="zh-TW" sz="2400" dirty="0" smtClean="0"/>
              <a:t>    </a:t>
            </a:r>
            <a:endParaRPr lang="tr-TR" altLang="zh-TW" sz="2400" b="1" dirty="0" smtClean="0"/>
          </a:p>
          <a:p>
            <a:pPr eaLnBrk="1" hangingPunct="1">
              <a:lnSpc>
                <a:spcPct val="80000"/>
              </a:lnSpc>
              <a:buFontTx/>
              <a:buNone/>
            </a:pPr>
            <a:r>
              <a:rPr lang="tr-TR" altLang="zh-TW" sz="2400" b="1" dirty="0" smtClean="0"/>
              <a:t>     6. Esnek Uzuvlu Mekanizmalar</a:t>
            </a:r>
          </a:p>
          <a:p>
            <a:pPr marL="0" indent="0">
              <a:lnSpc>
                <a:spcPct val="80000"/>
              </a:lnSpc>
              <a:buNone/>
            </a:pPr>
            <a:r>
              <a:rPr lang="tr-TR" altLang="zh-TW" sz="2400" dirty="0"/>
              <a:t>Makinalarda çalışma özelliğine göre esnek uzuvlu mekanizmalar da kullanılabilir. Esnek uzuvlu mekanizmalar şunlardır:</a:t>
            </a:r>
          </a:p>
          <a:p>
            <a:pPr eaLnBrk="1" hangingPunct="1">
              <a:lnSpc>
                <a:spcPct val="80000"/>
              </a:lnSpc>
              <a:buFontTx/>
              <a:buNone/>
            </a:pPr>
            <a:r>
              <a:rPr lang="tr-TR" altLang="zh-TW" sz="2400" b="1" dirty="0" smtClean="0"/>
              <a:t>Kayış-kasnak Mekanizmaları</a:t>
            </a:r>
            <a:endParaRPr lang="tr-TR" altLang="zh-TW" sz="2400" dirty="0" smtClean="0"/>
          </a:p>
          <a:p>
            <a:pPr eaLnBrk="1" hangingPunct="1">
              <a:lnSpc>
                <a:spcPct val="80000"/>
              </a:lnSpc>
              <a:buFontTx/>
              <a:buNone/>
            </a:pPr>
            <a:r>
              <a:rPr lang="tr-TR" altLang="zh-TW" sz="2400" dirty="0" smtClean="0"/>
              <a:t>     Bir milden diğer bir mile dönme hareketini aktarmak için kullanılır. Hareket, döndüren ve döndürülen kasnaklara sarılan ve oldukça esnek olan bir kayışın yardımı ile sağlanır. </a:t>
            </a:r>
            <a:endParaRPr lang="tr-TR" sz="2400" dirty="0" smtClean="0"/>
          </a:p>
        </p:txBody>
      </p:sp>
      <p:sp>
        <p:nvSpPr>
          <p:cNvPr id="69634"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1351EE9-FA6F-4EB6-BA8D-8A27FAE7BB05}" type="slidenum">
              <a:rPr lang="tr-TR" smtClean="0"/>
              <a:pPr eaLnBrk="1" hangingPunct="1"/>
              <a:t>11</a:t>
            </a:fld>
            <a:endParaRPr lang="tr-TR" smtClean="0"/>
          </a:p>
        </p:txBody>
      </p:sp>
      <p:pic>
        <p:nvPicPr>
          <p:cNvPr id="6" name="5 Resim" descr="kayış kasnak mekanizması ile ilgili görsel sonucu"/>
          <p:cNvPicPr/>
          <p:nvPr/>
        </p:nvPicPr>
        <p:blipFill>
          <a:blip r:embed="rId2"/>
          <a:srcRect/>
          <a:stretch>
            <a:fillRect/>
          </a:stretch>
        </p:blipFill>
        <p:spPr bwMode="auto">
          <a:xfrm>
            <a:off x="2071670" y="3357562"/>
            <a:ext cx="3214711" cy="2500330"/>
          </a:xfrm>
          <a:prstGeom prst="rect">
            <a:avLst/>
          </a:prstGeom>
          <a:noFill/>
          <a:ln w="9525">
            <a:noFill/>
            <a:miter lim="800000"/>
            <a:headEnd/>
            <a:tailEnd/>
          </a:ln>
        </p:spPr>
      </p:pic>
      <p:sp>
        <p:nvSpPr>
          <p:cNvPr id="7" name="6 Dikdörtgen"/>
          <p:cNvSpPr/>
          <p:nvPr/>
        </p:nvSpPr>
        <p:spPr>
          <a:xfrm>
            <a:off x="928662" y="5857892"/>
            <a:ext cx="6715172" cy="369332"/>
          </a:xfrm>
          <a:prstGeom prst="rect">
            <a:avLst/>
          </a:prstGeom>
        </p:spPr>
        <p:txBody>
          <a:bodyPr wrap="square">
            <a:spAutoFit/>
          </a:bodyPr>
          <a:lstStyle/>
          <a:p>
            <a:r>
              <a:rPr lang="tr-TR" dirty="0" smtClean="0"/>
              <a:t>http://www.</a:t>
            </a:r>
            <a:r>
              <a:rPr lang="tr-TR" dirty="0" err="1" smtClean="0"/>
              <a:t>ozenkompresor</a:t>
            </a:r>
            <a:r>
              <a:rPr lang="tr-TR" dirty="0" smtClean="0"/>
              <a:t>.com/tr-410600672/CORE-SERISI</a:t>
            </a:r>
            <a:endParaRPr lang="tr-TR" dirty="0"/>
          </a:p>
        </p:txBody>
      </p:sp>
    </p:spTree>
    <p:extLst>
      <p:ext uri="{BB962C8B-B14F-4D97-AF65-F5344CB8AC3E}">
        <p14:creationId xmlns:p14="http://schemas.microsoft.com/office/powerpoint/2010/main" xmlns="" val="1979584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a:xfrm>
            <a:off x="457200" y="519113"/>
            <a:ext cx="8229600" cy="2765425"/>
          </a:xfrm>
        </p:spPr>
        <p:txBody>
          <a:bodyPr/>
          <a:lstStyle/>
          <a:p>
            <a:pPr eaLnBrk="1" hangingPunct="1">
              <a:buFontTx/>
              <a:buNone/>
            </a:pPr>
            <a:r>
              <a:rPr lang="tr-TR" altLang="zh-TW" sz="2400" b="1" dirty="0" smtClean="0"/>
              <a:t>Zincir Mekanizmaları</a:t>
            </a:r>
            <a:endParaRPr lang="tr-TR" altLang="zh-TW" sz="2400" dirty="0" smtClean="0"/>
          </a:p>
          <a:p>
            <a:pPr eaLnBrk="1" hangingPunct="1">
              <a:buFontTx/>
              <a:buNone/>
            </a:pPr>
            <a:r>
              <a:rPr lang="tr-TR" altLang="zh-TW" sz="2400" dirty="0" smtClean="0"/>
              <a:t>   Dişli çark ile kayış-kasnak mekanizmaları arasında, ara bir mekanizmadır. Hareket, dişlilerde olduğu gibi doğrudan doğruya temas yolu ile iletilir ve kayış-kasnak mekanizmalarında olduğu gibi, döndüren ve döndürülen çarkların arasında zincir denilen üçüncü bir eleman bulunur.</a:t>
            </a:r>
            <a:endParaRPr lang="tr-TR" sz="2400" dirty="0" smtClean="0"/>
          </a:p>
        </p:txBody>
      </p:sp>
      <p:sp>
        <p:nvSpPr>
          <p:cNvPr id="7065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E65B85A-B101-4E7A-B1E5-B3C6F1516866}" type="slidenum">
              <a:rPr lang="tr-TR" smtClean="0"/>
              <a:pPr eaLnBrk="1" hangingPunct="1"/>
              <a:t>12</a:t>
            </a:fld>
            <a:endParaRPr lang="tr-TR" smtClean="0"/>
          </a:p>
        </p:txBody>
      </p:sp>
      <p:pic>
        <p:nvPicPr>
          <p:cNvPr id="7" name="6 Resim" descr="zincir dişli mekanizması ile ilgili görsel sonucu"/>
          <p:cNvPicPr/>
          <p:nvPr/>
        </p:nvPicPr>
        <p:blipFill>
          <a:blip r:embed="rId2"/>
          <a:srcRect/>
          <a:stretch>
            <a:fillRect/>
          </a:stretch>
        </p:blipFill>
        <p:spPr bwMode="auto">
          <a:xfrm>
            <a:off x="1500166" y="3214686"/>
            <a:ext cx="5760720" cy="1994709"/>
          </a:xfrm>
          <a:prstGeom prst="rect">
            <a:avLst/>
          </a:prstGeom>
          <a:noFill/>
          <a:ln w="9525">
            <a:noFill/>
            <a:miter lim="800000"/>
            <a:headEnd/>
            <a:tailEnd/>
          </a:ln>
        </p:spPr>
      </p:pic>
      <p:sp>
        <p:nvSpPr>
          <p:cNvPr id="8" name="7 Dikdörtgen"/>
          <p:cNvSpPr/>
          <p:nvPr/>
        </p:nvSpPr>
        <p:spPr>
          <a:xfrm>
            <a:off x="1500166" y="5357826"/>
            <a:ext cx="6143668" cy="369332"/>
          </a:xfrm>
          <a:prstGeom prst="rect">
            <a:avLst/>
          </a:prstGeom>
        </p:spPr>
        <p:txBody>
          <a:bodyPr wrap="square">
            <a:spAutoFit/>
          </a:bodyPr>
          <a:lstStyle/>
          <a:p>
            <a:r>
              <a:rPr lang="tr-TR" dirty="0" smtClean="0"/>
              <a:t>http://www.</a:t>
            </a:r>
            <a:r>
              <a:rPr lang="tr-TR" dirty="0" err="1" smtClean="0"/>
              <a:t>modakmakina</a:t>
            </a:r>
            <a:r>
              <a:rPr lang="tr-TR" dirty="0" smtClean="0"/>
              <a:t>.com.tr/</a:t>
            </a:r>
            <a:r>
              <a:rPr lang="tr-TR" dirty="0" err="1" smtClean="0"/>
              <a:t>index</a:t>
            </a:r>
            <a:r>
              <a:rPr lang="tr-TR" dirty="0" smtClean="0"/>
              <a:t>.</a:t>
            </a:r>
            <a:r>
              <a:rPr lang="tr-TR" dirty="0" err="1" smtClean="0"/>
              <a:t>php</a:t>
            </a:r>
            <a:r>
              <a:rPr lang="tr-TR" dirty="0" smtClean="0"/>
              <a:t>/zincir-</a:t>
            </a:r>
            <a:r>
              <a:rPr lang="tr-TR" dirty="0" err="1" smtClean="0"/>
              <a:t>disliler</a:t>
            </a:r>
            <a:r>
              <a:rPr lang="tr-TR" dirty="0" smtClean="0"/>
              <a:t>/</a:t>
            </a:r>
            <a:endParaRPr lang="tr-TR" dirty="0"/>
          </a:p>
        </p:txBody>
      </p:sp>
    </p:spTree>
    <p:extLst>
      <p:ext uri="{BB962C8B-B14F-4D97-AF65-F5344CB8AC3E}">
        <p14:creationId xmlns:p14="http://schemas.microsoft.com/office/powerpoint/2010/main" xmlns="" val="272320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p:txBody>
          <a:bodyPr/>
          <a:lstStyle/>
          <a:p>
            <a:pPr eaLnBrk="1" hangingPunct="1"/>
            <a:r>
              <a:rPr lang="tr-TR" altLang="zh-TW" b="1" smtClean="0">
                <a:solidFill>
                  <a:schemeClr val="tx1"/>
                </a:solidFill>
              </a:rPr>
              <a:t>Mekanizma Çeşitleri</a:t>
            </a:r>
            <a:endParaRPr lang="tr-TR" b="1" smtClean="0">
              <a:solidFill>
                <a:schemeClr val="tx1"/>
              </a:solidFill>
            </a:endParaRPr>
          </a:p>
        </p:txBody>
      </p:sp>
      <p:sp>
        <p:nvSpPr>
          <p:cNvPr id="60420" name="Rectangle 3"/>
          <p:cNvSpPr>
            <a:spLocks noGrp="1" noChangeArrowheads="1"/>
          </p:cNvSpPr>
          <p:nvPr>
            <p:ph idx="1"/>
          </p:nvPr>
        </p:nvSpPr>
        <p:spPr>
          <a:xfrm>
            <a:off x="457200" y="2392363"/>
            <a:ext cx="8229600" cy="1900237"/>
          </a:xfrm>
        </p:spPr>
        <p:txBody>
          <a:bodyPr/>
          <a:lstStyle/>
          <a:p>
            <a:pPr eaLnBrk="1" hangingPunct="1">
              <a:buFontTx/>
              <a:buNone/>
            </a:pPr>
            <a:r>
              <a:rPr lang="tr-TR" altLang="zh-TW" sz="2400" dirty="0" smtClean="0"/>
              <a:t>   </a:t>
            </a:r>
            <a:r>
              <a:rPr lang="tr-TR" altLang="zh-TW" sz="2400" dirty="0" err="1" smtClean="0"/>
              <a:t>Makinalarda</a:t>
            </a:r>
            <a:r>
              <a:rPr lang="tr-TR" altLang="zh-TW" sz="2400" dirty="0" smtClean="0"/>
              <a:t> çalışma amacına uygun olarak, değişik tip ve şekillerde mekanizmalar kullanılmaktadır. Bunlar arasında yaygın olarak kullanılanlar; kol, sürtünmeli çark, dişli, kam, aralıklı, kayış-kasnak , zincir mekanizmaları vb.dir.</a:t>
            </a:r>
            <a:endParaRPr lang="tr-TR" sz="2400" dirty="0" smtClean="0"/>
          </a:p>
        </p:txBody>
      </p:sp>
      <p:sp>
        <p:nvSpPr>
          <p:cNvPr id="6041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BC86A89-357A-4606-BF77-B8A867AD6DE1}" type="slidenum">
              <a:rPr lang="tr-TR" smtClean="0"/>
              <a:pPr eaLnBrk="1" hangingPunct="1"/>
              <a:t>2</a:t>
            </a:fld>
            <a:endParaRPr lang="tr-TR" smtClean="0"/>
          </a:p>
        </p:txBody>
      </p:sp>
    </p:spTree>
    <p:extLst>
      <p:ext uri="{BB962C8B-B14F-4D97-AF65-F5344CB8AC3E}">
        <p14:creationId xmlns:p14="http://schemas.microsoft.com/office/powerpoint/2010/main" xmlns="" val="2700672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457200" y="1268413"/>
            <a:ext cx="8229600" cy="3771900"/>
          </a:xfrm>
        </p:spPr>
        <p:txBody>
          <a:bodyPr/>
          <a:lstStyle/>
          <a:p>
            <a:pPr eaLnBrk="1" hangingPunct="1">
              <a:buFontTx/>
              <a:buNone/>
            </a:pPr>
            <a:r>
              <a:rPr lang="tr-TR" altLang="zh-TW" sz="2400" smtClean="0"/>
              <a:t> </a:t>
            </a:r>
            <a:r>
              <a:rPr lang="tr-TR" altLang="zh-TW" sz="2400" b="1" smtClean="0"/>
              <a:t>1. Kol mekanizmaları</a:t>
            </a:r>
          </a:p>
          <a:p>
            <a:pPr eaLnBrk="1" hangingPunct="1">
              <a:buFontTx/>
              <a:buNone/>
            </a:pPr>
            <a:endParaRPr lang="tr-TR" altLang="zh-TW" sz="2400" b="1" smtClean="0"/>
          </a:p>
          <a:p>
            <a:pPr eaLnBrk="1" hangingPunct="1">
              <a:buFontTx/>
              <a:buNone/>
            </a:pPr>
            <a:r>
              <a:rPr lang="tr-TR" altLang="zh-TW" sz="2400" smtClean="0"/>
              <a:t>    Kol veya çubuk şeklindeki rijit uzuvların birbirine mafsallanması ile meydana gelen, istenilen fonksiyondaki hareketi iletmek için kullanılan uzuvlar topluluğudur. Bu tip mekanizmaların diğer mekanizmalara göre hareket iletme imkanları çok fazladır. Kol mekanizmaları ile çıkış uzvunun istenilen hareketini gerçekleştirmek mümkündür. </a:t>
            </a:r>
            <a:endParaRPr lang="tr-TR" sz="2400" smtClean="0"/>
          </a:p>
        </p:txBody>
      </p:sp>
      <p:sp>
        <p:nvSpPr>
          <p:cNvPr id="61442"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83E925C-52AE-4815-851E-62E0B59B5A41}" type="slidenum">
              <a:rPr lang="tr-TR" smtClean="0"/>
              <a:pPr eaLnBrk="1" hangingPunct="1"/>
              <a:t>3</a:t>
            </a:fld>
            <a:endParaRPr lang="tr-TR" smtClean="0"/>
          </a:p>
        </p:txBody>
      </p:sp>
    </p:spTree>
    <p:extLst>
      <p:ext uri="{BB962C8B-B14F-4D97-AF65-F5344CB8AC3E}">
        <p14:creationId xmlns:p14="http://schemas.microsoft.com/office/powerpoint/2010/main" xmlns="" val="3826079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idx="1"/>
          </p:nvPr>
        </p:nvSpPr>
        <p:spPr>
          <a:xfrm>
            <a:off x="457200" y="1600200"/>
            <a:ext cx="8229600" cy="1397000"/>
          </a:xfrm>
        </p:spPr>
        <p:txBody>
          <a:bodyPr/>
          <a:lstStyle/>
          <a:p>
            <a:pPr eaLnBrk="1" hangingPunct="1">
              <a:buFontTx/>
              <a:buNone/>
            </a:pPr>
            <a:r>
              <a:rPr lang="tr-TR" altLang="zh-TW" sz="2000" b="1" dirty="0" smtClean="0"/>
              <a:t>a) Dört kol mekanizması:</a:t>
            </a:r>
            <a:r>
              <a:rPr lang="tr-TR" altLang="zh-TW" sz="2000" dirty="0" smtClean="0"/>
              <a:t> Giriş uzvunun dönme hareketini, çıkış uzvunun sarkaç hareketine veya dönme hareketine çevirir.</a:t>
            </a:r>
            <a:br>
              <a:rPr lang="tr-TR" altLang="zh-TW" sz="2000" dirty="0" smtClean="0"/>
            </a:br>
            <a:endParaRPr lang="tr-TR" sz="2000" dirty="0" smtClean="0"/>
          </a:p>
        </p:txBody>
      </p:sp>
      <p:sp>
        <p:nvSpPr>
          <p:cNvPr id="62466"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5BE784D-3829-4F07-BF01-33E8D930173A}" type="slidenum">
              <a:rPr lang="tr-TR" smtClean="0"/>
              <a:pPr eaLnBrk="1" hangingPunct="1"/>
              <a:t>4</a:t>
            </a:fld>
            <a:endParaRPr lang="tr-TR" smtClean="0"/>
          </a:p>
        </p:txBody>
      </p:sp>
      <p:sp>
        <p:nvSpPr>
          <p:cNvPr id="62469" name="Rectangle 5"/>
          <p:cNvSpPr>
            <a:spLocks noChangeArrowheads="1"/>
          </p:cNvSpPr>
          <p:nvPr/>
        </p:nvSpPr>
        <p:spPr bwMode="auto">
          <a:xfrm>
            <a:off x="2916238" y="5157788"/>
            <a:ext cx="24447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r>
              <a:rPr lang="tr-TR" altLang="zh-TW"/>
              <a:t>Dört kol mekanizması </a:t>
            </a:r>
          </a:p>
        </p:txBody>
      </p:sp>
      <p:pic>
        <p:nvPicPr>
          <p:cNvPr id="10242" name="Picture 2" descr="DÖRT KOL MEKANİZMASI ile ilgili görsel sonucu"/>
          <p:cNvPicPr>
            <a:picLocks noChangeAspect="1" noChangeArrowheads="1"/>
          </p:cNvPicPr>
          <p:nvPr/>
        </p:nvPicPr>
        <p:blipFill>
          <a:blip r:embed="rId2"/>
          <a:srcRect/>
          <a:stretch>
            <a:fillRect/>
          </a:stretch>
        </p:blipFill>
        <p:spPr bwMode="auto">
          <a:xfrm>
            <a:off x="2357422" y="2643182"/>
            <a:ext cx="3733800" cy="1914525"/>
          </a:xfrm>
          <a:prstGeom prst="rect">
            <a:avLst/>
          </a:prstGeom>
          <a:noFill/>
        </p:spPr>
      </p:pic>
      <p:sp>
        <p:nvSpPr>
          <p:cNvPr id="7" name="6 Dikdörtgen"/>
          <p:cNvSpPr/>
          <p:nvPr/>
        </p:nvSpPr>
        <p:spPr>
          <a:xfrm>
            <a:off x="2143108" y="5715016"/>
            <a:ext cx="4572000" cy="646331"/>
          </a:xfrm>
          <a:prstGeom prst="rect">
            <a:avLst/>
          </a:prstGeom>
        </p:spPr>
        <p:txBody>
          <a:bodyPr>
            <a:spAutoFit/>
          </a:bodyPr>
          <a:lstStyle/>
          <a:p>
            <a:r>
              <a:rPr lang="tr-TR" dirty="0" smtClean="0"/>
              <a:t>http://ocw.metu.edu.tr/file.php/65/appendices/ek2.htm</a:t>
            </a:r>
            <a:endParaRPr lang="tr-TR" dirty="0"/>
          </a:p>
        </p:txBody>
      </p:sp>
    </p:spTree>
    <p:extLst>
      <p:ext uri="{BB962C8B-B14F-4D97-AF65-F5344CB8AC3E}">
        <p14:creationId xmlns:p14="http://schemas.microsoft.com/office/powerpoint/2010/main" xmlns="" val="1806380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457200" y="1600200"/>
            <a:ext cx="8229600" cy="1036638"/>
          </a:xfrm>
        </p:spPr>
        <p:txBody>
          <a:bodyPr/>
          <a:lstStyle/>
          <a:p>
            <a:pPr eaLnBrk="1" hangingPunct="1">
              <a:buFontTx/>
              <a:buNone/>
            </a:pPr>
            <a:r>
              <a:rPr lang="tr-TR" altLang="zh-TW" sz="2400" b="1" dirty="0" smtClean="0"/>
              <a:t>b) Krank biyel mekanizması:</a:t>
            </a:r>
            <a:r>
              <a:rPr lang="tr-TR" altLang="zh-TW" sz="2400" dirty="0" smtClean="0"/>
              <a:t> Giriş uzvunun dönme hareketini, pistonun öteleme hareketine çevirir.</a:t>
            </a:r>
          </a:p>
          <a:p>
            <a:pPr eaLnBrk="1" hangingPunct="1">
              <a:buFontTx/>
              <a:buNone/>
            </a:pPr>
            <a:endParaRPr lang="tr-TR" sz="2400" dirty="0" smtClean="0"/>
          </a:p>
        </p:txBody>
      </p:sp>
      <p:sp>
        <p:nvSpPr>
          <p:cNvPr id="6349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B9AA9B4-4C75-49E5-971A-58753C198D47}" type="slidenum">
              <a:rPr lang="tr-TR" smtClean="0"/>
              <a:pPr eaLnBrk="1" hangingPunct="1"/>
              <a:t>5</a:t>
            </a:fld>
            <a:endParaRPr lang="tr-TR" smtClean="0"/>
          </a:p>
        </p:txBody>
      </p:sp>
      <p:sp>
        <p:nvSpPr>
          <p:cNvPr id="63493" name="Rectangle 5"/>
          <p:cNvSpPr>
            <a:spLocks noChangeArrowheads="1"/>
          </p:cNvSpPr>
          <p:nvPr/>
        </p:nvSpPr>
        <p:spPr bwMode="auto">
          <a:xfrm>
            <a:off x="2411413" y="5516563"/>
            <a:ext cx="27876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r>
              <a:rPr lang="tr-TR" altLang="zh-TW"/>
              <a:t>Krank biyel mekanizması </a:t>
            </a:r>
          </a:p>
        </p:txBody>
      </p:sp>
      <p:pic>
        <p:nvPicPr>
          <p:cNvPr id="9218" name="Picture 2" descr="krank biyel mekanizması ile ilgili görsel sonucu"/>
          <p:cNvPicPr>
            <a:picLocks noChangeAspect="1" noChangeArrowheads="1"/>
          </p:cNvPicPr>
          <p:nvPr/>
        </p:nvPicPr>
        <p:blipFill>
          <a:blip r:embed="rId2"/>
          <a:srcRect/>
          <a:stretch>
            <a:fillRect/>
          </a:stretch>
        </p:blipFill>
        <p:spPr bwMode="auto">
          <a:xfrm>
            <a:off x="857224" y="2428868"/>
            <a:ext cx="6591300" cy="3209926"/>
          </a:xfrm>
          <a:prstGeom prst="rect">
            <a:avLst/>
          </a:prstGeom>
          <a:noFill/>
        </p:spPr>
      </p:pic>
      <p:sp>
        <p:nvSpPr>
          <p:cNvPr id="7" name="6 Dikdörtgen"/>
          <p:cNvSpPr/>
          <p:nvPr/>
        </p:nvSpPr>
        <p:spPr>
          <a:xfrm>
            <a:off x="1928794" y="5857892"/>
            <a:ext cx="5214974" cy="369332"/>
          </a:xfrm>
          <a:prstGeom prst="rect">
            <a:avLst/>
          </a:prstGeom>
        </p:spPr>
        <p:txBody>
          <a:bodyPr wrap="square">
            <a:spAutoFit/>
          </a:bodyPr>
          <a:lstStyle/>
          <a:p>
            <a:r>
              <a:rPr lang="tr-TR" dirty="0" smtClean="0"/>
              <a:t>http://ocw.metu.edu.tr/file.php/65/ch7/7-2.htm</a:t>
            </a:r>
            <a:endParaRPr lang="tr-TR" dirty="0"/>
          </a:p>
        </p:txBody>
      </p:sp>
    </p:spTree>
    <p:extLst>
      <p:ext uri="{BB962C8B-B14F-4D97-AF65-F5344CB8AC3E}">
        <p14:creationId xmlns:p14="http://schemas.microsoft.com/office/powerpoint/2010/main" xmlns="" val="2149373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457200" y="1600200"/>
            <a:ext cx="8229600" cy="1757363"/>
          </a:xfrm>
        </p:spPr>
        <p:txBody>
          <a:bodyPr/>
          <a:lstStyle/>
          <a:p>
            <a:pPr eaLnBrk="1" hangingPunct="1">
              <a:buFontTx/>
              <a:buNone/>
            </a:pPr>
            <a:r>
              <a:rPr lang="tr-TR" altLang="zh-TW" sz="2400" b="1" dirty="0" smtClean="0"/>
              <a:t>c) Kulis veya kol kızak mekanizması:</a:t>
            </a:r>
            <a:r>
              <a:rPr lang="tr-TR" altLang="zh-TW" sz="2400" dirty="0" smtClean="0"/>
              <a:t> Giriş uzvunun dönme hareketini, çıkış uzvunun sarkaç hareketine veya dönme hareketine çevirir.</a:t>
            </a:r>
            <a:endParaRPr lang="tr-TR" sz="2400" dirty="0" smtClean="0"/>
          </a:p>
        </p:txBody>
      </p:sp>
      <p:sp>
        <p:nvSpPr>
          <p:cNvPr id="64514"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3CBFF8-B004-43C8-BF1A-FC4831E2F24B}" type="slidenum">
              <a:rPr lang="tr-TR" smtClean="0"/>
              <a:pPr eaLnBrk="1" hangingPunct="1"/>
              <a:t>6</a:t>
            </a:fld>
            <a:endParaRPr lang="tr-TR" smtClean="0"/>
          </a:p>
        </p:txBody>
      </p:sp>
      <p:pic>
        <p:nvPicPr>
          <p:cNvPr id="8194" name="Picture 2" descr="kulis mekanizması ile ilgili görsel sonucu"/>
          <p:cNvPicPr>
            <a:picLocks noChangeAspect="1" noChangeArrowheads="1"/>
          </p:cNvPicPr>
          <p:nvPr/>
        </p:nvPicPr>
        <p:blipFill>
          <a:blip r:embed="rId2"/>
          <a:srcRect/>
          <a:stretch>
            <a:fillRect/>
          </a:stretch>
        </p:blipFill>
        <p:spPr bwMode="auto">
          <a:xfrm>
            <a:off x="642910" y="2699369"/>
            <a:ext cx="4035224" cy="1586887"/>
          </a:xfrm>
          <a:prstGeom prst="rect">
            <a:avLst/>
          </a:prstGeom>
          <a:noFill/>
        </p:spPr>
      </p:pic>
      <p:sp>
        <p:nvSpPr>
          <p:cNvPr id="7" name="6 Dikdörtgen"/>
          <p:cNvSpPr/>
          <p:nvPr/>
        </p:nvSpPr>
        <p:spPr>
          <a:xfrm>
            <a:off x="714348" y="4643446"/>
            <a:ext cx="3571900" cy="646331"/>
          </a:xfrm>
          <a:prstGeom prst="rect">
            <a:avLst/>
          </a:prstGeom>
        </p:spPr>
        <p:txBody>
          <a:bodyPr wrap="square">
            <a:spAutoFit/>
          </a:bodyPr>
          <a:lstStyle/>
          <a:p>
            <a:r>
              <a:rPr lang="tr-TR" dirty="0" smtClean="0"/>
              <a:t>http://ocw.metu.edu.tr/file.php/65/ch7/7-3.htm</a:t>
            </a:r>
            <a:endParaRPr lang="tr-TR" dirty="0"/>
          </a:p>
        </p:txBody>
      </p:sp>
      <p:pic>
        <p:nvPicPr>
          <p:cNvPr id="8196" name="Picture 4" descr="kulis mekanizması ile ilgili görsel sonucu"/>
          <p:cNvPicPr>
            <a:picLocks noChangeAspect="1" noChangeArrowheads="1"/>
          </p:cNvPicPr>
          <p:nvPr/>
        </p:nvPicPr>
        <p:blipFill>
          <a:blip r:embed="rId3"/>
          <a:srcRect/>
          <a:stretch>
            <a:fillRect/>
          </a:stretch>
        </p:blipFill>
        <p:spPr bwMode="auto">
          <a:xfrm>
            <a:off x="5072066" y="2857496"/>
            <a:ext cx="3266980" cy="1785950"/>
          </a:xfrm>
          <a:prstGeom prst="rect">
            <a:avLst/>
          </a:prstGeom>
          <a:noFill/>
        </p:spPr>
      </p:pic>
      <p:sp>
        <p:nvSpPr>
          <p:cNvPr id="9" name="8 Dikdörtgen"/>
          <p:cNvSpPr/>
          <p:nvPr/>
        </p:nvSpPr>
        <p:spPr>
          <a:xfrm>
            <a:off x="4357686" y="4643446"/>
            <a:ext cx="4572000" cy="646331"/>
          </a:xfrm>
          <a:prstGeom prst="rect">
            <a:avLst/>
          </a:prstGeom>
        </p:spPr>
        <p:txBody>
          <a:bodyPr>
            <a:spAutoFit/>
          </a:bodyPr>
          <a:lstStyle/>
          <a:p>
            <a:r>
              <a:rPr lang="tr-TR" dirty="0" smtClean="0"/>
              <a:t>http://www.</a:t>
            </a:r>
            <a:r>
              <a:rPr lang="tr-TR" dirty="0" err="1" smtClean="0"/>
              <a:t>zaratest</a:t>
            </a:r>
            <a:r>
              <a:rPr lang="tr-TR" dirty="0" smtClean="0"/>
              <a:t>.com.tr/</a:t>
            </a:r>
            <a:r>
              <a:rPr lang="tr-TR" dirty="0" err="1" smtClean="0"/>
              <a:t>durunler</a:t>
            </a:r>
            <a:r>
              <a:rPr lang="tr-TR" dirty="0" smtClean="0"/>
              <a:t>.</a:t>
            </a:r>
            <a:r>
              <a:rPr lang="tr-TR" dirty="0" err="1" smtClean="0"/>
              <a:t>php</a:t>
            </a:r>
            <a:r>
              <a:rPr lang="tr-TR" dirty="0" smtClean="0"/>
              <a:t>?kat=7</a:t>
            </a:r>
            <a:endParaRPr lang="tr-TR" dirty="0"/>
          </a:p>
        </p:txBody>
      </p:sp>
    </p:spTree>
    <p:extLst>
      <p:ext uri="{BB962C8B-B14F-4D97-AF65-F5344CB8AC3E}">
        <p14:creationId xmlns:p14="http://schemas.microsoft.com/office/powerpoint/2010/main" xmlns="" val="1854365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468313" y="765175"/>
            <a:ext cx="8229600" cy="1757363"/>
          </a:xfrm>
        </p:spPr>
        <p:txBody>
          <a:bodyPr/>
          <a:lstStyle/>
          <a:p>
            <a:pPr eaLnBrk="1" hangingPunct="1">
              <a:buFontTx/>
              <a:buNone/>
            </a:pPr>
            <a:r>
              <a:rPr lang="tr-TR" altLang="zh-TW" sz="2400" b="1" dirty="0" smtClean="0"/>
              <a:t>2. Sürtünmeli Çark Mekanizmaları</a:t>
            </a:r>
            <a:endParaRPr lang="tr-TR" altLang="zh-TW" sz="2400" dirty="0" smtClean="0"/>
          </a:p>
          <a:p>
            <a:pPr eaLnBrk="1" hangingPunct="1">
              <a:buFontTx/>
              <a:buNone/>
            </a:pPr>
            <a:r>
              <a:rPr lang="tr-TR" altLang="zh-TW" sz="2400" dirty="0" smtClean="0"/>
              <a:t>   Dönme hareketinin, bir milden diğer bir mile sürtünme kuvveti yardımıyla  aktarılmasını sağlayan mekanizmalardır.</a:t>
            </a:r>
            <a:endParaRPr lang="tr-TR" sz="2400" dirty="0" smtClean="0"/>
          </a:p>
        </p:txBody>
      </p:sp>
      <p:sp>
        <p:nvSpPr>
          <p:cNvPr id="6553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069BB86-77DD-486A-B820-634703922F71}" type="slidenum">
              <a:rPr lang="tr-TR" smtClean="0"/>
              <a:pPr eaLnBrk="1" hangingPunct="1"/>
              <a:t>7</a:t>
            </a:fld>
            <a:endParaRPr lang="tr-TR" smtClean="0"/>
          </a:p>
        </p:txBody>
      </p:sp>
      <p:pic>
        <p:nvPicPr>
          <p:cNvPr id="6" name="5 Resim" descr="İlgili resim"/>
          <p:cNvPicPr/>
          <p:nvPr/>
        </p:nvPicPr>
        <p:blipFill>
          <a:blip r:embed="rId2"/>
          <a:srcRect l="67769"/>
          <a:stretch>
            <a:fillRect/>
          </a:stretch>
        </p:blipFill>
        <p:spPr bwMode="auto">
          <a:xfrm>
            <a:off x="3000364" y="2357430"/>
            <a:ext cx="2071702" cy="3357586"/>
          </a:xfrm>
          <a:prstGeom prst="rect">
            <a:avLst/>
          </a:prstGeom>
          <a:noFill/>
          <a:ln w="9525">
            <a:noFill/>
            <a:miter lim="800000"/>
            <a:headEnd/>
            <a:tailEnd/>
          </a:ln>
        </p:spPr>
      </p:pic>
      <p:sp>
        <p:nvSpPr>
          <p:cNvPr id="7" name="6 Dikdörtgen"/>
          <p:cNvSpPr/>
          <p:nvPr/>
        </p:nvSpPr>
        <p:spPr>
          <a:xfrm>
            <a:off x="2000232" y="5786454"/>
            <a:ext cx="4572000" cy="646331"/>
          </a:xfrm>
          <a:prstGeom prst="rect">
            <a:avLst/>
          </a:prstGeom>
        </p:spPr>
        <p:txBody>
          <a:bodyPr>
            <a:spAutoFit/>
          </a:bodyPr>
          <a:lstStyle/>
          <a:p>
            <a:r>
              <a:rPr lang="tr-TR" dirty="0" smtClean="0"/>
              <a:t>https://www.slideshare.net/eduprofetecnologia/mechanisms-12784460</a:t>
            </a:r>
            <a:endParaRPr lang="tr-TR" dirty="0"/>
          </a:p>
        </p:txBody>
      </p:sp>
    </p:spTree>
    <p:extLst>
      <p:ext uri="{BB962C8B-B14F-4D97-AF65-F5344CB8AC3E}">
        <p14:creationId xmlns:p14="http://schemas.microsoft.com/office/powerpoint/2010/main" xmlns="" val="1512764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67544" y="1052736"/>
            <a:ext cx="8229600" cy="1323975"/>
          </a:xfrm>
        </p:spPr>
        <p:txBody>
          <a:bodyPr/>
          <a:lstStyle/>
          <a:p>
            <a:pPr eaLnBrk="1" hangingPunct="1">
              <a:buFontTx/>
              <a:buNone/>
            </a:pPr>
            <a:r>
              <a:rPr lang="tr-TR" altLang="zh-TW" sz="2400" b="1" dirty="0" smtClean="0"/>
              <a:t>3. Dişli Mekanizmaları</a:t>
            </a:r>
            <a:endParaRPr lang="tr-TR" altLang="zh-TW" sz="2400" dirty="0" smtClean="0"/>
          </a:p>
          <a:p>
            <a:pPr eaLnBrk="1" hangingPunct="1">
              <a:buFontTx/>
              <a:buNone/>
            </a:pPr>
            <a:r>
              <a:rPr lang="tr-TR" altLang="zh-TW" sz="2400" dirty="0" smtClean="0"/>
              <a:t>    Dönme hareketini, bir milden diğer bir mile aktarmak için kullanılırlar. </a:t>
            </a:r>
            <a:endParaRPr lang="tr-TR" sz="2400" dirty="0" smtClean="0"/>
          </a:p>
        </p:txBody>
      </p:sp>
      <p:sp>
        <p:nvSpPr>
          <p:cNvPr id="66562"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5DE5402-6A61-4710-BF65-BB43D4A6B8C4}" type="slidenum">
              <a:rPr lang="tr-TR" smtClean="0"/>
              <a:pPr eaLnBrk="1" hangingPunct="1"/>
              <a:t>8</a:t>
            </a:fld>
            <a:endParaRPr lang="tr-TR" smtClean="0"/>
          </a:p>
        </p:txBody>
      </p:sp>
      <p:pic>
        <p:nvPicPr>
          <p:cNvPr id="6" name="5 Resim" descr="dişli  mekanizması ile ilgili görsel sonucu"/>
          <p:cNvPicPr/>
          <p:nvPr/>
        </p:nvPicPr>
        <p:blipFill>
          <a:blip r:embed="rId2"/>
          <a:srcRect/>
          <a:stretch>
            <a:fillRect/>
          </a:stretch>
        </p:blipFill>
        <p:spPr bwMode="auto">
          <a:xfrm>
            <a:off x="857224" y="2428868"/>
            <a:ext cx="2466975" cy="2071702"/>
          </a:xfrm>
          <a:prstGeom prst="rect">
            <a:avLst/>
          </a:prstGeom>
          <a:noFill/>
          <a:ln w="9525">
            <a:noFill/>
            <a:miter lim="800000"/>
            <a:headEnd/>
            <a:tailEnd/>
          </a:ln>
        </p:spPr>
      </p:pic>
      <p:sp>
        <p:nvSpPr>
          <p:cNvPr id="6146" name="AutoShape 2" descr="dişli  mekanizması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8" name="7 Resim" descr="dişli  mekanizması ile ilgili görsel sonucu"/>
          <p:cNvPicPr/>
          <p:nvPr/>
        </p:nvPicPr>
        <p:blipFill>
          <a:blip r:embed="rId3"/>
          <a:srcRect/>
          <a:stretch>
            <a:fillRect/>
          </a:stretch>
        </p:blipFill>
        <p:spPr bwMode="auto">
          <a:xfrm>
            <a:off x="4143372" y="2500306"/>
            <a:ext cx="3143272" cy="1928826"/>
          </a:xfrm>
          <a:prstGeom prst="rect">
            <a:avLst/>
          </a:prstGeom>
          <a:noFill/>
          <a:ln w="9525">
            <a:noFill/>
            <a:miter lim="800000"/>
            <a:headEnd/>
            <a:tailEnd/>
          </a:ln>
        </p:spPr>
      </p:pic>
      <p:sp>
        <p:nvSpPr>
          <p:cNvPr id="9" name="8 Dikdörtgen"/>
          <p:cNvSpPr/>
          <p:nvPr/>
        </p:nvSpPr>
        <p:spPr>
          <a:xfrm>
            <a:off x="2000232" y="4857760"/>
            <a:ext cx="4572000" cy="646331"/>
          </a:xfrm>
          <a:prstGeom prst="rect">
            <a:avLst/>
          </a:prstGeom>
        </p:spPr>
        <p:txBody>
          <a:bodyPr>
            <a:spAutoFit/>
          </a:bodyPr>
          <a:lstStyle/>
          <a:p>
            <a:r>
              <a:rPr lang="tr-TR" dirty="0" smtClean="0"/>
              <a:t>https://www.youtube.com/watch?v=Bp1keh2ROf4</a:t>
            </a:r>
            <a:endParaRPr lang="tr-TR" dirty="0"/>
          </a:p>
        </p:txBody>
      </p:sp>
    </p:spTree>
    <p:extLst>
      <p:ext uri="{BB962C8B-B14F-4D97-AF65-F5344CB8AC3E}">
        <p14:creationId xmlns:p14="http://schemas.microsoft.com/office/powerpoint/2010/main" xmlns="" val="216728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539750" y="692150"/>
            <a:ext cx="8229600" cy="2044700"/>
          </a:xfrm>
        </p:spPr>
        <p:txBody>
          <a:bodyPr/>
          <a:lstStyle/>
          <a:p>
            <a:pPr eaLnBrk="1" hangingPunct="1">
              <a:buFontTx/>
              <a:buNone/>
            </a:pPr>
            <a:r>
              <a:rPr lang="tr-TR" altLang="zh-TW" sz="2400" b="1" dirty="0" smtClean="0"/>
              <a:t>4. Kam Mekanizmaları</a:t>
            </a:r>
            <a:endParaRPr lang="tr-TR" altLang="zh-TW" sz="2400" dirty="0" smtClean="0"/>
          </a:p>
          <a:p>
            <a:pPr eaLnBrk="1" hangingPunct="1">
              <a:buFontTx/>
              <a:buNone/>
            </a:pPr>
            <a:r>
              <a:rPr lang="tr-TR" altLang="zh-TW" sz="2400" dirty="0" smtClean="0"/>
              <a:t>    Dönme hareketinin doğrusal harekete, sarkaç hareketine veya karmaşık harekete çevrilmesini sağlayan, kullanılma alanı çok olan mekanizmalardır. </a:t>
            </a:r>
            <a:endParaRPr lang="tr-TR" sz="2400" dirty="0" smtClean="0"/>
          </a:p>
        </p:txBody>
      </p:sp>
      <p:sp>
        <p:nvSpPr>
          <p:cNvPr id="67586"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1BFCF5D-40FE-4EB5-A8CF-96B3696A8481}" type="slidenum">
              <a:rPr lang="tr-TR" smtClean="0"/>
              <a:pPr eaLnBrk="1" hangingPunct="1"/>
              <a:t>9</a:t>
            </a:fld>
            <a:endParaRPr lang="tr-TR" smtClean="0"/>
          </a:p>
        </p:txBody>
      </p:sp>
      <p:pic>
        <p:nvPicPr>
          <p:cNvPr id="5122" name="Picture 2" descr="kam mekanizması ile ilgili görsel sonucu"/>
          <p:cNvPicPr>
            <a:picLocks noChangeAspect="1" noChangeArrowheads="1"/>
          </p:cNvPicPr>
          <p:nvPr/>
        </p:nvPicPr>
        <p:blipFill>
          <a:blip r:embed="rId2"/>
          <a:srcRect/>
          <a:stretch>
            <a:fillRect/>
          </a:stretch>
        </p:blipFill>
        <p:spPr bwMode="auto">
          <a:xfrm>
            <a:off x="1000100" y="2786058"/>
            <a:ext cx="1905000" cy="1905000"/>
          </a:xfrm>
          <a:prstGeom prst="rect">
            <a:avLst/>
          </a:prstGeom>
          <a:noFill/>
        </p:spPr>
      </p:pic>
      <p:sp>
        <p:nvSpPr>
          <p:cNvPr id="7" name="6 Dikdörtgen"/>
          <p:cNvSpPr/>
          <p:nvPr/>
        </p:nvSpPr>
        <p:spPr>
          <a:xfrm>
            <a:off x="500034" y="4857760"/>
            <a:ext cx="3286148" cy="923330"/>
          </a:xfrm>
          <a:prstGeom prst="rect">
            <a:avLst/>
          </a:prstGeom>
        </p:spPr>
        <p:txBody>
          <a:bodyPr wrap="square">
            <a:spAutoFit/>
          </a:bodyPr>
          <a:lstStyle/>
          <a:p>
            <a:r>
              <a:rPr lang="tr-TR" dirty="0" smtClean="0"/>
              <a:t>http://www.</a:t>
            </a:r>
            <a:r>
              <a:rPr lang="tr-TR" dirty="0" err="1" smtClean="0"/>
              <a:t>bilgiustam</a:t>
            </a:r>
            <a:r>
              <a:rPr lang="tr-TR" dirty="0" smtClean="0"/>
              <a:t>.com/kam-</a:t>
            </a:r>
            <a:r>
              <a:rPr lang="tr-TR" dirty="0" err="1" smtClean="0"/>
              <a:t>miliegzantrik</a:t>
            </a:r>
            <a:r>
              <a:rPr lang="tr-TR" dirty="0" smtClean="0"/>
              <a:t>-mili-nedir-</a:t>
            </a:r>
            <a:r>
              <a:rPr lang="tr-TR" dirty="0" err="1" smtClean="0"/>
              <a:t>nasil</a:t>
            </a:r>
            <a:r>
              <a:rPr lang="tr-TR" dirty="0" smtClean="0"/>
              <a:t>-</a:t>
            </a:r>
            <a:r>
              <a:rPr lang="tr-TR" dirty="0" err="1" smtClean="0"/>
              <a:t>calisir</a:t>
            </a:r>
            <a:r>
              <a:rPr lang="tr-TR" dirty="0" smtClean="0"/>
              <a:t>/</a:t>
            </a:r>
            <a:endParaRPr lang="tr-TR" dirty="0"/>
          </a:p>
        </p:txBody>
      </p:sp>
      <p:pic>
        <p:nvPicPr>
          <p:cNvPr id="5124" name="Picture 4" descr="kam mekanizması ile ilgili görsel sonucu"/>
          <p:cNvPicPr>
            <a:picLocks noChangeAspect="1" noChangeArrowheads="1"/>
          </p:cNvPicPr>
          <p:nvPr/>
        </p:nvPicPr>
        <p:blipFill>
          <a:blip r:embed="rId3"/>
          <a:srcRect/>
          <a:stretch>
            <a:fillRect/>
          </a:stretch>
        </p:blipFill>
        <p:spPr bwMode="auto">
          <a:xfrm>
            <a:off x="4214810" y="2714620"/>
            <a:ext cx="2571752" cy="1785950"/>
          </a:xfrm>
          <a:prstGeom prst="rect">
            <a:avLst/>
          </a:prstGeom>
          <a:noFill/>
        </p:spPr>
      </p:pic>
      <p:sp>
        <p:nvSpPr>
          <p:cNvPr id="9" name="8 Dikdörtgen"/>
          <p:cNvSpPr/>
          <p:nvPr/>
        </p:nvSpPr>
        <p:spPr>
          <a:xfrm>
            <a:off x="4143372" y="5000636"/>
            <a:ext cx="3286148" cy="646331"/>
          </a:xfrm>
          <a:prstGeom prst="rect">
            <a:avLst/>
          </a:prstGeom>
        </p:spPr>
        <p:txBody>
          <a:bodyPr wrap="square">
            <a:spAutoFit/>
          </a:bodyPr>
          <a:lstStyle/>
          <a:p>
            <a:r>
              <a:rPr lang="tr-TR" dirty="0" smtClean="0"/>
              <a:t>https://www.emaze.com/@AWWWZROF/tefe-tahrik-kam</a:t>
            </a:r>
            <a:endParaRPr lang="tr-TR" dirty="0"/>
          </a:p>
        </p:txBody>
      </p:sp>
    </p:spTree>
    <p:extLst>
      <p:ext uri="{BB962C8B-B14F-4D97-AF65-F5344CB8AC3E}">
        <p14:creationId xmlns:p14="http://schemas.microsoft.com/office/powerpoint/2010/main" xmlns="" val="2705082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TotalTime>
  <Words>387</Words>
  <Application>Microsoft Office PowerPoint</Application>
  <PresentationFormat>Ekran Gösterisi (4:3)</PresentationFormat>
  <Paragraphs>50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ZTM 316 Mekanizmalar   7.Hafta</vt:lpstr>
      <vt:lpstr>Mekanizma Çeşitleri</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9</cp:revision>
  <dcterms:created xsi:type="dcterms:W3CDTF">2017-11-21T18:20:53Z</dcterms:created>
  <dcterms:modified xsi:type="dcterms:W3CDTF">2018-05-14T14:37:42Z</dcterms:modified>
</cp:coreProperties>
</file>