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335" r:id="rId3"/>
    <p:sldId id="276" r:id="rId4"/>
    <p:sldId id="337" r:id="rId5"/>
    <p:sldId id="338" r:id="rId6"/>
    <p:sldId id="313" r:id="rId7"/>
    <p:sldId id="314" r:id="rId8"/>
    <p:sldId id="316" r:id="rId9"/>
    <p:sldId id="317" r:id="rId10"/>
    <p:sldId id="319" r:id="rId11"/>
    <p:sldId id="320" r:id="rId12"/>
    <p:sldId id="321" r:id="rId13"/>
    <p:sldId id="322" r:id="rId14"/>
    <p:sldId id="323" r:id="rId15"/>
    <p:sldId id="324" r:id="rId16"/>
    <p:sldId id="327" r:id="rId17"/>
    <p:sldId id="328" r:id="rId18"/>
    <p:sldId id="329" r:id="rId19"/>
    <p:sldId id="330" r:id="rId20"/>
    <p:sldId id="331" r:id="rId21"/>
    <p:sldId id="33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27" autoAdjust="0"/>
    <p:restoredTop sz="94660"/>
  </p:normalViewPr>
  <p:slideViewPr>
    <p:cSldViewPr snapToGrid="0">
      <p:cViewPr varScale="1">
        <p:scale>
          <a:sx n="105" d="100"/>
          <a:sy n="105" d="100"/>
        </p:scale>
        <p:origin x="200"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2631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0246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178E61D-D431-422C-9764-11DAFE33AB63}" type="datetimeFigureOut">
              <a:rPr lang="en-US" smtClean="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11685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938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6000" b="0"/>
            </a:lvl1pPr>
          </a:lstStyle>
          <a:p>
            <a:r>
              <a:rPr lang="tr-TR"/>
              <a:t>Asıl başlık stili için tıklatın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24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0578ACC-22D6-47C1-A373-4FD133E34F3C}" type="datetimeFigureOut">
              <a:rPr lang="en-US" smtClean="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25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28278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4" name="Content Placeholder 3"/>
          <p:cNvSpPr>
            <a:spLocks noGrp="1"/>
          </p:cNvSpPr>
          <p:nvPr>
            <p:ph sz="half" idx="2"/>
          </p:nvPr>
        </p:nvSpPr>
        <p:spPr>
          <a:xfrm>
            <a:off x="845127" y="2507552"/>
            <a:ext cx="515620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1" y="2507552"/>
            <a:ext cx="51816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D82014A1-A632-4878-A0D3-F52BA7563730}" type="datetimeFigureOut">
              <a:rPr lang="en-US" smtClean="0"/>
              <a:t>6/25/20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tr-TR"/>
              <a:t>Asıl başlık stili için tıklatın</a:t>
            </a:r>
            <a:endParaRPr lang="en-US" dirty="0"/>
          </a:p>
        </p:txBody>
      </p:sp>
    </p:spTree>
    <p:extLst>
      <p:ext uri="{BB962C8B-B14F-4D97-AF65-F5344CB8AC3E}">
        <p14:creationId xmlns:p14="http://schemas.microsoft.com/office/powerpoint/2010/main" val="1623287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6/25/20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val="2497357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49326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3200" b="0"/>
            </a:lvl1pPr>
          </a:lstStyle>
          <a:p>
            <a:r>
              <a:rPr lang="tr-TR"/>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31444B-B92B-4E27-8C94-BB93EAF5CB18}" type="datetimeFigureOut">
              <a:rPr lang="en-US" smtClean="0"/>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441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63EFA5E-FA76-400D-B3DC-F0BA90E6D107}" type="datetimeFigureOut">
              <a:rPr lang="en-US" smtClean="0"/>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80292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D6E9DEC-419B-4CC5-A080-3B06BD5A8291}" type="datetimeFigureOut">
              <a:rPr lang="en-US" smtClean="0"/>
              <a:t>6/25/20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8216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email">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a:ext>
            </a:extLst>
          </a:blip>
          <a:srcRect l="13886" t="5683" r="14886" b="8358"/>
          <a:stretch/>
        </p:blipFill>
        <p:spPr>
          <a:xfrm>
            <a:off x="2977376" y="1376625"/>
            <a:ext cx="6367347" cy="4157913"/>
          </a:xfrm>
          <a:prstGeom prst="rect">
            <a:avLst/>
          </a:prstGeom>
          <a:blipFill dpi="0" rotWithShape="1">
            <a:blip r:embed="rId4" cstate="email">
              <a:alphaModFix amt="19000"/>
              <a:extLst>
                <a:ext uri="{28A0092B-C50C-407E-A947-70E740481C1C}">
                  <a14:useLocalDpi xmlns:a14="http://schemas.microsoft.com/office/drawing/2010/main"/>
                </a:ext>
              </a:extLst>
            </a:blip>
            <a:srcRect/>
            <a:tile tx="0" ty="0" sx="100000" sy="100000" flip="none" algn="tl"/>
          </a:blipFill>
          <a:ln>
            <a:noFill/>
          </a:ln>
        </p:spPr>
      </p:pic>
      <p:sp>
        <p:nvSpPr>
          <p:cNvPr id="2" name="Unvan 1"/>
          <p:cNvSpPr>
            <a:spLocks noGrp="1"/>
          </p:cNvSpPr>
          <p:nvPr>
            <p:ph type="ctrTitle"/>
          </p:nvPr>
        </p:nvSpPr>
        <p:spPr>
          <a:xfrm>
            <a:off x="3629329" y="358746"/>
            <a:ext cx="6052555" cy="1055961"/>
          </a:xfrm>
        </p:spPr>
        <p:txBody>
          <a:bodyPr>
            <a:normAutofit/>
          </a:bodyPr>
          <a:lstStyle/>
          <a:p>
            <a:pPr algn="r"/>
            <a:r>
              <a:rPr lang="tr-TR" b="1"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ETNOGRAFİ</a:t>
            </a:r>
          </a:p>
        </p:txBody>
      </p:sp>
      <p:pic>
        <p:nvPicPr>
          <p:cNvPr id="5" name="Resim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2" y="2"/>
            <a:ext cx="1165439" cy="1165439"/>
          </a:xfrm>
          <a:prstGeom prst="rect">
            <a:avLst/>
          </a:prstGeom>
        </p:spPr>
      </p:pic>
      <p:sp>
        <p:nvSpPr>
          <p:cNvPr id="6" name="Metin kutusu 5"/>
          <p:cNvSpPr txBox="1"/>
          <p:nvPr/>
        </p:nvSpPr>
        <p:spPr>
          <a:xfrm>
            <a:off x="420456" y="507067"/>
            <a:ext cx="369332" cy="6132792"/>
          </a:xfrm>
          <a:prstGeom prst="rect">
            <a:avLst/>
          </a:prstGeom>
          <a:noFill/>
        </p:spPr>
        <p:txBody>
          <a:bodyPr vert="vert270" wrap="square" rtlCol="0">
            <a:spAutoFit/>
          </a:bodyPr>
          <a:lstStyle/>
          <a:p>
            <a:r>
              <a:rPr lang="tr-TR" sz="1200" dirty="0"/>
              <a:t>ANKARA ÜNİVERSİTESİ FEN BİLİMLERİ ENSTİTÜSÜ PEYZAJ MİMARLIĞI ANABİLİM DALI</a:t>
            </a:r>
          </a:p>
        </p:txBody>
      </p:sp>
    </p:spTree>
    <p:extLst>
      <p:ext uri="{BB962C8B-B14F-4D97-AF65-F5344CB8AC3E}">
        <p14:creationId xmlns:p14="http://schemas.microsoft.com/office/powerpoint/2010/main" val="4092012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8868" y="214731"/>
            <a:ext cx="10292576" cy="995175"/>
          </a:xfrm>
        </p:spPr>
        <p:txBody>
          <a:bodyPr>
            <a:noAutofit/>
          </a:bodyPr>
          <a:lstStyle/>
          <a:p>
            <a:pPr algn="ctr"/>
            <a:r>
              <a:rPr lang="tr-TR" sz="4000" b="1" dirty="0">
                <a:solidFill>
                  <a:srgbClr val="C6FB05"/>
                </a:solidFill>
                <a:effectLst>
                  <a:outerShdw blurRad="38100" dist="38100" dir="2700000" algn="tl">
                    <a:srgbClr val="000000">
                      <a:alpha val="43137"/>
                    </a:srgbClr>
                  </a:outerShdw>
                </a:effectLst>
              </a:rPr>
              <a:t>Etnografi 3 temel ilke çerçevesinde şekillenir. Bunlar sırasıyla;</a:t>
            </a:r>
            <a:endParaRPr lang="tr-TR" sz="40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640514" y="1487248"/>
            <a:ext cx="9454207" cy="4929051"/>
          </a:xfrm>
        </p:spPr>
        <p:txBody>
          <a:bodyPr>
            <a:normAutofit fontScale="62500" lnSpcReduction="20000"/>
          </a:bodyPr>
          <a:lstStyle/>
          <a:p>
            <a:pPr marL="0" indent="0" algn="ctr">
              <a:buNone/>
            </a:pPr>
            <a:r>
              <a:rPr lang="tr-TR" sz="3800" b="1" dirty="0">
                <a:effectLst>
                  <a:outerShdw blurRad="38100" dist="38100" dir="2700000" algn="tl">
                    <a:srgbClr val="000000">
                      <a:alpha val="43137"/>
                    </a:srgbClr>
                  </a:outerShdw>
                </a:effectLst>
              </a:rPr>
              <a:t>I.DOĞABİLİM:</a:t>
            </a:r>
            <a:r>
              <a:rPr lang="tr-TR" sz="3600" dirty="0"/>
              <a:t> Etnografik bir araştırma yürüten araştırmacının çalıştığı topluluktaki bireylere yaşadıkları yerlerde gözleyerek kendi ortamlarındaki sıradan davranışlarını anlaması gerekir. Böylece bireyler, gerçek dünyalarına ait hareket, tavır, tutum ve davranışlarıyla tanımlanabilmektedir. </a:t>
            </a:r>
          </a:p>
          <a:p>
            <a:pPr marL="0" indent="0" algn="ctr">
              <a:buNone/>
            </a:pPr>
            <a:r>
              <a:rPr lang="tr-TR" sz="3800" b="1" dirty="0">
                <a:effectLst>
                  <a:outerShdw blurRad="38100" dist="38100" dir="2700000" algn="tl">
                    <a:srgbClr val="000000">
                      <a:alpha val="43137"/>
                    </a:srgbClr>
                  </a:outerShdw>
                </a:effectLst>
              </a:rPr>
              <a:t>II. ANLAYIŞ: </a:t>
            </a:r>
            <a:r>
              <a:rPr lang="tr-TR" sz="3600" dirty="0"/>
              <a:t>Etnografik araştırma sürecince olayları karşıdakinin gözüyle görme ya da empati kurma çabasıdır. Bu ilke bireyin sembolik dünyaları anlaşılmadan sosyal davranışlarına yönelik bir betimleme geliştirilemeyeceği görüşüne dayanmaktadır. Araştırmacı bu bölgedeki dili iyi bilmelidir. Ayrıca topluluğun kültürel özelliklerini, yerel kuralları, gelenek ve göreneklerini öğrenmesi ve mikro-kültürel algı çerçevesinde anlaması gerekir. </a:t>
            </a:r>
          </a:p>
          <a:p>
            <a:pPr marL="0" indent="0" algn="ctr">
              <a:buNone/>
            </a:pPr>
            <a:r>
              <a:rPr lang="tr-TR" sz="3800" b="1" dirty="0">
                <a:effectLst>
                  <a:outerShdw blurRad="38100" dist="38100" dir="2700000" algn="tl">
                    <a:srgbClr val="000000">
                      <a:alpha val="43137"/>
                    </a:srgbClr>
                  </a:outerShdw>
                </a:effectLst>
              </a:rPr>
              <a:t>III. KEŞİF: </a:t>
            </a:r>
            <a:r>
              <a:rPr lang="tr-TR" sz="3600" dirty="0"/>
              <a:t>Araştırmacı çalıştığı topluluktaki bireylerin günlük yaşamları içinde yer bulunması ve olayları </a:t>
            </a:r>
            <a:r>
              <a:rPr lang="tr-TR" sz="3600" dirty="0" err="1"/>
              <a:t>tümevarımsal</a:t>
            </a:r>
            <a:r>
              <a:rPr lang="tr-TR" sz="3600" dirty="0"/>
              <a:t> bir yolla denemesidir. Böylece araştırmacı gerçek zaman dilimlerinde gelişen olaylara tanıklık ederek bir öngörü geliştirme veya tahmin ettiği verilerle olaylar hakkında sistematik analizler yapma imkanı bulur.</a:t>
            </a:r>
          </a:p>
        </p:txBody>
      </p:sp>
    </p:spTree>
    <p:extLst>
      <p:ext uri="{BB962C8B-B14F-4D97-AF65-F5344CB8AC3E}">
        <p14:creationId xmlns:p14="http://schemas.microsoft.com/office/powerpoint/2010/main" val="3371498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6287" y="397611"/>
            <a:ext cx="10292576" cy="995175"/>
          </a:xfrm>
        </p:spPr>
        <p:txBody>
          <a:bodyPr>
            <a:noAutofit/>
          </a:bodyPr>
          <a:lstStyle/>
          <a:p>
            <a:pPr algn="ctr"/>
            <a:r>
              <a:rPr lang="tr-TR" sz="4000" b="1" dirty="0">
                <a:solidFill>
                  <a:srgbClr val="C6FB05"/>
                </a:solidFill>
                <a:effectLst>
                  <a:outerShdw blurRad="38100" dist="38100" dir="2700000" algn="tl">
                    <a:srgbClr val="000000">
                      <a:alpha val="43137"/>
                    </a:srgbClr>
                  </a:outerShdw>
                </a:effectLst>
              </a:rPr>
              <a:t>ETNOGRAFİK ARAŞTIRMANIN AVANTAJLARI</a:t>
            </a:r>
            <a:endParaRPr lang="tr-TR" sz="40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245327" y="1609582"/>
            <a:ext cx="10467703" cy="4813921"/>
          </a:xfrm>
        </p:spPr>
        <p:txBody>
          <a:bodyPr>
            <a:normAutofit/>
          </a:bodyPr>
          <a:lstStyle/>
          <a:p>
            <a:pPr marL="457189" indent="-457189" algn="ctr">
              <a:buFont typeface="+mj-lt"/>
              <a:buAutoNum type="arabicPeriod"/>
            </a:pPr>
            <a:r>
              <a:rPr lang="tr-TR" sz="2400" dirty="0"/>
              <a:t>Etnografik araştırmada birden fazla veri toplama tekniği aynı anda kullanılabilmektedir. Bu hem verilerin tutarlılığının ve geçerliliğinin değerlendirilmesine olanak vermekte hem de araştırma bulgularının çeşitliliğini artırmaktadır (</a:t>
            </a:r>
            <a:r>
              <a:rPr lang="tr-TR" sz="2400" dirty="0" err="1"/>
              <a:t>Arnould</a:t>
            </a:r>
            <a:r>
              <a:rPr lang="tr-TR" sz="2400" dirty="0"/>
              <a:t> ve </a:t>
            </a:r>
            <a:r>
              <a:rPr lang="tr-TR" sz="2400" dirty="0" err="1"/>
              <a:t>Wallendorf</a:t>
            </a:r>
            <a:r>
              <a:rPr lang="tr-TR" sz="2400" dirty="0"/>
              <a:t>, 1994). </a:t>
            </a:r>
          </a:p>
          <a:p>
            <a:pPr marL="457189" indent="-457189" algn="ctr">
              <a:buFont typeface="+mj-lt"/>
              <a:buAutoNum type="arabicPeriod"/>
            </a:pPr>
            <a:r>
              <a:rPr lang="tr-TR" sz="2400" dirty="0"/>
              <a:t>Araştırmaya katılan kişilerin bazı durumlarda gerçeği gizlemesi ya da söylememesi gibi durumlarda </a:t>
            </a:r>
            <a:r>
              <a:rPr lang="tr-TR" sz="2400" dirty="0" err="1"/>
              <a:t>etnografik</a:t>
            </a:r>
            <a:r>
              <a:rPr lang="tr-TR" sz="2400" dirty="0"/>
              <a:t> araştırma, araştırmacının gözlem yeteneği sayesinde bu gerçeklere ulaşabilir.</a:t>
            </a:r>
          </a:p>
          <a:p>
            <a:pPr marL="457189" indent="-457189" algn="ctr">
              <a:buFont typeface="+mj-lt"/>
              <a:buAutoNum type="arabicPeriod"/>
            </a:pPr>
            <a:r>
              <a:rPr lang="tr-TR" sz="2400" dirty="0"/>
              <a:t>Etnografik araştırmaya katılan gözlemci önceden belirlenen bir zaman ve yerle sınırlanmadığı için daha özgürdür. </a:t>
            </a:r>
          </a:p>
        </p:txBody>
      </p:sp>
    </p:spTree>
    <p:extLst>
      <p:ext uri="{BB962C8B-B14F-4D97-AF65-F5344CB8AC3E}">
        <p14:creationId xmlns:p14="http://schemas.microsoft.com/office/powerpoint/2010/main" val="3459085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1452" y="499434"/>
            <a:ext cx="10920549" cy="636791"/>
          </a:xfrm>
        </p:spPr>
        <p:txBody>
          <a:bodyPr>
            <a:noAutofit/>
          </a:bodyPr>
          <a:lstStyle/>
          <a:p>
            <a:pPr algn="ctr"/>
            <a:r>
              <a:rPr lang="tr-TR" sz="3800" b="1" dirty="0">
                <a:solidFill>
                  <a:srgbClr val="C6FB05"/>
                </a:solidFill>
                <a:effectLst>
                  <a:outerShdw blurRad="38100" dist="38100" dir="2700000" algn="tl">
                    <a:srgbClr val="000000">
                      <a:alpha val="43137"/>
                    </a:srgbClr>
                  </a:outerShdw>
                </a:effectLst>
              </a:rPr>
              <a:t>ETNOGRAFİK ARAŞTIRMANIN DEZAVANTAJLARI</a:t>
            </a:r>
            <a:endParaRPr lang="tr-TR" sz="38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801189" y="1584961"/>
            <a:ext cx="10964091" cy="5024847"/>
          </a:xfrm>
        </p:spPr>
        <p:txBody>
          <a:bodyPr>
            <a:noAutofit/>
          </a:bodyPr>
          <a:lstStyle/>
          <a:p>
            <a:pPr marL="457189" indent="-457189" algn="ctr">
              <a:buFont typeface="+mj-lt"/>
              <a:buAutoNum type="arabicPeriod"/>
            </a:pPr>
            <a:r>
              <a:rPr lang="tr-TR" sz="2200" dirty="0"/>
              <a:t>Araştırmacının çalıştığı çevreyi anlayabilmesi için saatlerce gözlem yapması gerekebilir. </a:t>
            </a:r>
          </a:p>
          <a:p>
            <a:pPr marL="457189" indent="-457189" algn="ctr">
              <a:buFont typeface="+mj-lt"/>
              <a:buAutoNum type="arabicPeriod"/>
            </a:pPr>
            <a:endParaRPr lang="tr-TR" sz="2200" dirty="0"/>
          </a:p>
          <a:p>
            <a:pPr marL="457189" indent="-457189" algn="ctr">
              <a:buFont typeface="+mj-lt"/>
              <a:buAutoNum type="arabicPeriod"/>
            </a:pPr>
            <a:r>
              <a:rPr lang="tr-TR" sz="2200" dirty="0"/>
              <a:t>Gözlemler, sübjektif bir nitelik taşıdığı için bunların geçerliliğine ilişkin sorunlar yaşanabilir. Araştırmacının eğilimleri gözlem son ucuna karıştırılırsa verilerin doğruluğu olumsuz yönde etkilenir. </a:t>
            </a:r>
          </a:p>
          <a:p>
            <a:pPr marL="457189" indent="-457189" algn="ctr">
              <a:buFont typeface="+mj-lt"/>
              <a:buAutoNum type="arabicPeriod"/>
            </a:pPr>
            <a:endParaRPr lang="tr-TR" sz="2200" dirty="0"/>
          </a:p>
          <a:p>
            <a:pPr marL="457189" indent="-457189" algn="ctr">
              <a:buFont typeface="+mj-lt"/>
              <a:buAutoNum type="arabicPeriod"/>
            </a:pPr>
            <a:r>
              <a:rPr lang="tr-TR" sz="2200" dirty="0"/>
              <a:t>Gözlemin yapıldığı çevre içinde tüm davranışları kaydetmek mümkün değildir bu nedenle gözlemci hangi verileri kaydedeceği hangi verileri atlayacağı konusunda çabuk ve hızlı karar vermelidir.</a:t>
            </a:r>
          </a:p>
          <a:p>
            <a:pPr marL="457189" indent="-457189" algn="ctr">
              <a:buFont typeface="+mj-lt"/>
              <a:buAutoNum type="arabicPeriod"/>
            </a:pPr>
            <a:endParaRPr lang="tr-TR" sz="2200" dirty="0"/>
          </a:p>
          <a:p>
            <a:pPr marL="457189" indent="-457189" algn="ctr">
              <a:buFont typeface="+mj-lt"/>
              <a:buAutoNum type="arabicPeriod"/>
            </a:pPr>
            <a:r>
              <a:rPr lang="tr-TR" sz="2200" dirty="0"/>
              <a:t>Gözlemci araştırmayı yaptığı çevre içerisinde aktif katılımcı bir konumdadır. Bu durum rol çatışmasına ve duygusal etkilenmeye neden olabilir. Bu da toplanan verilerin geçerliliğini azaltıcı bir unsurdur.</a:t>
            </a:r>
          </a:p>
        </p:txBody>
      </p:sp>
    </p:spTree>
    <p:extLst>
      <p:ext uri="{BB962C8B-B14F-4D97-AF65-F5344CB8AC3E}">
        <p14:creationId xmlns:p14="http://schemas.microsoft.com/office/powerpoint/2010/main" val="2843950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8868" y="358710"/>
            <a:ext cx="10292576" cy="707217"/>
          </a:xfrm>
        </p:spPr>
        <p:txBody>
          <a:bodyPr>
            <a:noAutofit/>
          </a:bodyPr>
          <a:lstStyle/>
          <a:p>
            <a:pPr algn="ctr"/>
            <a:r>
              <a:rPr lang="tr-TR" sz="4000" b="1" dirty="0">
                <a:solidFill>
                  <a:srgbClr val="C6FB05"/>
                </a:solidFill>
                <a:effectLst>
                  <a:outerShdw blurRad="38100" dist="38100" dir="2700000" algn="tl">
                    <a:srgbClr val="000000">
                      <a:alpha val="43137"/>
                    </a:srgbClr>
                  </a:outerShdw>
                </a:effectLst>
              </a:rPr>
              <a:t>ETNOGRAFİK ARAŞTIRMA TÜRLERİ</a:t>
            </a:r>
            <a:endParaRPr lang="tr-TR" sz="40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538868" y="1505416"/>
            <a:ext cx="9939029" cy="4910883"/>
          </a:xfrm>
        </p:spPr>
        <p:txBody>
          <a:bodyPr>
            <a:normAutofit/>
          </a:bodyPr>
          <a:lstStyle/>
          <a:p>
            <a:pPr marL="0" indent="0" algn="ctr">
              <a:buNone/>
            </a:pPr>
            <a:r>
              <a:rPr lang="tr-TR" sz="2400" b="1" dirty="0">
                <a:solidFill>
                  <a:srgbClr val="FFC000"/>
                </a:solidFill>
                <a:effectLst>
                  <a:outerShdw blurRad="38100" dist="38100" dir="2700000" algn="tl">
                    <a:srgbClr val="000000">
                      <a:alpha val="43137"/>
                    </a:srgbClr>
                  </a:outerShdw>
                </a:effectLst>
              </a:rPr>
              <a:t>Etnografik araştırma türleri tarihsel, coğrafi ve </a:t>
            </a:r>
            <a:r>
              <a:rPr lang="tr-TR" sz="2400" b="1" dirty="0" err="1">
                <a:solidFill>
                  <a:srgbClr val="FFC000"/>
                </a:solidFill>
                <a:effectLst>
                  <a:outerShdw blurRad="38100" dist="38100" dir="2700000" algn="tl">
                    <a:srgbClr val="000000">
                      <a:alpha val="43137"/>
                    </a:srgbClr>
                  </a:outerShdw>
                </a:effectLst>
              </a:rPr>
              <a:t>psikososyal</a:t>
            </a:r>
            <a:r>
              <a:rPr lang="tr-TR" sz="2400" b="1" dirty="0">
                <a:solidFill>
                  <a:srgbClr val="FFC000"/>
                </a:solidFill>
                <a:effectLst>
                  <a:outerShdw blurRad="38100" dist="38100" dir="2700000" algn="tl">
                    <a:srgbClr val="000000">
                      <a:alpha val="43137"/>
                    </a:srgbClr>
                  </a:outerShdw>
                </a:effectLst>
              </a:rPr>
              <a:t> yöntem olmak üzere üç alt başlıkta incelenebilir. </a:t>
            </a:r>
          </a:p>
          <a:p>
            <a:pPr marL="0" indent="0" algn="ctr">
              <a:buNone/>
            </a:pPr>
            <a:r>
              <a:rPr lang="tr-TR" sz="3200" b="1" dirty="0">
                <a:solidFill>
                  <a:srgbClr val="FFFF00"/>
                </a:solidFill>
                <a:effectLst>
                  <a:outerShdw blurRad="38100" dist="38100" dir="2700000" algn="tl">
                    <a:srgbClr val="000000">
                      <a:alpha val="43137"/>
                    </a:srgbClr>
                  </a:outerShdw>
                </a:effectLst>
              </a:rPr>
              <a:t>Tarihsel Yöntem</a:t>
            </a:r>
          </a:p>
          <a:p>
            <a:pPr marL="0" indent="0" algn="ctr">
              <a:buNone/>
            </a:pPr>
            <a:r>
              <a:rPr lang="tr-TR" sz="2400" dirty="0"/>
              <a:t> Geçmişte meydana gelmiş olay, olgu ve durumların araştırılmasında ya da bir problemin geçmişle olan ilişkisinin incelenmesinde kullanılan yönteme denir. Tarihi yöntem, gerçeği araştırıp bulma, diğer bir deyişle, bilgi üretmek için geçmişin eleştirel bir bakışla irdelenerek sentezlenip rapor haline getirilme sürecidir.</a:t>
            </a:r>
          </a:p>
        </p:txBody>
      </p:sp>
    </p:spTree>
    <p:extLst>
      <p:ext uri="{BB962C8B-B14F-4D97-AF65-F5344CB8AC3E}">
        <p14:creationId xmlns:p14="http://schemas.microsoft.com/office/powerpoint/2010/main" val="39280907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8868" y="214731"/>
            <a:ext cx="10292576" cy="995175"/>
          </a:xfrm>
        </p:spPr>
        <p:txBody>
          <a:bodyPr>
            <a:noAutofit/>
          </a:bodyPr>
          <a:lstStyle/>
          <a:p>
            <a:pPr algn="ctr"/>
            <a:r>
              <a:rPr lang="tr-TR" sz="4800" b="1" dirty="0">
                <a:solidFill>
                  <a:srgbClr val="C6FB05"/>
                </a:solidFill>
                <a:effectLst>
                  <a:outerShdw blurRad="38100" dist="38100" dir="2700000" algn="tl">
                    <a:srgbClr val="000000">
                      <a:alpha val="43137"/>
                    </a:srgbClr>
                  </a:outerShdw>
                </a:effectLst>
              </a:rPr>
              <a:t>ETNOGRAFİK ARAŞTIRMA TÜRLERİ</a:t>
            </a:r>
            <a:endParaRPr lang="tr-TR" sz="48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538868" y="1209906"/>
            <a:ext cx="10292576" cy="5206393"/>
          </a:xfrm>
        </p:spPr>
        <p:txBody>
          <a:bodyPr>
            <a:normAutofit/>
          </a:bodyPr>
          <a:lstStyle/>
          <a:p>
            <a:pPr marL="0" indent="0" algn="ctr">
              <a:buNone/>
            </a:pPr>
            <a:r>
              <a:rPr lang="tr-TR" sz="3200" b="1" dirty="0">
                <a:solidFill>
                  <a:srgbClr val="FFFF00"/>
                </a:solidFill>
                <a:effectLst>
                  <a:outerShdw blurRad="38100" dist="38100" dir="2700000" algn="tl">
                    <a:srgbClr val="000000">
                      <a:alpha val="43137"/>
                    </a:srgbClr>
                  </a:outerShdw>
                </a:effectLst>
              </a:rPr>
              <a:t>Coğrafi Yöntem</a:t>
            </a:r>
          </a:p>
          <a:p>
            <a:pPr marL="0" indent="0" algn="ctr">
              <a:buNone/>
            </a:pPr>
            <a:r>
              <a:rPr lang="tr-TR" sz="2400" dirty="0"/>
              <a:t>Halkbilim ürünlerinin çeşitli bölgelerde ve farklı zamanlarda değişik görüntüler ve biçimlerde bulunması ve bunların tarihsel yönteme bağlı kalınarak incelenmesi sonucunda eksik olabilecek bilgi ve belgeler nedeniyle doğru bir sonuca ulaşılması güçtür. </a:t>
            </a:r>
          </a:p>
          <a:p>
            <a:pPr marL="0" indent="0" algn="ctr">
              <a:buNone/>
            </a:pPr>
            <a:r>
              <a:rPr lang="tr-TR" sz="2400" dirty="0"/>
              <a:t>Dolayısıyla araştırılan konunun coğrafya bölgesi içinde yer alan, en küçük yerleşme biriminden başlayıp, giderek büyüyen(köy, kasaba, ilçe </a:t>
            </a:r>
            <a:r>
              <a:rPr lang="tr-TR" sz="2400" dirty="0" err="1"/>
              <a:t>vb.gibi</a:t>
            </a:r>
            <a:r>
              <a:rPr lang="tr-TR" sz="2400" dirty="0"/>
              <a:t>) ve kalabalıklaşan yerleşme birimlerinde halkbilim olaylarının hangi durumda olduklarının ve her varyant için özel bir işaret, renk, tarama veya çizimlerle gösterilmesi, coğrafi yöntemin temelini oluşturur. </a:t>
            </a:r>
          </a:p>
          <a:p>
            <a:pPr marL="0" indent="0" algn="ctr">
              <a:buNone/>
            </a:pPr>
            <a:r>
              <a:rPr lang="tr-TR" sz="2400" dirty="0"/>
              <a:t>Olayların haritalar üzerinde gösterimi, ’’halkbilim atlasları’’</a:t>
            </a:r>
            <a:r>
              <a:rPr lang="tr-TR" sz="2400" dirty="0" err="1"/>
              <a:t>nın</a:t>
            </a:r>
            <a:r>
              <a:rPr lang="tr-TR" sz="2400" dirty="0"/>
              <a:t> oluşturulmasına katkı sağlar ve bu sayede araştırılan olayların çıkış kaynaklarının bulunmasına ilişkin bir bakışta görülebilecek sonuçlar sunar.</a:t>
            </a:r>
          </a:p>
        </p:txBody>
      </p:sp>
    </p:spTree>
    <p:extLst>
      <p:ext uri="{BB962C8B-B14F-4D97-AF65-F5344CB8AC3E}">
        <p14:creationId xmlns:p14="http://schemas.microsoft.com/office/powerpoint/2010/main" val="17552686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8868" y="214731"/>
            <a:ext cx="10292576" cy="995175"/>
          </a:xfrm>
        </p:spPr>
        <p:txBody>
          <a:bodyPr>
            <a:noAutofit/>
          </a:bodyPr>
          <a:lstStyle/>
          <a:p>
            <a:pPr algn="ctr"/>
            <a:r>
              <a:rPr lang="tr-TR" sz="4800" b="1" dirty="0">
                <a:solidFill>
                  <a:srgbClr val="C6FB05"/>
                </a:solidFill>
                <a:effectLst>
                  <a:outerShdw blurRad="38100" dist="38100" dir="2700000" algn="tl">
                    <a:srgbClr val="000000">
                      <a:alpha val="43137"/>
                    </a:srgbClr>
                  </a:outerShdw>
                </a:effectLst>
              </a:rPr>
              <a:t>ETNOGRAFİK ARAŞTIRMA TÜRLERİ</a:t>
            </a:r>
            <a:endParaRPr lang="tr-TR" sz="48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538868" y="1001487"/>
            <a:ext cx="10292576" cy="5573485"/>
          </a:xfrm>
        </p:spPr>
        <p:txBody>
          <a:bodyPr>
            <a:noAutofit/>
          </a:bodyPr>
          <a:lstStyle/>
          <a:p>
            <a:pPr marL="0" indent="0" algn="ctr">
              <a:buNone/>
            </a:pPr>
            <a:r>
              <a:rPr lang="tr-TR" sz="3200" b="1" dirty="0" err="1">
                <a:solidFill>
                  <a:srgbClr val="FFFF00"/>
                </a:solidFill>
                <a:effectLst>
                  <a:outerShdw blurRad="38100" dist="38100" dir="2700000" algn="tl">
                    <a:srgbClr val="000000">
                      <a:alpha val="43137"/>
                    </a:srgbClr>
                  </a:outerShdw>
                </a:effectLst>
              </a:rPr>
              <a:t>Psiko</a:t>
            </a:r>
            <a:r>
              <a:rPr lang="tr-TR" sz="3200" b="1" dirty="0">
                <a:solidFill>
                  <a:srgbClr val="FFFF00"/>
                </a:solidFill>
                <a:effectLst>
                  <a:outerShdw blurRad="38100" dist="38100" dir="2700000" algn="tl">
                    <a:srgbClr val="000000">
                      <a:alpha val="43137"/>
                    </a:srgbClr>
                  </a:outerShdw>
                </a:effectLst>
              </a:rPr>
              <a:t>-Sosyal Yöntem </a:t>
            </a:r>
          </a:p>
          <a:p>
            <a:pPr marL="0" indent="0" algn="ctr">
              <a:buNone/>
            </a:pPr>
            <a:r>
              <a:rPr lang="tr-TR" sz="2400" dirty="0"/>
              <a:t>Bu yöntem sürekli araştırılan olaydaki kaynak bireyle ilişkilidir. Kaynak bireyle uzun süre birlikte bulunur ve kaynak birey izlenir.  Tek bir bireyden genellemelere varmaya çalışılır.  Uzun zamanlı ve çok dikkatli bir çalışma gerektiği için zor bir yöntemdir. Bu nedenle araştırmanın amacına ulaşabilmesinde kaynak bireyin araştırma konusuna ilişkin iyi seçilmesi gereklidir. </a:t>
            </a:r>
          </a:p>
          <a:p>
            <a:pPr marL="0" indent="0" algn="ctr">
              <a:buNone/>
            </a:pPr>
            <a:r>
              <a:rPr lang="tr-TR" sz="2400" dirty="0"/>
              <a:t>Bununla birlikte, </a:t>
            </a:r>
            <a:r>
              <a:rPr lang="tr-TR" sz="2400" dirty="0" err="1"/>
              <a:t>Alvesson</a:t>
            </a:r>
            <a:r>
              <a:rPr lang="tr-TR" sz="2400" dirty="0"/>
              <a:t> ve </a:t>
            </a:r>
            <a:r>
              <a:rPr lang="tr-TR" sz="2400" dirty="0" err="1"/>
              <a:t>Skoldberg</a:t>
            </a:r>
            <a:r>
              <a:rPr lang="tr-TR" sz="2400" dirty="0"/>
              <a:t> ile </a:t>
            </a:r>
            <a:r>
              <a:rPr lang="tr-TR" sz="2400" dirty="0" err="1"/>
              <a:t>etnografik</a:t>
            </a:r>
            <a:r>
              <a:rPr lang="tr-TR" sz="2400" dirty="0"/>
              <a:t> araştırmaları </a:t>
            </a:r>
            <a:r>
              <a:rPr lang="tr-TR" sz="2400" dirty="0" err="1"/>
              <a:t>tümevarımsal</a:t>
            </a:r>
            <a:r>
              <a:rPr lang="tr-TR" sz="2400" dirty="0"/>
              <a:t> ve yorumlayıcı olmak üzere ikiye ayırmışlardır. </a:t>
            </a:r>
          </a:p>
          <a:p>
            <a:pPr marL="457189" indent="-457189" algn="ctr">
              <a:buFont typeface="+mj-lt"/>
              <a:buAutoNum type="arabicPeriod"/>
            </a:pPr>
            <a:r>
              <a:rPr lang="tr-TR" sz="2400" dirty="0" err="1"/>
              <a:t>Tümevarımsal</a:t>
            </a:r>
            <a:r>
              <a:rPr lang="tr-TR" sz="2400" dirty="0"/>
              <a:t> </a:t>
            </a:r>
            <a:r>
              <a:rPr lang="tr-TR" sz="2400" dirty="0" err="1"/>
              <a:t>etnografi</a:t>
            </a:r>
            <a:r>
              <a:rPr lang="tr-TR" sz="2400" dirty="0"/>
              <a:t> araştırılan konuda elde edilen verilere önem verir ve yöntemlere odaklanır. </a:t>
            </a:r>
          </a:p>
          <a:p>
            <a:pPr marL="457189" indent="-457189" algn="ctr">
              <a:buFont typeface="+mj-lt"/>
              <a:buAutoNum type="arabicPeriod"/>
            </a:pPr>
            <a:r>
              <a:rPr lang="tr-TR" sz="2400" dirty="0"/>
              <a:t>Yorumlayıcı </a:t>
            </a:r>
            <a:r>
              <a:rPr lang="tr-TR" sz="2400" dirty="0" err="1"/>
              <a:t>etnografi</a:t>
            </a:r>
            <a:r>
              <a:rPr lang="tr-TR" sz="2400" dirty="0"/>
              <a:t> ise tartışma ve yorumlara önem verir.</a:t>
            </a:r>
          </a:p>
          <a:p>
            <a:pPr marL="0" indent="0" algn="ctr">
              <a:buNone/>
            </a:pPr>
            <a:endParaRPr lang="tr-TR" sz="2400" dirty="0"/>
          </a:p>
        </p:txBody>
      </p:sp>
    </p:spTree>
    <p:extLst>
      <p:ext uri="{BB962C8B-B14F-4D97-AF65-F5344CB8AC3E}">
        <p14:creationId xmlns:p14="http://schemas.microsoft.com/office/powerpoint/2010/main" val="2449423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0940" y="356908"/>
            <a:ext cx="10292576" cy="710821"/>
          </a:xfrm>
        </p:spPr>
        <p:txBody>
          <a:bodyPr>
            <a:noAutofit/>
          </a:bodyPr>
          <a:lstStyle/>
          <a:p>
            <a:pPr algn="ctr"/>
            <a:r>
              <a:rPr lang="tr-TR" sz="4800" b="1" dirty="0">
                <a:solidFill>
                  <a:srgbClr val="C6FB05"/>
                </a:solidFill>
                <a:effectLst>
                  <a:outerShdw blurRad="38100" dist="38100" dir="2700000" algn="tl">
                    <a:srgbClr val="000000">
                      <a:alpha val="43137"/>
                    </a:srgbClr>
                  </a:outerShdw>
                </a:effectLst>
              </a:rPr>
              <a:t>ETNOGRAFİK ARAŞTIRMA SÜRECİ</a:t>
            </a:r>
            <a:endParaRPr lang="tr-TR" sz="48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836342" y="1460811"/>
            <a:ext cx="11140069" cy="5084956"/>
          </a:xfrm>
        </p:spPr>
        <p:txBody>
          <a:bodyPr>
            <a:normAutofit fontScale="25000" lnSpcReduction="20000"/>
          </a:bodyPr>
          <a:lstStyle/>
          <a:p>
            <a:pPr marL="0" indent="0" algn="ctr">
              <a:buNone/>
            </a:pPr>
            <a:r>
              <a:rPr lang="tr-TR" sz="12800" b="1" dirty="0">
                <a:solidFill>
                  <a:srgbClr val="FFFF00"/>
                </a:solidFill>
                <a:effectLst>
                  <a:outerShdw blurRad="38100" dist="38100" dir="2700000" algn="tl">
                    <a:srgbClr val="000000">
                      <a:alpha val="43137"/>
                    </a:srgbClr>
                  </a:outerShdw>
                </a:effectLst>
              </a:rPr>
              <a:t>I. Araştırma Konusunu, Probleminin ve Amacının Belirlenmesi</a:t>
            </a:r>
          </a:p>
          <a:p>
            <a:pPr marL="0" indent="0" algn="ctr">
              <a:buNone/>
            </a:pPr>
            <a:endParaRPr lang="tr-TR" sz="9600" dirty="0"/>
          </a:p>
          <a:p>
            <a:pPr marL="0" indent="0" algn="ctr">
              <a:buNone/>
            </a:pPr>
            <a:r>
              <a:rPr lang="tr-TR" sz="9600" dirty="0"/>
              <a:t>Araştırma probleminin belirlenmesinde dikkat edilmesi gereken bazı hususlar vardır.</a:t>
            </a:r>
          </a:p>
          <a:p>
            <a:pPr marL="0" indent="0" algn="ctr">
              <a:buNone/>
            </a:pPr>
            <a:r>
              <a:rPr lang="tr-TR" sz="9600" b="1" dirty="0">
                <a:solidFill>
                  <a:srgbClr val="C00000"/>
                </a:solidFill>
                <a:effectLst>
                  <a:outerShdw blurRad="38100" dist="38100" dir="2700000" algn="tl">
                    <a:srgbClr val="000000">
                      <a:alpha val="43137"/>
                    </a:srgbClr>
                  </a:outerShdw>
                </a:effectLst>
              </a:rPr>
              <a:t> </a:t>
            </a:r>
            <a:r>
              <a:rPr lang="tr-TR" sz="9600" b="1" dirty="0">
                <a:solidFill>
                  <a:schemeClr val="tx1">
                    <a:lumMod val="95000"/>
                    <a:lumOff val="5000"/>
                  </a:schemeClr>
                </a:solidFill>
                <a:effectLst>
                  <a:outerShdw blurRad="38100" dist="38100" dir="2700000" algn="tl">
                    <a:srgbClr val="000000">
                      <a:alpha val="43137"/>
                    </a:srgbClr>
                  </a:outerShdw>
                </a:effectLst>
              </a:rPr>
              <a:t>Bunlar; </a:t>
            </a:r>
          </a:p>
          <a:p>
            <a:pPr marL="0" indent="0" algn="ctr">
              <a:buNone/>
            </a:pPr>
            <a:r>
              <a:rPr lang="tr-TR" sz="9600" b="1" dirty="0">
                <a:solidFill>
                  <a:schemeClr val="tx1">
                    <a:lumMod val="95000"/>
                    <a:lumOff val="5000"/>
                  </a:schemeClr>
                </a:solidFill>
                <a:effectLst>
                  <a:outerShdw blurRad="38100" dist="38100" dir="2700000" algn="tl">
                    <a:srgbClr val="000000">
                      <a:alpha val="43137"/>
                    </a:srgbClr>
                  </a:outerShdw>
                </a:effectLst>
              </a:rPr>
              <a:t>I. Araştırma yeni olmalı </a:t>
            </a:r>
          </a:p>
          <a:p>
            <a:pPr marL="0" indent="0" algn="ctr">
              <a:buNone/>
            </a:pPr>
            <a:r>
              <a:rPr lang="tr-TR" sz="9600" b="1" dirty="0">
                <a:solidFill>
                  <a:schemeClr val="tx1">
                    <a:lumMod val="95000"/>
                    <a:lumOff val="5000"/>
                  </a:schemeClr>
                </a:solidFill>
                <a:effectLst>
                  <a:outerShdw blurRad="38100" dist="38100" dir="2700000" algn="tl">
                    <a:srgbClr val="000000">
                      <a:alpha val="43137"/>
                    </a:srgbClr>
                  </a:outerShdw>
                </a:effectLst>
              </a:rPr>
              <a:t>II. Araştırma problemi çözülebilir olmalı </a:t>
            </a:r>
          </a:p>
          <a:p>
            <a:pPr marL="0" indent="0" algn="ctr">
              <a:buNone/>
            </a:pPr>
            <a:r>
              <a:rPr lang="tr-TR" sz="9600" b="1" dirty="0">
                <a:solidFill>
                  <a:schemeClr val="tx1">
                    <a:lumMod val="95000"/>
                    <a:lumOff val="5000"/>
                  </a:schemeClr>
                </a:solidFill>
                <a:effectLst>
                  <a:outerShdw blurRad="38100" dist="38100" dir="2700000" algn="tl">
                    <a:srgbClr val="000000">
                      <a:alpha val="43137"/>
                    </a:srgbClr>
                  </a:outerShdw>
                </a:effectLst>
              </a:rPr>
              <a:t>III. Araştırmaya katılanların kimliklerinin gizli tutulmasına dikkat edilmeli </a:t>
            </a:r>
          </a:p>
          <a:p>
            <a:pPr marL="0" indent="0" algn="ctr">
              <a:buNone/>
            </a:pPr>
            <a:r>
              <a:rPr lang="tr-TR" sz="9600" b="1" dirty="0">
                <a:solidFill>
                  <a:schemeClr val="tx1">
                    <a:lumMod val="95000"/>
                    <a:lumOff val="5000"/>
                  </a:schemeClr>
                </a:solidFill>
                <a:effectLst>
                  <a:outerShdw blurRad="38100" dist="38100" dir="2700000" algn="tl">
                    <a:srgbClr val="000000">
                      <a:alpha val="43137"/>
                    </a:srgbClr>
                  </a:outerShdw>
                </a:effectLst>
              </a:rPr>
              <a:t>IV. Ulaşılacak sonuçlar yarar sağlamalı yeni gelişmelere yol açmalı </a:t>
            </a:r>
          </a:p>
          <a:p>
            <a:pPr marL="0" indent="0" algn="ctr">
              <a:buNone/>
            </a:pPr>
            <a:r>
              <a:rPr lang="tr-TR" sz="9600" b="1" dirty="0">
                <a:solidFill>
                  <a:schemeClr val="tx1">
                    <a:lumMod val="95000"/>
                    <a:lumOff val="5000"/>
                  </a:schemeClr>
                </a:solidFill>
                <a:effectLst>
                  <a:outerShdw blurRad="38100" dist="38100" dir="2700000" algn="tl">
                    <a:srgbClr val="000000">
                      <a:alpha val="43137"/>
                    </a:srgbClr>
                  </a:outerShdw>
                </a:effectLst>
              </a:rPr>
              <a:t>V. Araştırmanın gerçekleştirilmesi için yeterli zaman ve maddi olanak olmalıdır.</a:t>
            </a:r>
          </a:p>
        </p:txBody>
      </p:sp>
    </p:spTree>
    <p:extLst>
      <p:ext uri="{BB962C8B-B14F-4D97-AF65-F5344CB8AC3E}">
        <p14:creationId xmlns:p14="http://schemas.microsoft.com/office/powerpoint/2010/main" val="40933408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6107" y="356908"/>
            <a:ext cx="10292576" cy="710821"/>
          </a:xfrm>
        </p:spPr>
        <p:txBody>
          <a:bodyPr>
            <a:noAutofit/>
          </a:bodyPr>
          <a:lstStyle/>
          <a:p>
            <a:pPr algn="ctr"/>
            <a:r>
              <a:rPr lang="tr-TR" b="1" dirty="0">
                <a:solidFill>
                  <a:srgbClr val="C6FB05"/>
                </a:solidFill>
                <a:effectLst>
                  <a:outerShdw blurRad="38100" dist="38100" dir="2700000" algn="tl">
                    <a:srgbClr val="000000">
                      <a:alpha val="43137"/>
                    </a:srgbClr>
                  </a:outerShdw>
                </a:effectLst>
              </a:rPr>
              <a:t>ETNOGRAFİK ARAŞTIRMA SÜRECİ</a:t>
            </a:r>
            <a:endPar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342077" y="1654629"/>
            <a:ext cx="10301283" cy="4891137"/>
          </a:xfrm>
        </p:spPr>
        <p:txBody>
          <a:bodyPr>
            <a:normAutofit fontScale="25000" lnSpcReduction="20000"/>
          </a:bodyPr>
          <a:lstStyle/>
          <a:p>
            <a:pPr marL="0" indent="0" algn="ctr">
              <a:buNone/>
            </a:pPr>
            <a:r>
              <a:rPr lang="tr-TR" sz="14400" b="1" dirty="0">
                <a:solidFill>
                  <a:srgbClr val="FFFF00"/>
                </a:solidFill>
                <a:effectLst>
                  <a:outerShdw blurRad="38100" dist="38100" dir="2700000" algn="tl">
                    <a:srgbClr val="000000">
                      <a:alpha val="43137"/>
                    </a:srgbClr>
                  </a:outerShdw>
                </a:effectLst>
              </a:rPr>
              <a:t>2. </a:t>
            </a:r>
            <a:r>
              <a:rPr lang="tr-TR" sz="12800" b="1" dirty="0">
                <a:solidFill>
                  <a:srgbClr val="FFFF00"/>
                </a:solidFill>
                <a:effectLst>
                  <a:outerShdw blurRad="38100" dist="38100" dir="2700000" algn="tl">
                    <a:srgbClr val="000000">
                      <a:alpha val="43137"/>
                    </a:srgbClr>
                  </a:outerShdw>
                </a:effectLst>
              </a:rPr>
              <a:t>Değişkenlerin Belirlenmesi ve Örneklemin Seçilmesi</a:t>
            </a:r>
          </a:p>
          <a:p>
            <a:pPr marL="0" indent="0" algn="ctr">
              <a:buNone/>
            </a:pPr>
            <a:r>
              <a:rPr lang="tr-TR" sz="9600" dirty="0"/>
              <a:t>1.Değişken en az iki değer alabilen ve değişebilen her şey olarak tanımlanabilir.</a:t>
            </a:r>
          </a:p>
          <a:p>
            <a:pPr marL="0" indent="0" algn="ctr">
              <a:buNone/>
            </a:pPr>
            <a:r>
              <a:rPr lang="tr-TR" sz="9600" dirty="0"/>
              <a:t>2.Değişkenler aldıkları değerlere göre sürekli ve süreksiz şeklinde isimlendirilir. </a:t>
            </a:r>
          </a:p>
          <a:p>
            <a:pPr marL="0" indent="0" algn="ctr">
              <a:buNone/>
            </a:pPr>
            <a:r>
              <a:rPr lang="tr-TR" sz="9600" dirty="0"/>
              <a:t>3.Bir değişken alt ve üst sınırlar içinde belli ya da tam değerlerden başkasını alamıyorsa süreksiz veya nitel değişken denir. </a:t>
            </a:r>
          </a:p>
          <a:p>
            <a:pPr marL="0" indent="0" algn="ctr">
              <a:buNone/>
            </a:pPr>
            <a:r>
              <a:rPr lang="tr-TR" sz="9600" dirty="0"/>
              <a:t>4.Buna karşın alt ve üst sınırlar içinde (5,5 kg, 7,3 m gibi) herhangi bir değer alabiliyorsa sürekli değişken olarak adlandırılır. </a:t>
            </a:r>
          </a:p>
          <a:p>
            <a:pPr marL="0" indent="0" algn="ctr">
              <a:buNone/>
            </a:pPr>
            <a:r>
              <a:rPr lang="tr-TR" sz="9600" dirty="0"/>
              <a:t>5.Ayrıca değişkenler kontrol edilebilirliklerine göre bağımlı, bağımsız ve kontrol şeklinde isimlendirilir.</a:t>
            </a:r>
            <a:endParaRPr lang="tr-TR" sz="6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66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5775" y="526966"/>
            <a:ext cx="10292576" cy="710821"/>
          </a:xfrm>
        </p:spPr>
        <p:txBody>
          <a:bodyPr>
            <a:noAutofit/>
          </a:bodyPr>
          <a:lstStyle/>
          <a:p>
            <a:pPr algn="ctr"/>
            <a:r>
              <a:rPr lang="tr-TR" sz="4800" b="1" dirty="0">
                <a:solidFill>
                  <a:srgbClr val="C6FB05"/>
                </a:solidFill>
                <a:effectLst>
                  <a:outerShdw blurRad="38100" dist="38100" dir="2700000" algn="tl">
                    <a:srgbClr val="000000">
                      <a:alpha val="43137"/>
                    </a:srgbClr>
                  </a:outerShdw>
                </a:effectLst>
              </a:rPr>
              <a:t>ETNOGRAFİK ARAŞTIRMA SÜRECİ</a:t>
            </a:r>
            <a:endParaRPr lang="tr-TR" sz="48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497875" y="1460811"/>
            <a:ext cx="10058400" cy="3746916"/>
          </a:xfrm>
        </p:spPr>
        <p:txBody>
          <a:bodyPr>
            <a:normAutofit fontScale="77500" lnSpcReduction="20000"/>
          </a:bodyPr>
          <a:lstStyle/>
          <a:p>
            <a:pPr marL="0" indent="0" algn="ctr">
              <a:buNone/>
            </a:pPr>
            <a:r>
              <a:rPr lang="tr-TR" sz="5600" b="1" dirty="0">
                <a:solidFill>
                  <a:srgbClr val="FFFF00"/>
                </a:solidFill>
                <a:effectLst>
                  <a:outerShdw blurRad="38100" dist="38100" dir="2700000" algn="tl">
                    <a:srgbClr val="000000">
                      <a:alpha val="43137"/>
                    </a:srgbClr>
                  </a:outerShdw>
                </a:effectLst>
              </a:rPr>
              <a:t>3.Veri Toplama Süreci </a:t>
            </a:r>
          </a:p>
          <a:p>
            <a:pPr marL="0" indent="0" algn="ctr">
              <a:buNone/>
            </a:pPr>
            <a:r>
              <a:rPr lang="tr-TR" sz="3400" dirty="0"/>
              <a:t>Araştırmacı veri toplama araçlarını belirledikten sonra verileri toplamaya başlar. Bu araştırma türü kapsamında veri toplama sürecinde yararlanılan bazı teknikler vardır. </a:t>
            </a:r>
          </a:p>
          <a:p>
            <a:pPr marL="0" indent="0" algn="ctr">
              <a:buNone/>
            </a:pPr>
            <a:endParaRPr lang="tr-TR" sz="3400" dirty="0"/>
          </a:p>
          <a:p>
            <a:pPr marL="0" indent="0" algn="ctr">
              <a:buNone/>
            </a:pPr>
            <a:r>
              <a:rPr lang="tr-TR" sz="3400" b="1" dirty="0">
                <a:solidFill>
                  <a:schemeClr val="tx1">
                    <a:lumMod val="95000"/>
                    <a:lumOff val="5000"/>
                  </a:schemeClr>
                </a:solidFill>
                <a:effectLst>
                  <a:outerShdw blurRad="38100" dist="38100" dir="2700000" algn="tl">
                    <a:srgbClr val="000000">
                      <a:alpha val="43137"/>
                    </a:srgbClr>
                  </a:outerShdw>
                </a:effectLst>
              </a:rPr>
              <a:t>I. Katılımlı Gözlem </a:t>
            </a:r>
          </a:p>
          <a:p>
            <a:pPr marL="0" indent="0" algn="ctr">
              <a:buNone/>
            </a:pPr>
            <a:r>
              <a:rPr lang="tr-TR" sz="3400" b="1" dirty="0">
                <a:solidFill>
                  <a:schemeClr val="tx1">
                    <a:lumMod val="95000"/>
                    <a:lumOff val="5000"/>
                  </a:schemeClr>
                </a:solidFill>
                <a:effectLst>
                  <a:outerShdw blurRad="38100" dist="38100" dir="2700000" algn="tl">
                    <a:srgbClr val="000000">
                      <a:alpha val="43137"/>
                    </a:srgbClr>
                  </a:outerShdw>
                </a:effectLst>
              </a:rPr>
              <a:t>II. Katılımsız Gözlem </a:t>
            </a:r>
          </a:p>
          <a:p>
            <a:pPr marL="0" indent="0" algn="ctr">
              <a:buNone/>
            </a:pPr>
            <a:r>
              <a:rPr lang="tr-TR" sz="3400" b="1" dirty="0">
                <a:solidFill>
                  <a:schemeClr val="tx1">
                    <a:lumMod val="95000"/>
                    <a:lumOff val="5000"/>
                  </a:schemeClr>
                </a:solidFill>
                <a:effectLst>
                  <a:outerShdw blurRad="38100" dist="38100" dir="2700000" algn="tl">
                    <a:srgbClr val="000000">
                      <a:alpha val="43137"/>
                    </a:srgbClr>
                  </a:outerShdw>
                </a:effectLst>
              </a:rPr>
              <a:t>III. Görüşme </a:t>
            </a:r>
          </a:p>
          <a:p>
            <a:pPr marL="0" indent="0" algn="ctr">
              <a:buNone/>
            </a:pPr>
            <a:r>
              <a:rPr lang="tr-TR" sz="3400" b="1" dirty="0">
                <a:solidFill>
                  <a:schemeClr val="tx1">
                    <a:lumMod val="95000"/>
                    <a:lumOff val="5000"/>
                  </a:schemeClr>
                </a:solidFill>
                <a:effectLst>
                  <a:outerShdw blurRad="38100" dist="38100" dir="2700000" algn="tl">
                    <a:srgbClr val="000000">
                      <a:alpha val="43137"/>
                    </a:srgbClr>
                  </a:outerShdw>
                </a:effectLst>
              </a:rPr>
              <a:t>IV . Doküman İnceleme </a:t>
            </a:r>
          </a:p>
        </p:txBody>
      </p:sp>
    </p:spTree>
    <p:extLst>
      <p:ext uri="{BB962C8B-B14F-4D97-AF65-F5344CB8AC3E}">
        <p14:creationId xmlns:p14="http://schemas.microsoft.com/office/powerpoint/2010/main" val="25414765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9661" y="100360"/>
            <a:ext cx="10655255" cy="6608445"/>
          </a:xfrm>
        </p:spPr>
        <p:txBody>
          <a:bodyPr>
            <a:noAutofit/>
          </a:bodyPr>
          <a:lstStyle/>
          <a:p>
            <a:pPr marL="0" indent="0">
              <a:buNone/>
            </a:pPr>
            <a:r>
              <a:rPr lang="tr-TR" sz="1600" dirty="0">
                <a:solidFill>
                  <a:srgbClr val="C00000"/>
                </a:solidFill>
              </a:rPr>
              <a:t>I. Katılımlı Gözlem</a:t>
            </a:r>
            <a:r>
              <a:rPr lang="tr-TR" sz="1600" dirty="0"/>
              <a:t> </a:t>
            </a:r>
          </a:p>
          <a:p>
            <a:pPr>
              <a:buFont typeface="+mj-lt"/>
              <a:buAutoNum type="arabicPeriod"/>
            </a:pPr>
            <a:r>
              <a:rPr lang="tr-TR" sz="1600" dirty="0"/>
              <a:t>Etnografik yöntem temelde katılımcı gözlemi içerir. </a:t>
            </a:r>
          </a:p>
          <a:p>
            <a:pPr>
              <a:buFont typeface="+mj-lt"/>
              <a:buAutoNum type="arabicPeriod"/>
            </a:pPr>
            <a:r>
              <a:rPr lang="tr-TR" sz="1600" dirty="0"/>
              <a:t>Bu gözlem sayesinde araştırmacı topluluk yaşamına doğrudan katılır ve onları gözlemleyerek çalışma konusuyla ilgili bilgileri doğrudan toplar. </a:t>
            </a:r>
          </a:p>
          <a:p>
            <a:pPr>
              <a:buFont typeface="+mj-lt"/>
              <a:buAutoNum type="arabicPeriod"/>
            </a:pPr>
            <a:r>
              <a:rPr lang="tr-TR" sz="1600" dirty="0"/>
              <a:t>Gözlem verilerini yalnız kaldığında bir rapora aktarabilir. </a:t>
            </a:r>
          </a:p>
          <a:p>
            <a:pPr marL="0" indent="0">
              <a:buNone/>
            </a:pPr>
            <a:r>
              <a:rPr lang="tr-TR" sz="1600" dirty="0">
                <a:solidFill>
                  <a:srgbClr val="C00000"/>
                </a:solidFill>
              </a:rPr>
              <a:t>II. Katılımsız Gözlem </a:t>
            </a:r>
            <a:endParaRPr lang="tr-TR" sz="1600" b="1" dirty="0">
              <a:solidFill>
                <a:srgbClr val="C00000"/>
              </a:solidFill>
            </a:endParaRPr>
          </a:p>
          <a:p>
            <a:pPr>
              <a:buFont typeface="+mj-lt"/>
              <a:buAutoNum type="arabicPeriod"/>
            </a:pPr>
            <a:r>
              <a:rPr lang="tr-TR" sz="1600" dirty="0"/>
              <a:t>Bazı durumlarda araştırmacı, gözlemlediği grup veya olayın dışında kalarak daha objektif gözlem yapabilir. </a:t>
            </a:r>
          </a:p>
          <a:p>
            <a:pPr>
              <a:buFont typeface="+mj-lt"/>
              <a:buAutoNum type="arabicPeriod"/>
            </a:pPr>
            <a:r>
              <a:rPr lang="tr-TR" sz="1600" dirty="0"/>
              <a:t>Katılımsız gözlemde araştırmacı gözlemlerini kaydetme olanağına sahiptir.</a:t>
            </a:r>
          </a:p>
          <a:p>
            <a:pPr marL="0" indent="0">
              <a:buNone/>
            </a:pPr>
            <a:r>
              <a:rPr lang="tr-TR" sz="1600" dirty="0">
                <a:solidFill>
                  <a:srgbClr val="C00000"/>
                </a:solidFill>
              </a:rPr>
              <a:t>III. Görüşme </a:t>
            </a:r>
          </a:p>
          <a:p>
            <a:pPr>
              <a:buFont typeface="+mj-lt"/>
              <a:buAutoNum type="arabicPeriod"/>
            </a:pPr>
            <a:r>
              <a:rPr lang="tr-TR" sz="1600" dirty="0"/>
              <a:t>Kişilerin sergiledikleri bazı hal ve hareketleri neden yaptıklarını sorgulayarak yerleşmiş davranışların anlaşılması için gereklidir. </a:t>
            </a:r>
          </a:p>
          <a:p>
            <a:pPr>
              <a:buFont typeface="+mj-lt"/>
              <a:buAutoNum type="arabicPeriod"/>
            </a:pPr>
            <a:r>
              <a:rPr lang="tr-TR" sz="1600" dirty="0"/>
              <a:t>Etnografik araştırmalar için yapılan görüşmelerde yönlendirici olmayan sorulara odaklanılmaktadır. </a:t>
            </a:r>
          </a:p>
          <a:p>
            <a:pPr>
              <a:buFont typeface="+mj-lt"/>
              <a:buAutoNum type="arabicPeriod"/>
            </a:pPr>
            <a:r>
              <a:rPr lang="tr-TR" sz="1600" dirty="0"/>
              <a:t>Görüşmede sorulan sorular görüşme yapılan kişilerin araştırma konusuyla ilgili konuşmasını sağlayacak şekilde hazırlanmalıdır. </a:t>
            </a:r>
          </a:p>
          <a:p>
            <a:pPr marL="0" indent="0">
              <a:buNone/>
            </a:pPr>
            <a:r>
              <a:rPr lang="tr-TR" sz="1600" dirty="0">
                <a:solidFill>
                  <a:srgbClr val="C00000"/>
                </a:solidFill>
              </a:rPr>
              <a:t>IV . </a:t>
            </a:r>
            <a:r>
              <a:rPr lang="tr-TR" sz="1600" dirty="0" err="1">
                <a:solidFill>
                  <a:srgbClr val="C00000"/>
                </a:solidFill>
              </a:rPr>
              <a:t>Döküman</a:t>
            </a:r>
            <a:r>
              <a:rPr lang="tr-TR" sz="1600" dirty="0">
                <a:solidFill>
                  <a:srgbClr val="C00000"/>
                </a:solidFill>
              </a:rPr>
              <a:t> İnceleme </a:t>
            </a:r>
          </a:p>
          <a:p>
            <a:pPr>
              <a:buFont typeface="+mj-lt"/>
              <a:buAutoNum type="arabicPeriod"/>
            </a:pPr>
            <a:r>
              <a:rPr lang="tr-TR" sz="1600" dirty="0"/>
              <a:t>Araştırma konusuyla ilgili olgu ve olaylar hakkında bilgi içeren yazılı belgelerin analiz edilmesi önemlidir.</a:t>
            </a:r>
          </a:p>
          <a:p>
            <a:pPr>
              <a:buFont typeface="+mj-lt"/>
              <a:buAutoNum type="arabicPeriod"/>
            </a:pPr>
            <a:r>
              <a:rPr lang="tr-TR" sz="1600" dirty="0"/>
              <a:t>Araştırma konusu irdeleyerek hangi dokümanların önemli ve veri kaynağı olarak kullanılabileceğine karar verilmesi gerekir. </a:t>
            </a:r>
          </a:p>
          <a:p>
            <a:pPr>
              <a:buFont typeface="+mj-lt"/>
              <a:buAutoNum type="arabicPeriod"/>
            </a:pPr>
            <a:r>
              <a:rPr lang="tr-TR" sz="1600" dirty="0"/>
              <a:t>Araştırma konusuyla ilgili raporlar, arşiv dosyaları, ses kayıtları ve fotoğraf gibi belgeler analiz edilerek veriler toplanır.</a:t>
            </a:r>
            <a:endParaRPr lang="tr-TR"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51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7301" y="365760"/>
            <a:ext cx="10477499" cy="1325563"/>
          </a:xfrm>
        </p:spPr>
        <p:txBody>
          <a:bodyPr>
            <a:noAutofit/>
          </a:bodyPr>
          <a:lstStyle/>
          <a:p>
            <a:r>
              <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rPr>
              <a:t>ETNOGRAFİ’NİN KELİME ANLAMI</a:t>
            </a:r>
          </a:p>
        </p:txBody>
      </p:sp>
      <p:sp>
        <p:nvSpPr>
          <p:cNvPr id="6" name="Oval 5"/>
          <p:cNvSpPr/>
          <p:nvPr/>
        </p:nvSpPr>
        <p:spPr>
          <a:xfrm>
            <a:off x="2037807" y="2255724"/>
            <a:ext cx="5373188" cy="3048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r>
              <a:rPr lang="el-GR" b="1" dirty="0">
                <a:solidFill>
                  <a:schemeClr val="tx1"/>
                </a:solidFill>
                <a:effectLst>
                  <a:outerShdw blurRad="38100" dist="38100" dir="2700000" algn="tl">
                    <a:srgbClr val="000000">
                      <a:alpha val="43137"/>
                    </a:srgbClr>
                  </a:outerShdw>
                </a:effectLst>
              </a:rPr>
              <a:t>ἔθνος </a:t>
            </a:r>
            <a:r>
              <a:rPr lang="tr-TR" b="1" dirty="0" err="1">
                <a:solidFill>
                  <a:schemeClr val="tx1"/>
                </a:solidFill>
                <a:effectLst>
                  <a:outerShdw blurRad="38100" dist="38100" dir="2700000" algn="tl">
                    <a:srgbClr val="000000">
                      <a:alpha val="43137"/>
                    </a:srgbClr>
                  </a:outerShdw>
                </a:effectLst>
              </a:rPr>
              <a:t>ethnos</a:t>
            </a:r>
            <a:r>
              <a:rPr lang="tr-TR" b="1" dirty="0">
                <a:solidFill>
                  <a:schemeClr val="tx1"/>
                </a:solidFill>
                <a:effectLst>
                  <a:outerShdw blurRad="38100" dist="38100" dir="2700000" algn="tl">
                    <a:srgbClr val="000000">
                      <a:alpha val="43137"/>
                    </a:srgbClr>
                  </a:outerShdw>
                </a:effectLst>
              </a:rPr>
              <a:t> </a:t>
            </a:r>
          </a:p>
          <a:p>
            <a:r>
              <a:rPr lang="tr-TR" b="1" dirty="0">
                <a:solidFill>
                  <a:schemeClr val="tx1"/>
                </a:solidFill>
                <a:effectLst>
                  <a:outerShdw blurRad="38100" dist="38100" dir="2700000" algn="tl">
                    <a:srgbClr val="000000">
                      <a:alpha val="43137"/>
                    </a:srgbClr>
                  </a:outerShdw>
                </a:effectLst>
              </a:rPr>
              <a:t>(insan, ırk, halk) </a:t>
            </a:r>
          </a:p>
        </p:txBody>
      </p:sp>
      <p:sp>
        <p:nvSpPr>
          <p:cNvPr id="7" name="Oval 6"/>
          <p:cNvSpPr/>
          <p:nvPr/>
        </p:nvSpPr>
        <p:spPr>
          <a:xfrm>
            <a:off x="4911804" y="2168637"/>
            <a:ext cx="5908765" cy="3048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r"/>
            <a:r>
              <a:rPr lang="el-GR" b="1" dirty="0">
                <a:solidFill>
                  <a:schemeClr val="tx1"/>
                </a:solidFill>
                <a:effectLst>
                  <a:outerShdw blurRad="38100" dist="38100" dir="2700000" algn="tl">
                    <a:srgbClr val="000000">
                      <a:alpha val="43137"/>
                    </a:srgbClr>
                  </a:outerShdw>
                </a:effectLst>
              </a:rPr>
              <a:t>γράφω </a:t>
            </a:r>
            <a:r>
              <a:rPr lang="tr-TR" b="1" dirty="0" err="1">
                <a:solidFill>
                  <a:schemeClr val="tx1"/>
                </a:solidFill>
                <a:effectLst>
                  <a:outerShdw blurRad="38100" dist="38100" dir="2700000" algn="tl">
                    <a:srgbClr val="000000">
                      <a:alpha val="43137"/>
                    </a:srgbClr>
                  </a:outerShdw>
                </a:effectLst>
              </a:rPr>
              <a:t>grapho</a:t>
            </a:r>
            <a:r>
              <a:rPr lang="tr-TR" b="1" dirty="0">
                <a:solidFill>
                  <a:schemeClr val="tx1"/>
                </a:solidFill>
                <a:effectLst>
                  <a:outerShdw blurRad="38100" dist="38100" dir="2700000" algn="tl">
                    <a:srgbClr val="000000">
                      <a:alpha val="43137"/>
                    </a:srgbClr>
                  </a:outerShdw>
                </a:effectLst>
              </a:rPr>
              <a:t> </a:t>
            </a:r>
          </a:p>
          <a:p>
            <a:pPr algn="r"/>
            <a:r>
              <a:rPr lang="tr-TR" b="1" dirty="0">
                <a:solidFill>
                  <a:schemeClr val="tx1"/>
                </a:solidFill>
                <a:effectLst>
                  <a:outerShdw blurRad="38100" dist="38100" dir="2700000" algn="tl">
                    <a:srgbClr val="000000">
                      <a:alpha val="43137"/>
                    </a:srgbClr>
                  </a:outerShdw>
                </a:effectLst>
              </a:rPr>
              <a:t>(tanımlama, betimleme)</a:t>
            </a:r>
          </a:p>
        </p:txBody>
      </p:sp>
      <p:sp>
        <p:nvSpPr>
          <p:cNvPr id="8" name="Metin kutusu 7"/>
          <p:cNvSpPr txBox="1"/>
          <p:nvPr/>
        </p:nvSpPr>
        <p:spPr>
          <a:xfrm>
            <a:off x="5205911" y="3461805"/>
            <a:ext cx="1950720" cy="461665"/>
          </a:xfrm>
          <a:prstGeom prst="rect">
            <a:avLst/>
          </a:prstGeom>
          <a:noFill/>
        </p:spPr>
        <p:txBody>
          <a:bodyPr wrap="square" rtlCol="0">
            <a:spAutoFit/>
          </a:bodyPr>
          <a:lstStyle/>
          <a:p>
            <a:pPr algn="ctr"/>
            <a:r>
              <a:rPr lang="tr-TR" sz="2400" b="1" dirty="0">
                <a:effectLst>
                  <a:outerShdw blurRad="38100" dist="38100" dir="2700000" algn="tl">
                    <a:srgbClr val="000000">
                      <a:alpha val="43137"/>
                    </a:srgbClr>
                  </a:outerShdw>
                </a:effectLst>
              </a:rPr>
              <a:t>ETNOGRAFİ</a:t>
            </a:r>
          </a:p>
        </p:txBody>
      </p:sp>
    </p:spTree>
    <p:extLst>
      <p:ext uri="{BB962C8B-B14F-4D97-AF65-F5344CB8AC3E}">
        <p14:creationId xmlns:p14="http://schemas.microsoft.com/office/powerpoint/2010/main" val="1084598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7067" y="169914"/>
            <a:ext cx="10292576" cy="1336671"/>
          </a:xfrm>
        </p:spPr>
        <p:txBody>
          <a:bodyPr>
            <a:noAutofit/>
          </a:bodyPr>
          <a:lstStyle/>
          <a:p>
            <a:pPr algn="ctr"/>
            <a:r>
              <a:rPr lang="tr-TR" b="1" dirty="0">
                <a:solidFill>
                  <a:srgbClr val="92D050"/>
                </a:solidFill>
                <a:effectLst>
                  <a:outerShdw blurRad="38100" dist="38100" dir="2700000" algn="tl">
                    <a:srgbClr val="000000">
                      <a:alpha val="43137"/>
                    </a:srgbClr>
                  </a:outerShdw>
                </a:effectLst>
              </a:rPr>
              <a:t>Etnografik Araştırmada Geçerlik ve Güvenirlik Nasıl Sağlanır</a:t>
            </a:r>
            <a:endPar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480458" y="1706882"/>
            <a:ext cx="10162903" cy="4880004"/>
          </a:xfrm>
        </p:spPr>
        <p:txBody>
          <a:bodyPr>
            <a:normAutofit/>
          </a:bodyPr>
          <a:lstStyle/>
          <a:p>
            <a:pPr marL="0" indent="0" algn="ctr">
              <a:buNone/>
            </a:pPr>
            <a:r>
              <a:rPr lang="tr-TR" sz="2400" dirty="0"/>
              <a:t>Verilerin tartışmadan önce geçerlik ve tutarlıkları değerlendirilmelidir. Bu bağlamda yürütülen bir araştırmanın örneklemindeki kişilerin sözel ifadeleri gözlem ve doküman yöntemleri kullanılarak doğrulanmalı, içerik geçerliği ve tutarlılığı çoklu veri toplama teknikleri ile elde edilen verilerle karşılaştırılmalıdır. Çünkü birden çok veri toplama tekniğinin kullanılması elde edilen verilerin geçerliği ve güvenirliğini arttırması bakımından önemlidir. Dolayısıyla, </a:t>
            </a:r>
            <a:r>
              <a:rPr lang="tr-TR" sz="2400" dirty="0" err="1"/>
              <a:t>etnografik</a:t>
            </a:r>
            <a:r>
              <a:rPr lang="tr-TR" sz="2400" dirty="0"/>
              <a:t> araştırma yöntemi ile elde edilen verilerin analiz edilmesinde </a:t>
            </a:r>
            <a:r>
              <a:rPr lang="tr-TR" sz="2400" b="1" dirty="0" err="1">
                <a:effectLst>
                  <a:outerShdw blurRad="38100" dist="38100" dir="2700000" algn="tl">
                    <a:srgbClr val="000000">
                      <a:alpha val="43137"/>
                    </a:srgbClr>
                  </a:outerShdw>
                </a:effectLst>
              </a:rPr>
              <a:t>betimsel</a:t>
            </a:r>
            <a:r>
              <a:rPr lang="tr-TR" sz="2400" b="1" dirty="0">
                <a:effectLst>
                  <a:outerShdw blurRad="38100" dist="38100" dir="2700000" algn="tl">
                    <a:srgbClr val="000000">
                      <a:alpha val="43137"/>
                    </a:srgbClr>
                  </a:outerShdw>
                </a:effectLst>
              </a:rPr>
              <a:t> analizden çok içerik analizi tercih edilir</a:t>
            </a:r>
            <a:r>
              <a:rPr lang="tr-TR" sz="2400" dirty="0"/>
              <a:t>. Etnografik içerik analizinde amaç keşfedici ve doğrulayıcı bir araştırma yürütmektir. </a:t>
            </a:r>
          </a:p>
        </p:txBody>
      </p:sp>
    </p:spTree>
    <p:extLst>
      <p:ext uri="{BB962C8B-B14F-4D97-AF65-F5344CB8AC3E}">
        <p14:creationId xmlns:p14="http://schemas.microsoft.com/office/powerpoint/2010/main" val="1046853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09" y="100361"/>
            <a:ext cx="10292576" cy="1327847"/>
          </a:xfrm>
        </p:spPr>
        <p:txBody>
          <a:bodyPr>
            <a:noAutofit/>
          </a:bodyPr>
          <a:lstStyle/>
          <a:p>
            <a:pPr algn="ctr"/>
            <a:r>
              <a:rPr lang="tr-TR" b="1" dirty="0">
                <a:solidFill>
                  <a:srgbClr val="92D050"/>
                </a:solidFill>
                <a:effectLst>
                  <a:outerShdw blurRad="38100" dist="38100" dir="2700000" algn="tl">
                    <a:srgbClr val="000000">
                      <a:alpha val="43137"/>
                    </a:srgbClr>
                  </a:outerShdw>
                </a:effectLst>
              </a:rPr>
              <a:t>Etnografik Araştırmada Geçerlik ve Güvenirlik Nasıl Sağlanır</a:t>
            </a:r>
            <a:endPar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576251" y="1515292"/>
            <a:ext cx="9805853" cy="4295024"/>
          </a:xfrm>
        </p:spPr>
        <p:txBody>
          <a:bodyPr>
            <a:normAutofit/>
          </a:bodyPr>
          <a:lstStyle/>
          <a:p>
            <a:pPr marL="0" indent="0" algn="ctr">
              <a:buNone/>
            </a:pPr>
            <a:r>
              <a:rPr lang="tr-TR" sz="2400" dirty="0"/>
              <a:t>İçerik analizi genel olarak gözlem içeren yöntemlerde kullanılan bir analiz tekniği ve bir görüşmenin içeriği objektif ve sistematik olarak gösterimini sağlar. Analiz kapsamında önemle üzerinde durulan nokta verilerin içerik geçerliliğidir. İçerik analizi uygulanmadan önce veriler gözden geçirilmekte ve sınıflanmaktadır. Araştırma konusuna ilişkin bir bilgi içermeyenler analizinde kapsanmamaktadır. </a:t>
            </a:r>
          </a:p>
          <a:p>
            <a:pPr marL="0" indent="0" algn="ctr">
              <a:buNone/>
            </a:pPr>
            <a:r>
              <a:rPr lang="tr-TR" sz="2400" dirty="0"/>
              <a:t>Unutulmamalıdır ki; bu tür nitel araştırmalarda güvenirliği ve tutarlığı sağlayabilmek için araştırmacıların araştırma sürecini ve örneklemin nasıl seçildiği, hangi verilerin neden, nasıl ve ne şekilde toplandığı gibi aşamaları detaylı olarak ifade etmesi gerekir. Ayrıca, araştırmacıların araştırdığı olguyu yada olayı uzun süreli gözlemlemesi araştırmanın güvenirliliğini artırır.</a:t>
            </a:r>
          </a:p>
        </p:txBody>
      </p:sp>
    </p:spTree>
    <p:extLst>
      <p:ext uri="{BB962C8B-B14F-4D97-AF65-F5344CB8AC3E}">
        <p14:creationId xmlns:p14="http://schemas.microsoft.com/office/powerpoint/2010/main" val="14554489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515" y="365760"/>
            <a:ext cx="9720213" cy="1325563"/>
          </a:xfrm>
        </p:spPr>
        <p:txBody>
          <a:bodyPr>
            <a:noAutofit/>
          </a:bodyPr>
          <a:lstStyle/>
          <a:p>
            <a:pPr algn="ctr"/>
            <a:r>
              <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rPr>
              <a:t>ETNOGRAFİ’NİN YAYGIN TANIMLARI</a:t>
            </a:r>
          </a:p>
        </p:txBody>
      </p:sp>
      <p:sp>
        <p:nvSpPr>
          <p:cNvPr id="3" name="İçerik Yer Tutucusu 2"/>
          <p:cNvSpPr>
            <a:spLocks noGrp="1"/>
          </p:cNvSpPr>
          <p:nvPr>
            <p:ph idx="1"/>
          </p:nvPr>
        </p:nvSpPr>
        <p:spPr>
          <a:xfrm>
            <a:off x="992778" y="1487248"/>
            <a:ext cx="10807337" cy="4929051"/>
          </a:xfrm>
        </p:spPr>
        <p:txBody>
          <a:bodyPr>
            <a:normAutofit fontScale="70000" lnSpcReduction="20000"/>
          </a:bodyPr>
          <a:lstStyle/>
          <a:p>
            <a:pPr marL="0" indent="0" algn="ctr">
              <a:buNone/>
            </a:pPr>
            <a:endParaRPr lang="tr-TR" b="1" dirty="0"/>
          </a:p>
          <a:p>
            <a:pPr marL="0" indent="0" algn="ctr">
              <a:buNone/>
            </a:pPr>
            <a:r>
              <a:rPr lang="tr-TR" dirty="0"/>
              <a:t>‘’</a:t>
            </a:r>
            <a:r>
              <a:rPr lang="tr-TR" dirty="0" err="1"/>
              <a:t>Ethnography</a:t>
            </a:r>
            <a:r>
              <a:rPr lang="tr-TR" dirty="0"/>
              <a:t> ‘’ kelime olarak uluslar hakkında yazma ve kişinin bir portresi gibi anlamlar taşımaktadır ve sosyal bilimlerin bir araştırma yöntemidir.</a:t>
            </a:r>
          </a:p>
          <a:p>
            <a:pPr marL="0" indent="0" algn="ctr">
              <a:buNone/>
            </a:pPr>
            <a:r>
              <a:rPr lang="tr-TR" dirty="0"/>
              <a:t>Antropolojik bir yaklaşım olan </a:t>
            </a:r>
            <a:r>
              <a:rPr lang="tr-TR" dirty="0" err="1"/>
              <a:t>etnografi</a:t>
            </a:r>
            <a:r>
              <a:rPr lang="tr-TR" dirty="0"/>
              <a:t> ‘ kültür ve günlük hayatın anlamına ‘ odaklı bir araştırma yöntemidir.</a:t>
            </a:r>
            <a:r>
              <a:rPr lang="el-GR" dirty="0"/>
              <a:t> </a:t>
            </a:r>
            <a:r>
              <a:rPr lang="tr-TR" dirty="0"/>
              <a:t>Bu tür yöntemlerin asıl amacı, bir topluluğun ( genelde küçük grupların ) kültürünü, geleneklerini, inançlarını ve davranışlarını yazılı olarak açıklamak, tanımlamaktır. </a:t>
            </a:r>
          </a:p>
          <a:p>
            <a:pPr marL="0" indent="0" algn="ctr">
              <a:buNone/>
            </a:pPr>
            <a:r>
              <a:rPr lang="tr-TR" dirty="0"/>
              <a:t>Bu yöntemde araştırmacı gözlem yaptığı ortamdaki bireylerin yaşamlarına herhangi bir müdahalede bulunmadan araştırmacı kimliğini de gizleyerek onlarla her şeyi paylaşmaya çalışır. </a:t>
            </a:r>
          </a:p>
          <a:p>
            <a:pPr marL="0" indent="0" algn="ctr">
              <a:buNone/>
            </a:pPr>
            <a:endParaRPr lang="tr-TR" b="1" dirty="0"/>
          </a:p>
          <a:p>
            <a:pPr marL="0" indent="0" algn="ctr">
              <a:buNone/>
            </a:pPr>
            <a:r>
              <a:rPr lang="tr-TR" b="1" dirty="0"/>
              <a:t>Bir kültür ya da sosyal grubu bütünsel olarak ve derinlemesine betimlemek ve yorumlamaktır (</a:t>
            </a:r>
            <a:r>
              <a:rPr lang="tr-TR" b="1" dirty="0" err="1"/>
              <a:t>Cresswell</a:t>
            </a:r>
            <a:r>
              <a:rPr lang="tr-TR" b="1" dirty="0"/>
              <a:t>, 1998).</a:t>
            </a:r>
          </a:p>
          <a:p>
            <a:pPr marL="0" indent="0" algn="ctr">
              <a:buNone/>
            </a:pPr>
            <a:r>
              <a:rPr lang="tr-TR" b="1" dirty="0"/>
              <a:t>Bir grubun davranışını doğrudan gözlemlemek ve bu gözleme dayanarak gruba ilişkin bir betimleme yapmaktır (</a:t>
            </a:r>
            <a:r>
              <a:rPr lang="tr-TR" b="1" dirty="0" err="1"/>
              <a:t>Agafonoff</a:t>
            </a:r>
            <a:r>
              <a:rPr lang="tr-TR" b="1" dirty="0"/>
              <a:t>, 2006).</a:t>
            </a:r>
          </a:p>
          <a:p>
            <a:pPr marL="0" indent="0" algn="ctr">
              <a:buNone/>
            </a:pPr>
            <a:r>
              <a:rPr lang="tr-TR" b="1" dirty="0"/>
              <a:t>İnsan topluluklarının ilişkilerini ve davranışlarını kendi ortamlarında gözlemlemek, belgelemek ve yorumlamaktır (</a:t>
            </a:r>
            <a:r>
              <a:rPr lang="tr-TR" b="1" dirty="0" err="1"/>
              <a:t>Akturan</a:t>
            </a:r>
            <a:r>
              <a:rPr lang="tr-TR" b="1" dirty="0"/>
              <a:t>, 2007).</a:t>
            </a:r>
            <a:br>
              <a:rPr lang="tr-TR" b="1" dirty="0"/>
            </a:br>
            <a:br>
              <a:rPr lang="tr-TR" b="1" dirty="0"/>
            </a:br>
            <a:endParaRPr lang="tr-TR" b="1" dirty="0"/>
          </a:p>
        </p:txBody>
      </p:sp>
    </p:spTree>
    <p:extLst>
      <p:ext uri="{BB962C8B-B14F-4D97-AF65-F5344CB8AC3E}">
        <p14:creationId xmlns:p14="http://schemas.microsoft.com/office/powerpoint/2010/main" val="15006249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7269" y="365760"/>
            <a:ext cx="9563459" cy="1325563"/>
          </a:xfrm>
        </p:spPr>
        <p:txBody>
          <a:bodyPr>
            <a:noAutofit/>
          </a:bodyPr>
          <a:lstStyle/>
          <a:p>
            <a:pPr algn="ctr"/>
            <a:r>
              <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rPr>
              <a:t>ETNOGRAFİ’NİN TARİHSEL GELİŞİMİ</a:t>
            </a:r>
          </a:p>
        </p:txBody>
      </p:sp>
      <p:sp>
        <p:nvSpPr>
          <p:cNvPr id="3" name="İçerik Yer Tutucusu 2"/>
          <p:cNvSpPr>
            <a:spLocks noGrp="1"/>
          </p:cNvSpPr>
          <p:nvPr>
            <p:ph idx="1"/>
          </p:nvPr>
        </p:nvSpPr>
        <p:spPr>
          <a:xfrm>
            <a:off x="1640514" y="1881051"/>
            <a:ext cx="9454207" cy="4535247"/>
          </a:xfrm>
        </p:spPr>
        <p:txBody>
          <a:bodyPr>
            <a:normAutofit/>
          </a:bodyPr>
          <a:lstStyle/>
          <a:p>
            <a:pPr marL="0" indent="0" algn="ctr">
              <a:buNone/>
            </a:pPr>
            <a:r>
              <a:rPr lang="tr-TR" sz="2400" b="1" dirty="0"/>
              <a:t>Etnografik araştırma kavramına, ilk olarak antropolog </a:t>
            </a:r>
            <a:r>
              <a:rPr lang="tr-TR" sz="2400" b="1" dirty="0" err="1"/>
              <a:t>Bronislaw</a:t>
            </a:r>
            <a:r>
              <a:rPr lang="tr-TR" sz="2400" b="1" dirty="0"/>
              <a:t> </a:t>
            </a:r>
            <a:r>
              <a:rPr lang="tr-TR" sz="2400" b="1" dirty="0" err="1"/>
              <a:t>Malinowski</a:t>
            </a:r>
            <a:r>
              <a:rPr lang="tr-TR" sz="2400" b="1" dirty="0"/>
              <a:t> tarafından 1922 yılında yazılan “</a:t>
            </a:r>
            <a:r>
              <a:rPr lang="tr-TR" sz="2400" b="1" dirty="0" err="1"/>
              <a:t>Argonauts</a:t>
            </a:r>
            <a:r>
              <a:rPr lang="tr-TR" sz="2400" b="1" dirty="0"/>
              <a:t> of </a:t>
            </a:r>
            <a:r>
              <a:rPr lang="tr-TR" sz="2400" b="1" dirty="0" err="1"/>
              <a:t>the</a:t>
            </a:r>
            <a:r>
              <a:rPr lang="tr-TR" sz="2400" b="1" dirty="0"/>
              <a:t> Western Pacific” adlı kitapta değinilmiştir (</a:t>
            </a:r>
            <a:r>
              <a:rPr lang="tr-TR" sz="2400" b="1" dirty="0" err="1"/>
              <a:t>Harvey</a:t>
            </a:r>
            <a:r>
              <a:rPr lang="tr-TR" sz="2400" b="1" dirty="0"/>
              <a:t> ve </a:t>
            </a:r>
            <a:r>
              <a:rPr lang="tr-TR" sz="2400" b="1" dirty="0" err="1"/>
              <a:t>Myers</a:t>
            </a:r>
            <a:r>
              <a:rPr lang="tr-TR" sz="2400" b="1" dirty="0"/>
              <a:t>, 1995)</a:t>
            </a:r>
            <a:br>
              <a:rPr lang="tr-TR" sz="2400" b="1" dirty="0"/>
            </a:br>
            <a:br>
              <a:rPr lang="tr-TR" sz="2400" b="1" dirty="0"/>
            </a:br>
            <a:r>
              <a:rPr lang="tr-TR" sz="2400" b="1" dirty="0"/>
              <a:t>Bu tarihe kadar yapılan antropolojik çalışmalar çeşitli kültürlere yönelik çok miktarda materyal toplamak ve incelemek şeklinde yürütülmüştür. Ancak bu materyaller üzerinden yürütülen çalışmalarda kültürlere yönelik faydalı çıkarımlar yapılamamış ve bu çalışmalar çeşitli toplulukları ve davranışları tanımlamada gelişmiş olmayan (primitif) yaklaşımlar olarak değerlendirilmiştir. </a:t>
            </a:r>
            <a:endParaRPr lang="tr-TR" sz="4000" b="1" dirty="0"/>
          </a:p>
        </p:txBody>
      </p:sp>
    </p:spTree>
    <p:extLst>
      <p:ext uri="{BB962C8B-B14F-4D97-AF65-F5344CB8AC3E}">
        <p14:creationId xmlns:p14="http://schemas.microsoft.com/office/powerpoint/2010/main" val="697556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7269" y="365760"/>
            <a:ext cx="9563459" cy="1325563"/>
          </a:xfrm>
        </p:spPr>
        <p:txBody>
          <a:bodyPr>
            <a:noAutofit/>
          </a:bodyPr>
          <a:lstStyle/>
          <a:p>
            <a:pPr algn="ctr"/>
            <a:r>
              <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rPr>
              <a:t>ETNOGRAFİ’NİN TARİHSEL GELİŞİMİ</a:t>
            </a:r>
          </a:p>
        </p:txBody>
      </p:sp>
      <p:sp>
        <p:nvSpPr>
          <p:cNvPr id="3" name="İçerik Yer Tutucusu 2"/>
          <p:cNvSpPr>
            <a:spLocks noGrp="1"/>
          </p:cNvSpPr>
          <p:nvPr>
            <p:ph idx="1"/>
          </p:nvPr>
        </p:nvSpPr>
        <p:spPr>
          <a:xfrm>
            <a:off x="1640514" y="1881051"/>
            <a:ext cx="9454207" cy="4535247"/>
          </a:xfrm>
        </p:spPr>
        <p:txBody>
          <a:bodyPr>
            <a:normAutofit/>
          </a:bodyPr>
          <a:lstStyle/>
          <a:p>
            <a:pPr marL="0" indent="0" algn="ctr">
              <a:buNone/>
            </a:pPr>
            <a:r>
              <a:rPr lang="tr-TR" sz="2400" b="1" dirty="0" err="1"/>
              <a:t>Malinowski</a:t>
            </a:r>
            <a:r>
              <a:rPr lang="tr-TR" sz="2400" b="1" dirty="0"/>
              <a:t>’ ye göre (1922) araştırmacı incelediği toplulukla en az bir yıl süreyle yaşamalı, yerel dili kullanmalı, kendi kültüründen olan kişilerden soyutlanmalıdır (</a:t>
            </a:r>
            <a:r>
              <a:rPr lang="tr-TR" sz="2400" b="1" dirty="0" err="1"/>
              <a:t>Elliot</a:t>
            </a:r>
            <a:r>
              <a:rPr lang="tr-TR" sz="2400" b="1" dirty="0"/>
              <a:t> ve </a:t>
            </a:r>
            <a:r>
              <a:rPr lang="tr-TR" sz="2400" b="1" dirty="0" err="1"/>
              <a:t>Elliot</a:t>
            </a:r>
            <a:r>
              <a:rPr lang="tr-TR" sz="2400" b="1" dirty="0"/>
              <a:t>, 2003). Böylece kişi, topluluğu tanımlamada “onlar” kavramından “biz” kavramına bir geçiş yaşayacak ve bu durum, araştırmacıya kültürü ve davranışları anlama, anlamlandırma ve yorumlamada bir iç görü sağlayacaktır.</a:t>
            </a:r>
          </a:p>
          <a:p>
            <a:pPr marL="0" indent="0" algn="ctr">
              <a:buNone/>
            </a:pPr>
            <a:br>
              <a:rPr lang="tr-TR" sz="2400" b="1" dirty="0"/>
            </a:br>
            <a:r>
              <a:rPr lang="tr-TR" sz="2400" b="1" dirty="0"/>
              <a:t>İlk ortaya çıktığında yalnızca antropoloji alanında kullanılan </a:t>
            </a:r>
            <a:r>
              <a:rPr lang="tr-TR" sz="2400" b="1" dirty="0" err="1"/>
              <a:t>etnografik</a:t>
            </a:r>
            <a:r>
              <a:rPr lang="tr-TR" sz="2400" b="1" dirty="0"/>
              <a:t> araştırmalar günümüzde eğitim bilimleri de dahil, sosyal bilimlerde birçok alan tarafından kullanılmaktadır (</a:t>
            </a:r>
            <a:r>
              <a:rPr lang="tr-TR" sz="2400" b="1" dirty="0" err="1"/>
              <a:t>Akturan</a:t>
            </a:r>
            <a:r>
              <a:rPr lang="tr-TR" sz="2400" b="1" dirty="0"/>
              <a:t>, 2007). </a:t>
            </a:r>
          </a:p>
        </p:txBody>
      </p:sp>
    </p:spTree>
    <p:extLst>
      <p:ext uri="{BB962C8B-B14F-4D97-AF65-F5344CB8AC3E}">
        <p14:creationId xmlns:p14="http://schemas.microsoft.com/office/powerpoint/2010/main" val="1838093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6050" y="712317"/>
            <a:ext cx="4068273" cy="1325563"/>
          </a:xfrm>
        </p:spPr>
        <p:txBody>
          <a:bodyPr>
            <a:noAutofit/>
          </a:bodyPr>
          <a:lstStyle/>
          <a:p>
            <a:pPr algn="r"/>
            <a:r>
              <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rPr>
              <a:t>ETNOGRAFİK YÖNTEM</a:t>
            </a:r>
          </a:p>
        </p:txBody>
      </p:sp>
      <p:sp>
        <p:nvSpPr>
          <p:cNvPr id="3" name="İçerik Yer Tutucusu 2"/>
          <p:cNvSpPr>
            <a:spLocks noGrp="1"/>
          </p:cNvSpPr>
          <p:nvPr>
            <p:ph idx="1"/>
          </p:nvPr>
        </p:nvSpPr>
        <p:spPr>
          <a:xfrm>
            <a:off x="1640515" y="2375211"/>
            <a:ext cx="4503808" cy="4041088"/>
          </a:xfrm>
        </p:spPr>
        <p:txBody>
          <a:bodyPr>
            <a:normAutofit/>
          </a:bodyPr>
          <a:lstStyle/>
          <a:p>
            <a:pPr marL="0" indent="0" algn="r">
              <a:buNone/>
            </a:pPr>
            <a:r>
              <a:rPr lang="tr-TR" sz="3600" dirty="0"/>
              <a:t>Kültür ve günlük hayatın anlamını çözmeye çalışan bir yöntemidir.</a:t>
            </a:r>
          </a:p>
        </p:txBody>
      </p:sp>
      <p:pic>
        <p:nvPicPr>
          <p:cNvPr id="6" name="İçerik Yer Tutucusu 3"/>
          <p:cNvPicPr>
            <a:picLocks noChangeAspect="1"/>
          </p:cNvPicPr>
          <p:nvPr/>
        </p:nvPicPr>
        <p:blipFill rotWithShape="1">
          <a:blip r:embed="rId2" cstate="email">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a:ext>
            </a:extLst>
          </a:blip>
          <a:srcRect l="20434" t="3623" r="16523" b="6039"/>
          <a:stretch/>
        </p:blipFill>
        <p:spPr>
          <a:xfrm>
            <a:off x="6612674" y="0"/>
            <a:ext cx="5579327" cy="6852307"/>
          </a:xfrm>
          <a:prstGeom prst="rect">
            <a:avLst/>
          </a:prstGeom>
        </p:spPr>
      </p:pic>
    </p:spTree>
    <p:extLst>
      <p:ext uri="{BB962C8B-B14F-4D97-AF65-F5344CB8AC3E}">
        <p14:creationId xmlns:p14="http://schemas.microsoft.com/office/powerpoint/2010/main" val="2972784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7269" y="365760"/>
            <a:ext cx="9563459" cy="1325563"/>
          </a:xfrm>
        </p:spPr>
        <p:txBody>
          <a:bodyPr>
            <a:noAutofit/>
          </a:bodyPr>
          <a:lstStyle/>
          <a:p>
            <a:pPr algn="ctr"/>
            <a:r>
              <a:rPr lang="tr-TR" sz="4800" b="1" dirty="0">
                <a:solidFill>
                  <a:srgbClr val="C6FB05"/>
                </a:solidFill>
                <a:effectLst>
                  <a:outerShdw blurRad="38100" dist="38100" dir="2700000" algn="tl">
                    <a:srgbClr val="000000">
                      <a:alpha val="43137"/>
                    </a:srgbClr>
                  </a:outerShdw>
                </a:effectLst>
                <a:latin typeface="Adobe Garamond Pro Bold" panose="02020702060506020403" pitchFamily="18" charset="-94"/>
              </a:rPr>
              <a:t>ETNOGRAFİ</a:t>
            </a:r>
          </a:p>
        </p:txBody>
      </p:sp>
      <p:sp>
        <p:nvSpPr>
          <p:cNvPr id="3" name="İçerik Yer Tutucusu 2"/>
          <p:cNvSpPr>
            <a:spLocks noGrp="1"/>
          </p:cNvSpPr>
          <p:nvPr>
            <p:ph idx="1"/>
          </p:nvPr>
        </p:nvSpPr>
        <p:spPr>
          <a:xfrm>
            <a:off x="1342079" y="1487248"/>
            <a:ext cx="10257739" cy="4929051"/>
          </a:xfrm>
        </p:spPr>
        <p:txBody>
          <a:bodyPr>
            <a:normAutofit/>
          </a:bodyPr>
          <a:lstStyle/>
          <a:p>
            <a:pPr algn="ctr">
              <a:buFont typeface="Wingdings" panose="05000000000000000000" pitchFamily="2" charset="2"/>
              <a:buChar char="û"/>
            </a:pPr>
            <a:r>
              <a:rPr lang="tr-TR" sz="2400" dirty="0"/>
              <a:t>Kültür, doğası gereği standartlaştırılmış araçlarla ölçülmez. Anlaşılabilmesi için kültürün yaşanması ve hissedilmesi gerekir.</a:t>
            </a:r>
          </a:p>
          <a:p>
            <a:pPr algn="ctr">
              <a:buFont typeface="Wingdings" panose="05000000000000000000" pitchFamily="2" charset="2"/>
              <a:buChar char="û"/>
            </a:pPr>
            <a:endParaRPr lang="tr-TR" sz="2400" dirty="0"/>
          </a:p>
          <a:p>
            <a:pPr algn="ctr">
              <a:buFont typeface="Wingdings" panose="05000000000000000000" pitchFamily="2" charset="2"/>
              <a:buChar char="û"/>
            </a:pPr>
            <a:r>
              <a:rPr lang="tr-TR" sz="2400" dirty="0"/>
              <a:t>Kültür analizi yapan bir araştırmacının araştırdığı kültürü anlayabilmesi için o kültür içinde bulunması, o insanlarla zaman geçirmesi gerekmektedir.</a:t>
            </a:r>
          </a:p>
          <a:p>
            <a:pPr algn="ctr">
              <a:buFont typeface="Wingdings" panose="05000000000000000000" pitchFamily="2" charset="2"/>
              <a:buChar char="û"/>
            </a:pPr>
            <a:endParaRPr lang="tr-TR" sz="2400" dirty="0"/>
          </a:p>
          <a:p>
            <a:pPr algn="ctr">
              <a:buFont typeface="Wingdings" panose="05000000000000000000" pitchFamily="2" charset="2"/>
              <a:buChar char="û"/>
            </a:pPr>
            <a:r>
              <a:rPr lang="tr-TR" sz="2400" dirty="0"/>
              <a:t>Kültür analizinde veriler genellikle gözlem ve görüşme yoluyla toplanır. </a:t>
            </a:r>
          </a:p>
          <a:p>
            <a:pPr algn="ctr">
              <a:buFont typeface="Wingdings" panose="05000000000000000000" pitchFamily="2" charset="2"/>
              <a:buChar char="û"/>
            </a:pPr>
            <a:endParaRPr lang="tr-TR" sz="2400" dirty="0"/>
          </a:p>
          <a:p>
            <a:pPr algn="ctr">
              <a:buFont typeface="Wingdings" panose="05000000000000000000" pitchFamily="2" charset="2"/>
              <a:buChar char="û"/>
            </a:pPr>
            <a:r>
              <a:rPr lang="tr-TR" sz="2400" dirty="0"/>
              <a:t>Araştırmacı kendi varlığının doğal ortamda veri toplama sürecini etkileyebileceğinin farkında olmalı ve bu etkiyi en aza indirmenin yollarını aramalıdır.</a:t>
            </a:r>
          </a:p>
        </p:txBody>
      </p:sp>
    </p:spTree>
    <p:extLst>
      <p:ext uri="{BB962C8B-B14F-4D97-AF65-F5344CB8AC3E}">
        <p14:creationId xmlns:p14="http://schemas.microsoft.com/office/powerpoint/2010/main" val="118220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7269" y="365761"/>
            <a:ext cx="9563459" cy="872025"/>
          </a:xfrm>
        </p:spPr>
        <p:txBody>
          <a:bodyPr>
            <a:noAutofit/>
          </a:bodyPr>
          <a:lstStyle/>
          <a:p>
            <a:pPr algn="ctr"/>
            <a:r>
              <a:rPr lang="tr-TR" b="1" dirty="0">
                <a:solidFill>
                  <a:srgbClr val="C6FB05"/>
                </a:solidFill>
                <a:effectLst>
                  <a:outerShdw blurRad="38100" dist="38100" dir="2700000" algn="tl">
                    <a:srgbClr val="000000">
                      <a:alpha val="43137"/>
                    </a:srgbClr>
                  </a:outerShdw>
                </a:effectLst>
              </a:rPr>
              <a:t>ETNOGRAFİK ARAŞTIRMALAR</a:t>
            </a:r>
            <a:endParaRPr lang="tr-TR"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640514" y="1487248"/>
            <a:ext cx="9454207" cy="4929051"/>
          </a:xfrm>
        </p:spPr>
        <p:txBody>
          <a:bodyPr>
            <a:normAutofit/>
          </a:bodyPr>
          <a:lstStyle/>
          <a:p>
            <a:pPr marL="514338" indent="-514338" algn="ctr">
              <a:buAutoNum type="arabicPeriod"/>
            </a:pPr>
            <a:r>
              <a:rPr lang="tr-TR" sz="2400" dirty="0"/>
              <a:t>Eğitim araştırmalarında çok fazla kullanılmaz. </a:t>
            </a:r>
          </a:p>
          <a:p>
            <a:pPr marL="0" indent="0" algn="ctr">
              <a:buNone/>
            </a:pPr>
            <a:r>
              <a:rPr lang="tr-TR" sz="2400" dirty="0"/>
              <a:t>2. Dışarıdan gözlem söz konusu değildir. </a:t>
            </a:r>
          </a:p>
          <a:p>
            <a:pPr marL="0" indent="0" algn="ctr">
              <a:buNone/>
            </a:pPr>
            <a:r>
              <a:rPr lang="tr-TR" sz="2400" dirty="0"/>
              <a:t>3. Olaya müdahale edilmez ve doğal bir ortam vardır. </a:t>
            </a:r>
          </a:p>
          <a:p>
            <a:pPr marL="0" indent="0" algn="ctr">
              <a:buNone/>
            </a:pPr>
            <a:r>
              <a:rPr lang="tr-TR" sz="2400" dirty="0"/>
              <a:t>4. Derinlemesine inceleme yapar. </a:t>
            </a:r>
          </a:p>
          <a:p>
            <a:pPr marL="0" indent="0" algn="ctr">
              <a:buNone/>
            </a:pPr>
            <a:r>
              <a:rPr lang="tr-TR" sz="2400" dirty="0"/>
              <a:t>5. Örneklemin evreni çok iyi temsil etmesi gerekir. </a:t>
            </a:r>
          </a:p>
          <a:p>
            <a:pPr marL="0" indent="0" algn="ctr">
              <a:buNone/>
            </a:pPr>
            <a:r>
              <a:rPr lang="tr-TR" sz="2400" dirty="0"/>
              <a:t>6. Genelleme yapılmaz, olayları anlamaya yöneliktir. </a:t>
            </a:r>
          </a:p>
          <a:p>
            <a:pPr marL="0" indent="0" algn="ctr">
              <a:buNone/>
            </a:pPr>
            <a:r>
              <a:rPr lang="tr-TR" sz="2400" dirty="0"/>
              <a:t>7. Toplum kültürlerini, inançlarını ve yaşayışlarını araştırır.</a:t>
            </a:r>
          </a:p>
        </p:txBody>
      </p:sp>
    </p:spTree>
    <p:extLst>
      <p:ext uri="{BB962C8B-B14F-4D97-AF65-F5344CB8AC3E}">
        <p14:creationId xmlns:p14="http://schemas.microsoft.com/office/powerpoint/2010/main" val="4205663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6567" y="189571"/>
            <a:ext cx="10292576" cy="1187747"/>
          </a:xfrm>
        </p:spPr>
        <p:txBody>
          <a:bodyPr>
            <a:noAutofit/>
          </a:bodyPr>
          <a:lstStyle/>
          <a:p>
            <a:pPr algn="ctr"/>
            <a:r>
              <a:rPr lang="tr-TR" sz="4000" b="1" dirty="0">
                <a:solidFill>
                  <a:srgbClr val="C6FB05"/>
                </a:solidFill>
                <a:effectLst>
                  <a:outerShdw blurRad="38100" dist="38100" dir="2700000" algn="tl">
                    <a:srgbClr val="000000">
                      <a:alpha val="43137"/>
                    </a:srgbClr>
                  </a:outerShdw>
                </a:effectLst>
              </a:rPr>
              <a:t>ETNOGRAFİK ÇALIŞMADA </a:t>
            </a:r>
            <a:br>
              <a:rPr lang="tr-TR" sz="4000" b="1" dirty="0">
                <a:solidFill>
                  <a:srgbClr val="C6FB05"/>
                </a:solidFill>
                <a:effectLst>
                  <a:outerShdw blurRad="38100" dist="38100" dir="2700000" algn="tl">
                    <a:srgbClr val="000000">
                      <a:alpha val="43137"/>
                    </a:srgbClr>
                  </a:outerShdw>
                </a:effectLst>
              </a:rPr>
            </a:br>
            <a:r>
              <a:rPr lang="tr-TR" sz="4000" b="1" dirty="0">
                <a:solidFill>
                  <a:srgbClr val="C6FB05"/>
                </a:solidFill>
                <a:effectLst>
                  <a:outerShdw blurRad="38100" dist="38100" dir="2700000" algn="tl">
                    <a:srgbClr val="000000">
                      <a:alpha val="43137"/>
                    </a:srgbClr>
                  </a:outerShdw>
                </a:effectLst>
              </a:rPr>
              <a:t>UYULMASI GEREKEN İLKELER</a:t>
            </a:r>
            <a:endParaRPr lang="tr-TR" sz="4000" b="1" dirty="0">
              <a:solidFill>
                <a:srgbClr val="C6FB05"/>
              </a:solidFill>
              <a:effectLst>
                <a:outerShdw blurRad="38100" dist="38100" dir="2700000" algn="tl">
                  <a:srgbClr val="000000">
                    <a:alpha val="43137"/>
                  </a:srgbClr>
                </a:outerShdw>
              </a:effectLst>
              <a:latin typeface="Adobe Garamond Pro Bold" panose="02020702060506020403" pitchFamily="18" charset="-94"/>
            </a:endParaRPr>
          </a:p>
        </p:txBody>
      </p:sp>
      <p:sp>
        <p:nvSpPr>
          <p:cNvPr id="3" name="İçerik Yer Tutucusu 2"/>
          <p:cNvSpPr>
            <a:spLocks noGrp="1"/>
          </p:cNvSpPr>
          <p:nvPr>
            <p:ph idx="1"/>
          </p:nvPr>
        </p:nvSpPr>
        <p:spPr>
          <a:xfrm>
            <a:off x="1640514" y="1487248"/>
            <a:ext cx="9454207" cy="4929051"/>
          </a:xfrm>
        </p:spPr>
        <p:txBody>
          <a:bodyPr>
            <a:normAutofit/>
          </a:bodyPr>
          <a:lstStyle/>
          <a:p>
            <a:pPr marL="514338" indent="-514338" algn="ctr">
              <a:buFont typeface="+mj-lt"/>
              <a:buAutoNum type="arabicPeriod"/>
            </a:pPr>
            <a:r>
              <a:rPr lang="tr-TR" sz="2400" dirty="0"/>
              <a:t>Toplanan bilgiler hakkında geniş açıklamalarda bulunmak. </a:t>
            </a:r>
          </a:p>
          <a:p>
            <a:pPr marL="514338" indent="-514338" algn="ctr">
              <a:buFont typeface="+mj-lt"/>
              <a:buAutoNum type="arabicPeriod"/>
            </a:pPr>
            <a:r>
              <a:rPr lang="tr-TR" sz="2400" dirty="0"/>
              <a:t>Farklı bakış açısından çeşitli bilgiler elde etmek. </a:t>
            </a:r>
          </a:p>
          <a:p>
            <a:pPr marL="514338" indent="-514338" algn="ctr">
              <a:buFont typeface="+mj-lt"/>
              <a:buAutoNum type="arabicPeriod"/>
            </a:pPr>
            <a:r>
              <a:rPr lang="tr-TR" sz="2400" dirty="0"/>
              <a:t>Mülakatlar, gözlem ve dokümanlar gibi farklı yapılardan elde edilen verileri </a:t>
            </a:r>
            <a:r>
              <a:rPr lang="tr-TR" sz="2400" dirty="0" err="1"/>
              <a:t>üçgenleme</a:t>
            </a:r>
            <a:r>
              <a:rPr lang="tr-TR" sz="2400" dirty="0"/>
              <a:t> ve çaprazlama yaparak verilerin geçerliliğini sağlama.</a:t>
            </a:r>
          </a:p>
          <a:p>
            <a:pPr marL="514338" indent="-514338" algn="ctr">
              <a:buFont typeface="+mj-lt"/>
              <a:buAutoNum type="arabicPeriod"/>
            </a:pPr>
            <a:r>
              <a:rPr lang="tr-TR" sz="2400" dirty="0"/>
              <a:t>Örneklemin kullanılmış olduğu kendine özgü kelimeler ve cümlelerin yapısını bozmadan direkt olarak aktarma.</a:t>
            </a:r>
          </a:p>
          <a:p>
            <a:pPr marL="514338" indent="-514338" algn="ctr">
              <a:buFont typeface="+mj-lt"/>
              <a:buAutoNum type="arabicPeriod"/>
            </a:pPr>
            <a:r>
              <a:rPr lang="tr-TR" sz="2400" dirty="0"/>
              <a:t>Bilgi alınacak bireyler titizlikle seçilmelidir.</a:t>
            </a:r>
          </a:p>
          <a:p>
            <a:pPr marL="514338" indent="-514338" algn="ctr">
              <a:buFont typeface="+mj-lt"/>
              <a:buAutoNum type="arabicPeriod"/>
            </a:pPr>
            <a:r>
              <a:rPr lang="tr-TR" sz="2400" dirty="0"/>
              <a:t>Araştırmacı gruplar tarafından kabul edilmelidir.</a:t>
            </a:r>
          </a:p>
        </p:txBody>
      </p:sp>
    </p:spTree>
    <p:extLst>
      <p:ext uri="{BB962C8B-B14F-4D97-AF65-F5344CB8AC3E}">
        <p14:creationId xmlns:p14="http://schemas.microsoft.com/office/powerpoint/2010/main" val="25173529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TotalTime>
  <Words>1460</Words>
  <Application>Microsoft Macintosh PowerPoint</Application>
  <PresentationFormat>Geniş ekran</PresentationFormat>
  <Paragraphs>123</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Adobe Garamond Pro Bold</vt:lpstr>
      <vt:lpstr>Adobe Gothic Std B</vt:lpstr>
      <vt:lpstr>Calibri</vt:lpstr>
      <vt:lpstr>Calibri Light</vt:lpstr>
      <vt:lpstr>Wingdings</vt:lpstr>
      <vt:lpstr>Wingdings 2</vt:lpstr>
      <vt:lpstr>HDOfficeLightV0</vt:lpstr>
      <vt:lpstr>ETNOGRAFİ</vt:lpstr>
      <vt:lpstr>ETNOGRAFİ’NİN KELİME ANLAMI</vt:lpstr>
      <vt:lpstr>ETNOGRAFİ’NİN YAYGIN TANIMLARI</vt:lpstr>
      <vt:lpstr>ETNOGRAFİ’NİN TARİHSEL GELİŞİMİ</vt:lpstr>
      <vt:lpstr>ETNOGRAFİ’NİN TARİHSEL GELİŞİMİ</vt:lpstr>
      <vt:lpstr>ETNOGRAFİK YÖNTEM</vt:lpstr>
      <vt:lpstr>ETNOGRAFİ</vt:lpstr>
      <vt:lpstr>ETNOGRAFİK ARAŞTIRMALAR</vt:lpstr>
      <vt:lpstr>ETNOGRAFİK ÇALIŞMADA  UYULMASI GEREKEN İLKELER</vt:lpstr>
      <vt:lpstr>Etnografi 3 temel ilke çerçevesinde şekillenir. Bunlar sırasıyla;</vt:lpstr>
      <vt:lpstr>ETNOGRAFİK ARAŞTIRMANIN AVANTAJLARI</vt:lpstr>
      <vt:lpstr>ETNOGRAFİK ARAŞTIRMANIN DEZAVANTAJLARI</vt:lpstr>
      <vt:lpstr>ETNOGRAFİK ARAŞTIRMA TÜRLERİ</vt:lpstr>
      <vt:lpstr>ETNOGRAFİK ARAŞTIRMA TÜRLERİ</vt:lpstr>
      <vt:lpstr>ETNOGRAFİK ARAŞTIRMA TÜRLERİ</vt:lpstr>
      <vt:lpstr>ETNOGRAFİK ARAŞTIRMA SÜRECİ</vt:lpstr>
      <vt:lpstr>ETNOGRAFİK ARAŞTIRMA SÜRECİ</vt:lpstr>
      <vt:lpstr>ETNOGRAFİK ARAŞTIRMA SÜRECİ</vt:lpstr>
      <vt:lpstr>PowerPoint Sunusu</vt:lpstr>
      <vt:lpstr>Etnografik Araştırmada Geçerlik ve Güvenirlik Nasıl Sağlanır</vt:lpstr>
      <vt:lpstr>Etnografik Araştırmada Geçerlik ve Güvenirlik Nasıl Sağlanır</vt:lpstr>
    </vt:vector>
  </TitlesOfParts>
  <Company>SolidShare.Net TEAM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Progressive</dc:creator>
  <cp:lastModifiedBy>Microsoft Office User</cp:lastModifiedBy>
  <cp:revision>260</cp:revision>
  <dcterms:created xsi:type="dcterms:W3CDTF">2018-04-03T16:03:40Z</dcterms:created>
  <dcterms:modified xsi:type="dcterms:W3CDTF">2020-06-25T11:49:35Z</dcterms:modified>
</cp:coreProperties>
</file>