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66" r:id="rId9"/>
    <p:sldId id="26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lektrik.kocaeli.edu.tr/files/b3eeElektrik_Olcme_Ders_Notu_Kisim4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Ölçü aletleri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103 ÖLÇME TEKNİĞİ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HAREKETLİ ANALOG ÖLÇÜ ALETLERİ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Hareketli (Analog) Ölçü Aletleri Hareketli ölçü aletleri genellikle; 1. Sabit bir bobin 2. Dönebilen çok küçük bir parçadan </a:t>
            </a:r>
            <a:r>
              <a:rPr lang="tr-TR" sz="2400" dirty="0" smtClean="0"/>
              <a:t>oluşur.</a:t>
            </a:r>
          </a:p>
          <a:p>
            <a:pPr algn="just"/>
            <a:r>
              <a:rPr lang="tr-TR" sz="2400" dirty="0" smtClean="0"/>
              <a:t>Dönebilen </a:t>
            </a:r>
            <a:r>
              <a:rPr lang="tr-TR" sz="2400" dirty="0"/>
              <a:t>parçanın etkisi statik sürtünme (</a:t>
            </a:r>
            <a:r>
              <a:rPr lang="tr-TR" sz="2400" dirty="0" err="1"/>
              <a:t>Mss</a:t>
            </a:r>
            <a:r>
              <a:rPr lang="tr-TR" sz="2400" dirty="0"/>
              <a:t>) şeklindedir. Bunun için hafif </a:t>
            </a:r>
            <a:r>
              <a:rPr lang="tr-TR" sz="2400" dirty="0" smtClean="0"/>
              <a:t>yapılır.</a:t>
            </a:r>
          </a:p>
          <a:p>
            <a:pPr algn="just"/>
            <a:r>
              <a:rPr lang="tr-TR" sz="2400" dirty="0" smtClean="0"/>
              <a:t>Bu </a:t>
            </a:r>
            <a:r>
              <a:rPr lang="tr-TR" sz="2400" dirty="0"/>
              <a:t>parça döndürme momenti etkisiyle harekete </a:t>
            </a:r>
            <a:r>
              <a:rPr lang="tr-TR" sz="2400" dirty="0" smtClean="0"/>
              <a:t>geçer.</a:t>
            </a:r>
          </a:p>
          <a:p>
            <a:pPr algn="just"/>
            <a:r>
              <a:rPr lang="tr-TR" sz="2400" dirty="0" smtClean="0"/>
              <a:t>Kendisine </a:t>
            </a:r>
            <a:r>
              <a:rPr lang="tr-TR" sz="2400" dirty="0"/>
              <a:t>bağlı bir ibreyi (göstergeyi) döndürür ve ibreyi skalanın önünde saptırır. Skalada okunan bu değer ölçülen değerdir. </a:t>
            </a:r>
          </a:p>
          <a:p>
            <a:pPr algn="just"/>
            <a:r>
              <a:rPr lang="tr-TR" sz="2400" dirty="0" smtClean="0"/>
              <a:t>Gözlenen </a:t>
            </a:r>
            <a:r>
              <a:rPr lang="tr-TR" sz="2400" dirty="0"/>
              <a:t>y büyüklüğü sapma miktarını verir. Sapma miktarı döndürme momentine dolayısıyla ölçülmek istenen x büyüklüğüne bağlıdır. </a:t>
            </a:r>
          </a:p>
        </p:txBody>
      </p:sp>
    </p:spTree>
    <p:extLst>
      <p:ext uri="{BB962C8B-B14F-4D97-AF65-F5344CB8AC3E}">
        <p14:creationId xmlns:p14="http://schemas.microsoft.com/office/powerpoint/2010/main" val="3253551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HAREKETLİ ANALOG ÖLÇÜ ALETLERİ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Hareketli Ölçü Aletlerinin </a:t>
            </a:r>
            <a:r>
              <a:rPr lang="tr-TR" dirty="0" smtClean="0"/>
              <a:t>Çeşitleri[1]: </a:t>
            </a:r>
          </a:p>
          <a:p>
            <a:r>
              <a:rPr lang="tr-TR" dirty="0" smtClean="0"/>
              <a:t>1</a:t>
            </a:r>
            <a:r>
              <a:rPr lang="tr-TR" dirty="0"/>
              <a:t>. Döner bobinli ölçü aletleri </a:t>
            </a:r>
            <a:endParaRPr lang="tr-TR" dirty="0" smtClean="0"/>
          </a:p>
          <a:p>
            <a:r>
              <a:rPr lang="tr-TR" dirty="0" smtClean="0"/>
              <a:t>2</a:t>
            </a:r>
            <a:r>
              <a:rPr lang="tr-TR" dirty="0"/>
              <a:t>. Isıl ölçü aletleri </a:t>
            </a:r>
            <a:endParaRPr lang="tr-TR" dirty="0" smtClean="0"/>
          </a:p>
          <a:p>
            <a:r>
              <a:rPr lang="tr-TR" dirty="0" smtClean="0"/>
              <a:t>3</a:t>
            </a:r>
            <a:r>
              <a:rPr lang="tr-TR" dirty="0"/>
              <a:t>. </a:t>
            </a:r>
            <a:r>
              <a:rPr lang="tr-TR" dirty="0" err="1"/>
              <a:t>Redresörlü</a:t>
            </a:r>
            <a:r>
              <a:rPr lang="tr-TR" dirty="0"/>
              <a:t> ve elektronik </a:t>
            </a:r>
            <a:r>
              <a:rPr lang="tr-TR" dirty="0" err="1"/>
              <a:t>amplifikatörlü</a:t>
            </a:r>
            <a:r>
              <a:rPr lang="tr-TR" dirty="0"/>
              <a:t> ölçü aletleri </a:t>
            </a:r>
            <a:endParaRPr lang="tr-TR" dirty="0" smtClean="0"/>
          </a:p>
          <a:p>
            <a:r>
              <a:rPr lang="tr-TR" dirty="0" smtClean="0"/>
              <a:t>4</a:t>
            </a:r>
            <a:r>
              <a:rPr lang="tr-TR" dirty="0"/>
              <a:t>. Döner mıknatıslı ölçü aletleri </a:t>
            </a:r>
            <a:endParaRPr lang="tr-TR" dirty="0" smtClean="0"/>
          </a:p>
          <a:p>
            <a:r>
              <a:rPr lang="tr-TR" dirty="0" smtClean="0"/>
              <a:t>5</a:t>
            </a:r>
            <a:r>
              <a:rPr lang="tr-TR" dirty="0"/>
              <a:t>. Döner demirli (yumuşak demirli) ölçü aletleri </a:t>
            </a:r>
            <a:endParaRPr lang="tr-TR" dirty="0" smtClean="0"/>
          </a:p>
          <a:p>
            <a:r>
              <a:rPr lang="tr-TR" dirty="0" smtClean="0"/>
              <a:t>6</a:t>
            </a:r>
            <a:r>
              <a:rPr lang="tr-TR" dirty="0"/>
              <a:t>. Elektrodinamik ölçü aletleri </a:t>
            </a:r>
            <a:endParaRPr lang="tr-TR" dirty="0" smtClean="0"/>
          </a:p>
          <a:p>
            <a:r>
              <a:rPr lang="tr-TR" dirty="0" smtClean="0"/>
              <a:t>7</a:t>
            </a:r>
            <a:r>
              <a:rPr lang="tr-TR" dirty="0"/>
              <a:t>. Elektrostatik ölçü aletleri </a:t>
            </a:r>
            <a:endParaRPr lang="tr-TR" dirty="0" smtClean="0"/>
          </a:p>
          <a:p>
            <a:r>
              <a:rPr lang="tr-TR" dirty="0" smtClean="0"/>
              <a:t>8</a:t>
            </a:r>
            <a:r>
              <a:rPr lang="tr-TR" dirty="0"/>
              <a:t>. İndüksiyonlu ölçü aletleri </a:t>
            </a:r>
          </a:p>
        </p:txBody>
      </p:sp>
    </p:spTree>
    <p:extLst>
      <p:ext uri="{BB962C8B-B14F-4D97-AF65-F5344CB8AC3E}">
        <p14:creationId xmlns:p14="http://schemas.microsoft.com/office/powerpoint/2010/main" val="55711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HAREKETLİ ANALOG ÖLÇÜ ALETLERİ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Hareketli ölçü aletlerinin doğruluklarını arttırabilmek için; • Hareketli parçanın ağırlığı küçültülmeli • Statik sürtünmeler olabildiğince küçültülmeli, • Döndürme momenti büyütülmelidir. Hareketli ölçü aletlerinin gecikmeleri genellikle birkaç saniye olup ölçülecek büyüklüğün bu süre boyunca kararlı kalan değeri ölçülebilir. Bu değer ölçülecek büyüklük akım yada gerilim ise genellikle </a:t>
            </a:r>
            <a:r>
              <a:rPr lang="tr-TR" sz="2600" dirty="0" err="1"/>
              <a:t>karesel</a:t>
            </a:r>
            <a:r>
              <a:rPr lang="tr-TR" sz="2600" dirty="0"/>
              <a:t> ortalama değer olan efektif değer, güç ise ortalama değer olan aktif </a:t>
            </a:r>
            <a:r>
              <a:rPr lang="tr-TR" sz="2600" dirty="0" smtClean="0"/>
              <a:t>güçtür[1].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049157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DÖNER BOBİNLİ ÖLÇÜ ALETLERİ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Daimi bir mıknatısın beslediği bir manyetik alan içerisinde dönebilen ve ölçülecek akımı taşıyan küçük ve hafif bir döner bobinden oluştur</a:t>
            </a:r>
            <a:r>
              <a:rPr lang="tr-TR" dirty="0" smtClean="0"/>
              <a:t>.[1] </a:t>
            </a:r>
          </a:p>
          <a:p>
            <a:r>
              <a:rPr lang="tr-TR" dirty="0"/>
              <a:t>N-S kutuplarının oluşturduğu </a:t>
            </a:r>
            <a:r>
              <a:rPr lang="tr-TR" dirty="0" err="1"/>
              <a:t>magnetik</a:t>
            </a:r>
            <a:r>
              <a:rPr lang="tr-TR" dirty="0"/>
              <a:t> akı içerisindeki bobinden akım aktığında bir kuvvet oluşur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F = B . I . L</a:t>
            </a:r>
          </a:p>
          <a:p>
            <a:r>
              <a:rPr lang="tr-TR" dirty="0"/>
              <a:t>Bu kuvvetin yönü sağ el kuralı ile bulunur. Oluşan bu kuvvet akımla orantılıdır ve ibrenin sapmasını sağlayacak olan döndürme momentini </a:t>
            </a:r>
            <a:r>
              <a:rPr lang="tr-TR" dirty="0" smtClean="0"/>
              <a:t>oluşturur[1].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848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DÖNER BOBİNLİ ÖLÇÜ ALETLERİ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Döner bobinli ölçü aletlerinin özellikleri: • Sadece doğru akım ve gerilim devrelerinde kullanılırlar. • Ölçü aletinin </a:t>
            </a:r>
            <a:r>
              <a:rPr lang="tr-TR" sz="2400" dirty="0" err="1"/>
              <a:t>magnetik</a:t>
            </a:r>
            <a:r>
              <a:rPr lang="tr-TR" sz="2400" dirty="0"/>
              <a:t> alanı daimi mıknatısla temin edildiğinden en küçük akımlarda dahi büyük bir sapma gösterirler. Yani duyarlılıkları fazladır. • Doğruluk derecesi diğer ölçü aletlerinden üstündür. • Aşırı yüklere dayanıklılığı azdır. • Dış </a:t>
            </a:r>
            <a:r>
              <a:rPr lang="tr-TR" sz="2400" dirty="0" err="1"/>
              <a:t>magnetik</a:t>
            </a:r>
            <a:r>
              <a:rPr lang="tr-TR" sz="2400" dirty="0"/>
              <a:t> alanlardan etkilenmez. • Çok hassas olduklarından kullanım alanları geniştir. • Tek sakıncası alternatif akım devrelerinde ölçme yapamamasıdır. Fakat ilave edilen çeşitli düzenekler yardımıyla (doğrultucu gibi) bu sakınca ortadan </a:t>
            </a:r>
            <a:r>
              <a:rPr lang="tr-TR" sz="2400" dirty="0" smtClean="0"/>
              <a:t>kaldırılmıştır[1].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0205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GALVONEMETRE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En çok kullanılan ibreli gösterge cihazı döner bobinli galvanometredir. </a:t>
            </a:r>
            <a:endParaRPr lang="tr-TR" dirty="0" smtClean="0"/>
          </a:p>
          <a:p>
            <a:r>
              <a:rPr lang="tr-TR" dirty="0" smtClean="0"/>
              <a:t>Galvanometre[1]; </a:t>
            </a:r>
          </a:p>
          <a:p>
            <a:r>
              <a:rPr lang="tr-TR" dirty="0" smtClean="0"/>
              <a:t>• </a:t>
            </a:r>
            <a:r>
              <a:rPr lang="tr-TR" dirty="0"/>
              <a:t>Akım ölçer.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Akımın var olup olmadığını ve yönünü belirtir.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Eğer akımı gösterecek şekilde ibre ve ölçekli skalası varsa duyarlılığına bağlı olarak, </a:t>
            </a:r>
            <a:r>
              <a:rPr lang="tr-TR" dirty="0" err="1" smtClean="0"/>
              <a:t>Mikroampermetre</a:t>
            </a:r>
            <a:r>
              <a:rPr lang="tr-TR" dirty="0" smtClean="0"/>
              <a:t>  </a:t>
            </a:r>
            <a:r>
              <a:rPr lang="tr-TR" dirty="0" err="1"/>
              <a:t>Miliampermetre</a:t>
            </a:r>
            <a:r>
              <a:rPr lang="tr-TR" dirty="0"/>
              <a:t> </a:t>
            </a:r>
            <a:r>
              <a:rPr lang="tr-TR" dirty="0" smtClean="0"/>
              <a:t>Ampermetre </a:t>
            </a:r>
            <a:r>
              <a:rPr lang="tr-TR" dirty="0"/>
              <a:t>olarak isimlendirilir.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Skalası volt veya </a:t>
            </a:r>
            <a:r>
              <a:rPr lang="el-GR" dirty="0"/>
              <a:t>Ω </a:t>
            </a:r>
            <a:r>
              <a:rPr lang="tr-TR" dirty="0"/>
              <a:t>gibi büyüklüklere kalibreli ise, </a:t>
            </a:r>
            <a:r>
              <a:rPr lang="tr-TR" dirty="0" smtClean="0"/>
              <a:t>Voltmetre </a:t>
            </a:r>
            <a:r>
              <a:rPr lang="tr-TR" dirty="0" err="1" smtClean="0"/>
              <a:t>Ohmmetre</a:t>
            </a:r>
            <a:r>
              <a:rPr lang="tr-TR" dirty="0" smtClean="0"/>
              <a:t> </a:t>
            </a:r>
            <a:r>
              <a:rPr lang="tr-TR" dirty="0"/>
              <a:t>olarak isimlendirilir.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Büyük akımları ölçmek için galvanometreye paralel küçük bir direnç ilave edilir.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Elektriksel eşdeğeri bir dirence (Rg-Bobinin dc direnci) eşittir. </a:t>
            </a:r>
          </a:p>
        </p:txBody>
      </p:sp>
    </p:spTree>
    <p:extLst>
      <p:ext uri="{BB962C8B-B14F-4D97-AF65-F5344CB8AC3E}">
        <p14:creationId xmlns:p14="http://schemas.microsoft.com/office/powerpoint/2010/main" val="11057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elektrik.kocaeli.edu.tr/files/b3eeElektrik_Olcme_Ders_Notu_Kisim4.pdf</a:t>
            </a:r>
            <a:r>
              <a:rPr lang="tr-TR" dirty="0" smtClean="0"/>
              <a:t>  </a:t>
            </a:r>
            <a:r>
              <a:rPr lang="tr-TR" dirty="0" smtClean="0"/>
              <a:t>(</a:t>
            </a:r>
            <a:r>
              <a:rPr lang="tr-TR" dirty="0"/>
              <a:t>Erişim tar: </a:t>
            </a:r>
            <a:r>
              <a:rPr lang="tr-TR" dirty="0" smtClean="0"/>
              <a:t>19.11.2017)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1368</TotalTime>
  <Words>502</Words>
  <Application>Microsoft Office PowerPoint</Application>
  <PresentationFormat>Özel</PresentationFormat>
  <Paragraphs>42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Geçmişe bakış</vt:lpstr>
      <vt:lpstr>Ölçü aletleri</vt:lpstr>
      <vt:lpstr>HAREKETLİ ANALOG ÖLÇÜ ALETLERİ</vt:lpstr>
      <vt:lpstr>HAREKETLİ ANALOG ÖLÇÜ ALETLERİ</vt:lpstr>
      <vt:lpstr>HAREKETLİ ANALOG ÖLÇÜ ALETLERİ</vt:lpstr>
      <vt:lpstr>DÖNER BOBİNLİ ÖLÇÜ ALETLERİ</vt:lpstr>
      <vt:lpstr>DÖNER BOBİNLİ ÖLÇÜ ALETLERİ</vt:lpstr>
      <vt:lpstr>GALVONEMETRE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75</cp:revision>
  <dcterms:created xsi:type="dcterms:W3CDTF">2017-11-14T11:12:27Z</dcterms:created>
  <dcterms:modified xsi:type="dcterms:W3CDTF">2017-11-19T17:54:29Z</dcterms:modified>
</cp:coreProperties>
</file>