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4" r:id="rId3"/>
    <p:sldId id="265" r:id="rId4"/>
    <p:sldId id="266" r:id="rId5"/>
    <p:sldId id="257" r:id="rId6"/>
    <p:sldId id="267" r:id="rId7"/>
    <p:sldId id="268" r:id="rId8"/>
    <p:sldId id="270" r:id="rId9"/>
    <p:sldId id="271" r:id="rId10"/>
    <p:sldId id="272" r:id="rId11"/>
    <p:sldId id="275" r:id="rId12"/>
    <p:sldId id="278" r:id="rId13"/>
    <p:sldId id="276" r:id="rId14"/>
    <p:sldId id="274" r:id="rId15"/>
    <p:sldId id="273" r:id="rId16"/>
    <p:sldId id="277" r:id="rId1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1" autoAdjust="0"/>
    <p:restoredTop sz="94660"/>
  </p:normalViewPr>
  <p:slideViewPr>
    <p:cSldViewPr snapToGrid="0">
      <p:cViewPr varScale="1">
        <p:scale>
          <a:sx n="90" d="100"/>
          <a:sy n="90" d="100"/>
        </p:scale>
        <p:origin x="9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an.Akiska" userId="f3830ddb-9f08-4ce7-a6ff-6e0910260aca" providerId="ADAL" clId="{D98E26C9-C500-884B-878C-C8465CBB53A8}"/>
    <pc:docChg chg="modSld">
      <pc:chgData name="Sinan.Akiska" userId="f3830ddb-9f08-4ce7-a6ff-6e0910260aca" providerId="ADAL" clId="{D98E26C9-C500-884B-878C-C8465CBB53A8}" dt="2021-04-01T20:10:31.062" v="2" actId="20577"/>
      <pc:docMkLst>
        <pc:docMk/>
      </pc:docMkLst>
      <pc:sldChg chg="modSp mod">
        <pc:chgData name="Sinan.Akiska" userId="f3830ddb-9f08-4ce7-a6ff-6e0910260aca" providerId="ADAL" clId="{D98E26C9-C500-884B-878C-C8465CBB53A8}" dt="2021-04-01T20:10:31.062" v="2" actId="20577"/>
        <pc:sldMkLst>
          <pc:docMk/>
          <pc:sldMk cId="47381504" sldId="269"/>
        </pc:sldMkLst>
        <pc:spChg chg="mod">
          <ac:chgData name="Sinan.Akiska" userId="f3830ddb-9f08-4ce7-a6ff-6e0910260aca" providerId="ADAL" clId="{D98E26C9-C500-884B-878C-C8465CBB53A8}" dt="2021-04-01T20:10:31.062" v="2" actId="20577"/>
          <ac:spMkLst>
            <pc:docMk/>
            <pc:sldMk cId="47381504" sldId="269"/>
            <ac:spMk id="2" creationId="{96EAE429-9595-F54D-A821-188941D848A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F426E468-0BEA-4F72-AAEC-D77E93658061}" type="datetimeFigureOut">
              <a:rPr lang="tr-TR" smtClean="0"/>
              <a:t>1.04.2021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196945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426E468-0BEA-4F72-AAEC-D77E93658061}" type="datetimeFigureOut">
              <a:rPr lang="tr-TR" smtClean="0"/>
              <a:t>1.04.2021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136426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426E468-0BEA-4F72-AAEC-D77E93658061}" type="datetimeFigureOut">
              <a:rPr lang="tr-TR" smtClean="0"/>
              <a:t>1.04.2021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354648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426E468-0BEA-4F72-AAEC-D77E93658061}" type="datetimeFigureOut">
              <a:rPr lang="tr-TR" smtClean="0"/>
              <a:t>1.04.2021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276623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F426E468-0BEA-4F72-AAEC-D77E93658061}" type="datetimeFigureOut">
              <a:rPr lang="tr-TR" smtClean="0"/>
              <a:t>1.04.2021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1111411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F426E468-0BEA-4F72-AAEC-D77E93658061}" type="datetimeFigureOut">
              <a:rPr lang="tr-TR" smtClean="0"/>
              <a:t>1.04.2021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234155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F426E468-0BEA-4F72-AAEC-D77E93658061}" type="datetimeFigureOut">
              <a:rPr lang="tr-TR" smtClean="0"/>
              <a:t>1.04.2021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3587002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426E468-0BEA-4F72-AAEC-D77E93658061}" type="datetimeFigureOut">
              <a:rPr lang="tr-TR" smtClean="0"/>
              <a:t>1.04.2021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42284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426E468-0BEA-4F72-AAEC-D77E93658061}" type="datetimeFigureOut">
              <a:rPr lang="tr-TR" smtClean="0"/>
              <a:t>1.04.2021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240508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F426E468-0BEA-4F72-AAEC-D77E93658061}" type="datetimeFigureOut">
              <a:rPr lang="tr-TR" smtClean="0"/>
              <a:t>1.04.2021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43187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F426E468-0BEA-4F72-AAEC-D77E93658061}" type="datetimeFigureOut">
              <a:rPr lang="tr-TR" smtClean="0"/>
              <a:t>1.04.2021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3148772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6E468-0BEA-4F72-AAEC-D77E93658061}" type="datetimeFigureOut">
              <a:rPr lang="tr-TR" smtClean="0"/>
              <a:t>1.04.2021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221AA-A052-47D2-97B9-AA77AC3F7194}" type="slidenum">
              <a:rPr lang="tr-TR" smtClean="0"/>
              <a:t>‹#›</a:t>
            </a:fld>
            <a:endParaRPr lang="tr-TR"/>
          </a:p>
        </p:txBody>
      </p:sp>
    </p:spTree>
    <p:extLst>
      <p:ext uri="{BB962C8B-B14F-4D97-AF65-F5344CB8AC3E}">
        <p14:creationId xmlns:p14="http://schemas.microsoft.com/office/powerpoint/2010/main" val="3886454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 Id="rId9" Type="http://schemas.openxmlformats.org/officeDocument/2006/relationships/image" Target="../media/image33.tiff"/></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EAE429-9595-F54D-A821-188941D848A3}"/>
              </a:ext>
            </a:extLst>
          </p:cNvPr>
          <p:cNvSpPr txBox="1"/>
          <p:nvPr/>
        </p:nvSpPr>
        <p:spPr>
          <a:xfrm>
            <a:off x="4800600" y="1269255"/>
            <a:ext cx="6852466" cy="3038947"/>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3800" kern="1200" dirty="0">
                <a:solidFill>
                  <a:srgbClr val="FFFFFF"/>
                </a:solidFill>
                <a:latin typeface="+mj-lt"/>
                <a:ea typeface="+mj-ea"/>
                <a:cs typeface="+mj-cs"/>
              </a:rPr>
              <a:t>COĞRAFİ BİLGİ SİSTEMLERİ</a:t>
            </a:r>
          </a:p>
          <a:p>
            <a:pPr algn="ctr">
              <a:lnSpc>
                <a:spcPct val="90000"/>
              </a:lnSpc>
              <a:spcBef>
                <a:spcPct val="0"/>
              </a:spcBef>
              <a:spcAft>
                <a:spcPts val="600"/>
              </a:spcAft>
            </a:pPr>
            <a:r>
              <a:rPr lang="en-US" sz="3800" kern="1200">
                <a:solidFill>
                  <a:srgbClr val="FFFFFF"/>
                </a:solidFill>
                <a:latin typeface="+mj-lt"/>
                <a:ea typeface="+mj-ea"/>
                <a:cs typeface="+mj-cs"/>
              </a:rPr>
              <a:t>(JEM232) </a:t>
            </a:r>
            <a:endParaRPr lang="en-US" sz="3800" kern="1200" dirty="0">
              <a:solidFill>
                <a:srgbClr val="FFFFFF"/>
              </a:solidFill>
              <a:latin typeface="+mj-lt"/>
              <a:ea typeface="+mj-ea"/>
              <a:cs typeface="+mj-cs"/>
            </a:endParaRPr>
          </a:p>
          <a:p>
            <a:pPr>
              <a:lnSpc>
                <a:spcPct val="90000"/>
              </a:lnSpc>
              <a:spcBef>
                <a:spcPct val="0"/>
              </a:spcBef>
              <a:spcAft>
                <a:spcPts val="600"/>
              </a:spcAft>
            </a:pPr>
            <a:endParaRPr lang="en-US" sz="3800" kern="1200" dirty="0">
              <a:solidFill>
                <a:srgbClr val="FFFFFF"/>
              </a:solidFill>
              <a:latin typeface="+mj-lt"/>
              <a:ea typeface="+mj-ea"/>
              <a:cs typeface="+mj-cs"/>
            </a:endParaRPr>
          </a:p>
          <a:p>
            <a:pPr>
              <a:lnSpc>
                <a:spcPct val="90000"/>
              </a:lnSpc>
              <a:spcBef>
                <a:spcPct val="0"/>
              </a:spcBef>
              <a:spcAft>
                <a:spcPts val="600"/>
              </a:spcAft>
            </a:pPr>
            <a:r>
              <a:rPr lang="tr-TR" sz="3800" dirty="0">
                <a:solidFill>
                  <a:srgbClr val="FFFFFF"/>
                </a:solidFill>
                <a:latin typeface="+mj-lt"/>
                <a:ea typeface="+mj-ea"/>
                <a:cs typeface="+mj-cs"/>
              </a:rPr>
              <a:t>4. </a:t>
            </a:r>
            <a:r>
              <a:rPr lang="tr-TR" sz="3800" dirty="0">
                <a:solidFill>
                  <a:srgbClr val="FFFFFF"/>
                </a:solidFill>
                <a:latin typeface="+mj-lt"/>
              </a:rPr>
              <a:t>UZAKTAN ALGILAMA</a:t>
            </a:r>
            <a:endParaRPr lang="en-US" sz="3800" kern="1200" dirty="0">
              <a:solidFill>
                <a:srgbClr val="FFFFFF"/>
              </a:solidFill>
              <a:latin typeface="+mj-lt"/>
              <a:ea typeface="+mj-ea"/>
              <a:cs typeface="+mj-cs"/>
            </a:endParaRPr>
          </a:p>
          <a:p>
            <a:pPr>
              <a:lnSpc>
                <a:spcPct val="90000"/>
              </a:lnSpc>
              <a:spcBef>
                <a:spcPct val="0"/>
              </a:spcBef>
              <a:spcAft>
                <a:spcPts val="600"/>
              </a:spcAft>
            </a:pPr>
            <a:endParaRPr lang="en-US" sz="3800" kern="1200" dirty="0">
              <a:solidFill>
                <a:srgbClr val="FFFFFF"/>
              </a:solidFill>
              <a:latin typeface="+mj-lt"/>
              <a:ea typeface="+mj-ea"/>
              <a:cs typeface="+mj-cs"/>
            </a:endParaRPr>
          </a:p>
          <a:p>
            <a:pPr>
              <a:lnSpc>
                <a:spcPct val="90000"/>
              </a:lnSpc>
              <a:spcBef>
                <a:spcPct val="0"/>
              </a:spcBef>
              <a:spcAft>
                <a:spcPts val="600"/>
              </a:spcAft>
            </a:pPr>
            <a:r>
              <a:rPr lang="tr-TR" sz="3300" kern="1200" dirty="0">
                <a:solidFill>
                  <a:srgbClr val="FFFFFF"/>
                </a:solidFill>
                <a:latin typeface="+mj-lt"/>
                <a:ea typeface="+mj-ea"/>
                <a:cs typeface="+mj-cs"/>
              </a:rPr>
              <a:t>Doç. </a:t>
            </a:r>
            <a:r>
              <a:rPr lang="en-US" sz="3300" kern="1200" dirty="0">
                <a:solidFill>
                  <a:srgbClr val="FFFFFF"/>
                </a:solidFill>
                <a:latin typeface="+mj-lt"/>
                <a:ea typeface="+mj-ea"/>
                <a:cs typeface="+mj-cs"/>
              </a:rPr>
              <a:t>Dr. Sinan AKISKA</a:t>
            </a:r>
          </a:p>
        </p:txBody>
      </p:sp>
      <p:cxnSp>
        <p:nvCxnSpPr>
          <p:cNvPr id="47" name="Straight Connector 8">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34996"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8A90CD-1E76-9840-B981-6BCE17832843}"/>
              </a:ext>
            </a:extLst>
          </p:cNvPr>
          <p:cNvPicPr>
            <a:picLocks noChangeAspect="1"/>
          </p:cNvPicPr>
          <p:nvPr/>
        </p:nvPicPr>
        <p:blipFill>
          <a:blip r:embed="rId2"/>
          <a:stretch>
            <a:fillRect/>
          </a:stretch>
        </p:blipFill>
        <p:spPr>
          <a:xfrm>
            <a:off x="538934" y="1602131"/>
            <a:ext cx="3737490" cy="3669945"/>
          </a:xfrm>
          <a:prstGeom prst="rect">
            <a:avLst/>
          </a:prstGeom>
        </p:spPr>
      </p:pic>
    </p:spTree>
    <p:extLst>
      <p:ext uri="{BB962C8B-B14F-4D97-AF65-F5344CB8AC3E}">
        <p14:creationId xmlns:p14="http://schemas.microsoft.com/office/powerpoint/2010/main" val="47381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en-TR"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en-TR" sz="1100" dirty="0"/>
              <a:t>https://www.elektrikport.com/teknik-kutuphane/aktif-alicilar-uzaktan-algilama--2-bolum/22615#ad-image-0</a:t>
            </a:r>
          </a:p>
        </p:txBody>
      </p:sp>
    </p:spTree>
    <p:extLst>
      <p:ext uri="{BB962C8B-B14F-4D97-AF65-F5344CB8AC3E}">
        <p14:creationId xmlns:p14="http://schemas.microsoft.com/office/powerpoint/2010/main" val="2682802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0279A05C-5EFB-364E-B42E-189A1F41DB22}"/>
              </a:ext>
            </a:extLst>
          </p:cNvPr>
          <p:cNvPicPr>
            <a:picLocks noChangeAspect="1"/>
          </p:cNvPicPr>
          <p:nvPr/>
        </p:nvPicPr>
        <p:blipFill>
          <a:blip r:embed="rId2"/>
          <a:stretch>
            <a:fillRect/>
          </a:stretch>
        </p:blipFill>
        <p:spPr>
          <a:xfrm>
            <a:off x="212272" y="3684563"/>
            <a:ext cx="6721021" cy="2971989"/>
          </a:xfrm>
          <a:prstGeom prst="rect">
            <a:avLst/>
          </a:prstGeom>
        </p:spPr>
      </p:pic>
      <p:sp>
        <p:nvSpPr>
          <p:cNvPr id="5" name="Rectangle 4">
            <a:extLst>
              <a:ext uri="{FF2B5EF4-FFF2-40B4-BE49-F238E27FC236}">
                <a16:creationId xmlns:a16="http://schemas.microsoft.com/office/drawing/2014/main" id="{5C6E940C-342D-8B48-8798-7B3A436B5EB0}"/>
              </a:ext>
            </a:extLst>
          </p:cNvPr>
          <p:cNvSpPr/>
          <p:nvPr/>
        </p:nvSpPr>
        <p:spPr>
          <a:xfrm>
            <a:off x="2414996" y="6585697"/>
            <a:ext cx="1634490" cy="261610"/>
          </a:xfrm>
          <a:prstGeom prst="rect">
            <a:avLst/>
          </a:prstGeom>
        </p:spPr>
        <p:txBody>
          <a:bodyPr wrap="square">
            <a:spAutoFit/>
          </a:bodyPr>
          <a:lstStyle/>
          <a:p>
            <a:r>
              <a:rPr lang="en-TR" sz="1100" dirty="0"/>
              <a:t>Thomson et al. (2002)</a:t>
            </a:r>
          </a:p>
        </p:txBody>
      </p:sp>
      <p:pic>
        <p:nvPicPr>
          <p:cNvPr id="1026" name="Picture 2">
            <a:extLst>
              <a:ext uri="{FF2B5EF4-FFF2-40B4-BE49-F238E27FC236}">
                <a16:creationId xmlns:a16="http://schemas.microsoft.com/office/drawing/2014/main" id="{D14EDDF2-A049-A44A-9040-825A65184B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5277" y="3846940"/>
            <a:ext cx="3560387" cy="2716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BAF7B80-DE35-2546-942A-D113FFE3B917}"/>
              </a:ext>
            </a:extLst>
          </p:cNvPr>
          <p:cNvSpPr/>
          <p:nvPr/>
        </p:nvSpPr>
        <p:spPr>
          <a:xfrm>
            <a:off x="7504795" y="6563863"/>
            <a:ext cx="3974192" cy="261610"/>
          </a:xfrm>
          <a:prstGeom prst="rect">
            <a:avLst/>
          </a:prstGeom>
        </p:spPr>
        <p:txBody>
          <a:bodyPr wrap="square">
            <a:spAutoFit/>
          </a:bodyPr>
          <a:lstStyle/>
          <a:p>
            <a:r>
              <a:rPr lang="en-US" sz="1100" dirty="0"/>
              <a:t>https://agriinfo4u.wordpress.com/2017/01/06/remote-sensing/</a:t>
            </a:r>
            <a:endParaRPr lang="en-TR" sz="1100" dirty="0"/>
          </a:p>
        </p:txBody>
      </p:sp>
      <p:sp>
        <p:nvSpPr>
          <p:cNvPr id="9" name="Rectangle 8">
            <a:extLst>
              <a:ext uri="{FF2B5EF4-FFF2-40B4-BE49-F238E27FC236}">
                <a16:creationId xmlns:a16="http://schemas.microsoft.com/office/drawing/2014/main" id="{0AB45167-01BD-6142-8F9F-AE086BF6C8AD}"/>
              </a:ext>
            </a:extLst>
          </p:cNvPr>
          <p:cNvSpPr/>
          <p:nvPr/>
        </p:nvSpPr>
        <p:spPr>
          <a:xfrm>
            <a:off x="514350" y="707619"/>
            <a:ext cx="11163299" cy="3139321"/>
          </a:xfrm>
          <a:prstGeom prst="rect">
            <a:avLst/>
          </a:prstGeom>
        </p:spPr>
        <p:txBody>
          <a:bodyPr wrap="square">
            <a:spAutoFit/>
          </a:bodyPr>
          <a:lstStyle/>
          <a:p>
            <a:r>
              <a:rPr lang="en-TR" dirty="0">
                <a:latin typeface="Arial" panose="020B0604020202020204" pitchFamily="34" charset="0"/>
                <a:cs typeface="Arial" panose="020B0604020202020204" pitchFamily="34" charset="0"/>
              </a:rPr>
              <a:t>Uzaktan Algılama çalışmalarının ilk dönemlerinde hava fotoğrafçılığı yaygındı. Bunun için özel tasarlanmış uçaklar ile bu çekimler yapılıyordu. </a:t>
            </a:r>
          </a:p>
          <a:p>
            <a:endParaRPr lang="en-TR" dirty="0">
              <a:latin typeface="Arial" panose="020B0604020202020204" pitchFamily="34" charset="0"/>
              <a:cs typeface="Arial" panose="020B0604020202020204" pitchFamily="34" charset="0"/>
            </a:endParaRPr>
          </a:p>
          <a:p>
            <a:r>
              <a:rPr lang="en-TR" dirty="0">
                <a:latin typeface="Arial" panose="020B0604020202020204" pitchFamily="34" charset="0"/>
                <a:cs typeface="Arial" panose="020B0604020202020204" pitchFamily="34" charset="0"/>
              </a:rPr>
              <a:t>Uçaklarla yapılan uzaktan algılamada, dünya yüzeyinin görüntülerini elde etmek için uçağa aşağı veya yana bakan sensörler monte edilir. </a:t>
            </a:r>
          </a:p>
          <a:p>
            <a:endParaRPr lang="en-TR" dirty="0">
              <a:latin typeface="Arial" panose="020B0604020202020204" pitchFamily="34" charset="0"/>
              <a:cs typeface="Arial" panose="020B0604020202020204" pitchFamily="34" charset="0"/>
            </a:endParaRPr>
          </a:p>
          <a:p>
            <a:r>
              <a:rPr lang="en-TR" dirty="0">
                <a:latin typeface="Arial" panose="020B0604020202020204" pitchFamily="34" charset="0"/>
                <a:cs typeface="Arial" panose="020B0604020202020204" pitchFamily="34" charset="0"/>
              </a:rPr>
              <a:t>Uzaktan uydu algılamaya kıyasla uçaklarla yapılan uzaktan algılamanın bir avantajı, çok yüksek uzamsal çözünürlüklü görüntüler (20 cm veya daha az) sunma kabiliyetidir. </a:t>
            </a:r>
          </a:p>
          <a:p>
            <a:endParaRPr lang="en-TR" dirty="0">
              <a:latin typeface="Arial" panose="020B0604020202020204" pitchFamily="34" charset="0"/>
              <a:cs typeface="Arial" panose="020B0604020202020204" pitchFamily="34" charset="0"/>
            </a:endParaRPr>
          </a:p>
          <a:p>
            <a:r>
              <a:rPr lang="en-TR" dirty="0">
                <a:latin typeface="Arial" panose="020B0604020202020204" pitchFamily="34" charset="0"/>
                <a:cs typeface="Arial" panose="020B0604020202020204" pitchFamily="34" charset="0"/>
              </a:rPr>
              <a:t>Dezavantajları, düşük kapsama alanı ve zemin kapsama alanı birim alanı başına yüksek maliyettir. Havadan uzaktan algılama sistemi kullanarak geniş bir alanı haritalamak uygun maliyetli değildir.</a:t>
            </a:r>
          </a:p>
        </p:txBody>
      </p:sp>
    </p:spTree>
    <p:extLst>
      <p:ext uri="{BB962C8B-B14F-4D97-AF65-F5344CB8AC3E}">
        <p14:creationId xmlns:p14="http://schemas.microsoft.com/office/powerpoint/2010/main" val="29251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E882C3-E43C-F843-BB56-EBCB577BA718}"/>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5FB43896-92B0-204C-9345-07BF4A289006}"/>
              </a:ext>
            </a:extLst>
          </p:cNvPr>
          <p:cNvPicPr>
            <a:picLocks noChangeAspect="1"/>
          </p:cNvPicPr>
          <p:nvPr/>
        </p:nvPicPr>
        <p:blipFill>
          <a:blip r:embed="rId2"/>
          <a:stretch>
            <a:fillRect/>
          </a:stretch>
        </p:blipFill>
        <p:spPr>
          <a:xfrm>
            <a:off x="488950" y="870857"/>
            <a:ext cx="2755900" cy="1981200"/>
          </a:xfrm>
          <a:prstGeom prst="rect">
            <a:avLst/>
          </a:prstGeom>
        </p:spPr>
      </p:pic>
      <p:pic>
        <p:nvPicPr>
          <p:cNvPr id="6" name="Picture 5">
            <a:extLst>
              <a:ext uri="{FF2B5EF4-FFF2-40B4-BE49-F238E27FC236}">
                <a16:creationId xmlns:a16="http://schemas.microsoft.com/office/drawing/2014/main" id="{3602AF40-498F-C34A-A7C1-F2D7592BEB4E}"/>
              </a:ext>
            </a:extLst>
          </p:cNvPr>
          <p:cNvPicPr>
            <a:picLocks noChangeAspect="1"/>
          </p:cNvPicPr>
          <p:nvPr/>
        </p:nvPicPr>
        <p:blipFill>
          <a:blip r:embed="rId3"/>
          <a:stretch>
            <a:fillRect/>
          </a:stretch>
        </p:blipFill>
        <p:spPr>
          <a:xfrm>
            <a:off x="3603625" y="890234"/>
            <a:ext cx="2133600" cy="1879600"/>
          </a:xfrm>
          <a:prstGeom prst="rect">
            <a:avLst/>
          </a:prstGeom>
        </p:spPr>
      </p:pic>
      <p:pic>
        <p:nvPicPr>
          <p:cNvPr id="7" name="Picture 6">
            <a:extLst>
              <a:ext uri="{FF2B5EF4-FFF2-40B4-BE49-F238E27FC236}">
                <a16:creationId xmlns:a16="http://schemas.microsoft.com/office/drawing/2014/main" id="{BC06FB9E-2137-FD4D-9043-EA66BC52CAA5}"/>
              </a:ext>
            </a:extLst>
          </p:cNvPr>
          <p:cNvPicPr>
            <a:picLocks noChangeAspect="1"/>
          </p:cNvPicPr>
          <p:nvPr/>
        </p:nvPicPr>
        <p:blipFill>
          <a:blip r:embed="rId4"/>
          <a:stretch>
            <a:fillRect/>
          </a:stretch>
        </p:blipFill>
        <p:spPr>
          <a:xfrm>
            <a:off x="6250099" y="816821"/>
            <a:ext cx="1398814" cy="1761201"/>
          </a:xfrm>
          <a:prstGeom prst="rect">
            <a:avLst/>
          </a:prstGeom>
        </p:spPr>
      </p:pic>
      <p:pic>
        <p:nvPicPr>
          <p:cNvPr id="8" name="Picture 7">
            <a:extLst>
              <a:ext uri="{FF2B5EF4-FFF2-40B4-BE49-F238E27FC236}">
                <a16:creationId xmlns:a16="http://schemas.microsoft.com/office/drawing/2014/main" id="{9BD9585F-A641-AA42-95A2-1119A6B683BF}"/>
              </a:ext>
            </a:extLst>
          </p:cNvPr>
          <p:cNvPicPr>
            <a:picLocks noChangeAspect="1"/>
          </p:cNvPicPr>
          <p:nvPr/>
        </p:nvPicPr>
        <p:blipFill>
          <a:blip r:embed="rId5"/>
          <a:stretch>
            <a:fillRect/>
          </a:stretch>
        </p:blipFill>
        <p:spPr>
          <a:xfrm>
            <a:off x="8579302" y="753945"/>
            <a:ext cx="1828800" cy="1689100"/>
          </a:xfrm>
          <a:prstGeom prst="rect">
            <a:avLst/>
          </a:prstGeom>
        </p:spPr>
      </p:pic>
      <p:sp>
        <p:nvSpPr>
          <p:cNvPr id="9" name="Rectangle 8">
            <a:extLst>
              <a:ext uri="{FF2B5EF4-FFF2-40B4-BE49-F238E27FC236}">
                <a16:creationId xmlns:a16="http://schemas.microsoft.com/office/drawing/2014/main" id="{4BC49208-13AA-3F43-B9BF-E982CF857D43}"/>
              </a:ext>
            </a:extLst>
          </p:cNvPr>
          <p:cNvSpPr/>
          <p:nvPr/>
        </p:nvSpPr>
        <p:spPr>
          <a:xfrm>
            <a:off x="609146" y="2789211"/>
            <a:ext cx="10973707" cy="646331"/>
          </a:xfrm>
          <a:prstGeom prst="rect">
            <a:avLst/>
          </a:prstGeom>
        </p:spPr>
        <p:txBody>
          <a:bodyPr wrap="square">
            <a:spAutoFit/>
          </a:bodyPr>
          <a:lstStyle/>
          <a:p>
            <a:r>
              <a:rPr lang="en-US" dirty="0"/>
              <a:t>Sensors included in the sensor pod installed on the Cessna C-172 (a) </a:t>
            </a:r>
            <a:r>
              <a:rPr lang="en-US" dirty="0" err="1"/>
              <a:t>Airinov</a:t>
            </a:r>
            <a:r>
              <a:rPr lang="en-US" dirty="0"/>
              <a:t> </a:t>
            </a:r>
            <a:r>
              <a:rPr lang="en-US" dirty="0" err="1"/>
              <a:t>Agrosensor</a:t>
            </a:r>
            <a:r>
              <a:rPr lang="en-US" dirty="0"/>
              <a:t> multispectral; (b) Tau 640 thermal; (c) OCI-UAV-1000 </a:t>
            </a:r>
            <a:r>
              <a:rPr lang="en-US" dirty="0" err="1"/>
              <a:t>pushbroom</a:t>
            </a:r>
            <a:r>
              <a:rPr lang="en-US" dirty="0"/>
              <a:t> hyperspectral; (d) Nikon D800E RGB with a Zeiss ZF2 lens.</a:t>
            </a:r>
          </a:p>
        </p:txBody>
      </p:sp>
      <p:pic>
        <p:nvPicPr>
          <p:cNvPr id="10" name="Picture 9">
            <a:extLst>
              <a:ext uri="{FF2B5EF4-FFF2-40B4-BE49-F238E27FC236}">
                <a16:creationId xmlns:a16="http://schemas.microsoft.com/office/drawing/2014/main" id="{65164406-5A9C-F140-AC27-577D798F7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616" y="3613245"/>
            <a:ext cx="4237788" cy="2383756"/>
          </a:xfrm>
          <a:prstGeom prst="rect">
            <a:avLst/>
          </a:prstGeom>
        </p:spPr>
      </p:pic>
      <p:pic>
        <p:nvPicPr>
          <p:cNvPr id="11" name="Picture 10">
            <a:extLst>
              <a:ext uri="{FF2B5EF4-FFF2-40B4-BE49-F238E27FC236}">
                <a16:creationId xmlns:a16="http://schemas.microsoft.com/office/drawing/2014/main" id="{56DFD1D1-0234-6B4A-90E7-340A148C98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2410" y="3646731"/>
            <a:ext cx="1734718" cy="3069771"/>
          </a:xfrm>
          <a:prstGeom prst="rect">
            <a:avLst/>
          </a:prstGeom>
        </p:spPr>
      </p:pic>
      <p:pic>
        <p:nvPicPr>
          <p:cNvPr id="12" name="Picture 11">
            <a:extLst>
              <a:ext uri="{FF2B5EF4-FFF2-40B4-BE49-F238E27FC236}">
                <a16:creationId xmlns:a16="http://schemas.microsoft.com/office/drawing/2014/main" id="{C53986C6-563A-124B-B233-36029C6A7F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6852" y="3664796"/>
            <a:ext cx="2886677" cy="1689100"/>
          </a:xfrm>
          <a:prstGeom prst="rect">
            <a:avLst/>
          </a:prstGeom>
        </p:spPr>
      </p:pic>
      <p:pic>
        <p:nvPicPr>
          <p:cNvPr id="13" name="Picture 12">
            <a:extLst>
              <a:ext uri="{FF2B5EF4-FFF2-40B4-BE49-F238E27FC236}">
                <a16:creationId xmlns:a16="http://schemas.microsoft.com/office/drawing/2014/main" id="{8F082827-7F70-A947-A835-F2FDA2DEC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09788" y="3680949"/>
            <a:ext cx="2230595" cy="1672947"/>
          </a:xfrm>
          <a:prstGeom prst="rect">
            <a:avLst/>
          </a:prstGeom>
        </p:spPr>
      </p:pic>
      <p:sp>
        <p:nvSpPr>
          <p:cNvPr id="14" name="Rectangle 13">
            <a:extLst>
              <a:ext uri="{FF2B5EF4-FFF2-40B4-BE49-F238E27FC236}">
                <a16:creationId xmlns:a16="http://schemas.microsoft.com/office/drawing/2014/main" id="{3452CCD3-54B0-2F4C-BCDB-8DD0DDB4961F}"/>
              </a:ext>
            </a:extLst>
          </p:cNvPr>
          <p:cNvSpPr/>
          <p:nvPr/>
        </p:nvSpPr>
        <p:spPr>
          <a:xfrm>
            <a:off x="6795406" y="5303096"/>
            <a:ext cx="5396593" cy="1600438"/>
          </a:xfrm>
          <a:prstGeom prst="rect">
            <a:avLst/>
          </a:prstGeom>
        </p:spPr>
        <p:txBody>
          <a:bodyPr wrap="square">
            <a:spAutoFit/>
          </a:bodyPr>
          <a:lstStyle/>
          <a:p>
            <a:r>
              <a:rPr lang="en-US" sz="1400" dirty="0"/>
              <a:t>Sensor position and calibration on the aircraft (a) internal view of four sensors installed in the sensor pod—RGB at the rear and multispectral, thermal and hyperspectral mounted at the front of the pod; (b) all sensors are orientated in the same vehicle coordinate system and the light </a:t>
            </a:r>
            <a:r>
              <a:rPr lang="en-US" sz="1400" dirty="0" err="1"/>
              <a:t>metre</a:t>
            </a:r>
            <a:r>
              <a:rPr lang="en-US" sz="1400" dirty="0"/>
              <a:t> and GNSS receivers control changes in position and illumination conditions; (c) sensors are calibrated prior to take-off using targets of known reflectance.</a:t>
            </a:r>
          </a:p>
        </p:txBody>
      </p:sp>
      <p:sp>
        <p:nvSpPr>
          <p:cNvPr id="15" name="Rectangle 14">
            <a:extLst>
              <a:ext uri="{FF2B5EF4-FFF2-40B4-BE49-F238E27FC236}">
                <a16:creationId xmlns:a16="http://schemas.microsoft.com/office/drawing/2014/main" id="{AD14FC71-105C-DA47-9AD8-672912B51597}"/>
              </a:ext>
            </a:extLst>
          </p:cNvPr>
          <p:cNvSpPr/>
          <p:nvPr/>
        </p:nvSpPr>
        <p:spPr>
          <a:xfrm>
            <a:off x="123855" y="6496579"/>
            <a:ext cx="2246655" cy="261610"/>
          </a:xfrm>
          <a:prstGeom prst="rect">
            <a:avLst/>
          </a:prstGeom>
        </p:spPr>
        <p:txBody>
          <a:bodyPr wrap="square">
            <a:spAutoFit/>
          </a:bodyPr>
          <a:lstStyle/>
          <a:p>
            <a:r>
              <a:rPr lang="en-US" sz="1100" dirty="0" err="1"/>
              <a:t>Cahaline</a:t>
            </a:r>
            <a:r>
              <a:rPr lang="en-US" sz="1100" dirty="0"/>
              <a:t> et al. (2017)</a:t>
            </a:r>
          </a:p>
        </p:txBody>
      </p:sp>
      <p:sp>
        <p:nvSpPr>
          <p:cNvPr id="16" name="Rectangle 15">
            <a:extLst>
              <a:ext uri="{FF2B5EF4-FFF2-40B4-BE49-F238E27FC236}">
                <a16:creationId xmlns:a16="http://schemas.microsoft.com/office/drawing/2014/main" id="{E800C7DD-968A-5249-8A02-D1FAD1BEB9C0}"/>
              </a:ext>
            </a:extLst>
          </p:cNvPr>
          <p:cNvSpPr/>
          <p:nvPr/>
        </p:nvSpPr>
        <p:spPr>
          <a:xfrm>
            <a:off x="1672994" y="5949426"/>
            <a:ext cx="1252311" cy="307777"/>
          </a:xfrm>
          <a:prstGeom prst="rect">
            <a:avLst/>
          </a:prstGeom>
        </p:spPr>
        <p:txBody>
          <a:bodyPr wrap="square">
            <a:spAutoFit/>
          </a:bodyPr>
          <a:lstStyle/>
          <a:p>
            <a:r>
              <a:rPr lang="en-US" sz="1400" dirty="0"/>
              <a:t>Cessna C-172</a:t>
            </a:r>
          </a:p>
        </p:txBody>
      </p:sp>
      <p:sp>
        <p:nvSpPr>
          <p:cNvPr id="17" name="Rectangle 16">
            <a:extLst>
              <a:ext uri="{FF2B5EF4-FFF2-40B4-BE49-F238E27FC236}">
                <a16:creationId xmlns:a16="http://schemas.microsoft.com/office/drawing/2014/main" id="{0A3EC719-0937-444A-A6C5-992D47E1B493}"/>
              </a:ext>
            </a:extLst>
          </p:cNvPr>
          <p:cNvSpPr/>
          <p:nvPr/>
        </p:nvSpPr>
        <p:spPr>
          <a:xfrm>
            <a:off x="1732866" y="2525437"/>
            <a:ext cx="308205" cy="307777"/>
          </a:xfrm>
          <a:prstGeom prst="rect">
            <a:avLst/>
          </a:prstGeom>
        </p:spPr>
        <p:txBody>
          <a:bodyPr wrap="square">
            <a:spAutoFit/>
          </a:bodyPr>
          <a:lstStyle/>
          <a:p>
            <a:r>
              <a:rPr lang="en-US" sz="1400" dirty="0"/>
              <a:t>a</a:t>
            </a:r>
          </a:p>
        </p:txBody>
      </p:sp>
      <p:sp>
        <p:nvSpPr>
          <p:cNvPr id="18" name="Rectangle 17">
            <a:extLst>
              <a:ext uri="{FF2B5EF4-FFF2-40B4-BE49-F238E27FC236}">
                <a16:creationId xmlns:a16="http://schemas.microsoft.com/office/drawing/2014/main" id="{D0D9E2AF-CD81-7F44-8D5C-D03069670693}"/>
              </a:ext>
            </a:extLst>
          </p:cNvPr>
          <p:cNvSpPr/>
          <p:nvPr/>
        </p:nvSpPr>
        <p:spPr>
          <a:xfrm>
            <a:off x="4521423" y="2481434"/>
            <a:ext cx="308205" cy="307777"/>
          </a:xfrm>
          <a:prstGeom prst="rect">
            <a:avLst/>
          </a:prstGeom>
        </p:spPr>
        <p:txBody>
          <a:bodyPr wrap="square">
            <a:spAutoFit/>
          </a:bodyPr>
          <a:lstStyle/>
          <a:p>
            <a:r>
              <a:rPr lang="en-US" sz="1400" dirty="0"/>
              <a:t>b</a:t>
            </a:r>
          </a:p>
        </p:txBody>
      </p:sp>
      <p:sp>
        <p:nvSpPr>
          <p:cNvPr id="19" name="Rectangle 18">
            <a:extLst>
              <a:ext uri="{FF2B5EF4-FFF2-40B4-BE49-F238E27FC236}">
                <a16:creationId xmlns:a16="http://schemas.microsoft.com/office/drawing/2014/main" id="{2CA2E50C-F9BF-8346-8A6A-83767B9A84B5}"/>
              </a:ext>
            </a:extLst>
          </p:cNvPr>
          <p:cNvSpPr/>
          <p:nvPr/>
        </p:nvSpPr>
        <p:spPr>
          <a:xfrm>
            <a:off x="6795406" y="2481433"/>
            <a:ext cx="308205" cy="307777"/>
          </a:xfrm>
          <a:prstGeom prst="rect">
            <a:avLst/>
          </a:prstGeom>
        </p:spPr>
        <p:txBody>
          <a:bodyPr wrap="square">
            <a:spAutoFit/>
          </a:bodyPr>
          <a:lstStyle/>
          <a:p>
            <a:r>
              <a:rPr lang="en-US" sz="1400" dirty="0"/>
              <a:t>c</a:t>
            </a:r>
          </a:p>
        </p:txBody>
      </p:sp>
      <p:sp>
        <p:nvSpPr>
          <p:cNvPr id="20" name="Rectangle 19">
            <a:extLst>
              <a:ext uri="{FF2B5EF4-FFF2-40B4-BE49-F238E27FC236}">
                <a16:creationId xmlns:a16="http://schemas.microsoft.com/office/drawing/2014/main" id="{2C5D5D5A-E7B9-E844-BEBC-07302E039533}"/>
              </a:ext>
            </a:extLst>
          </p:cNvPr>
          <p:cNvSpPr/>
          <p:nvPr/>
        </p:nvSpPr>
        <p:spPr>
          <a:xfrm>
            <a:off x="9401583" y="2481433"/>
            <a:ext cx="308205" cy="307777"/>
          </a:xfrm>
          <a:prstGeom prst="rect">
            <a:avLst/>
          </a:prstGeom>
        </p:spPr>
        <p:txBody>
          <a:bodyPr wrap="square">
            <a:spAutoFit/>
          </a:bodyPr>
          <a:lstStyle/>
          <a:p>
            <a:r>
              <a:rPr lang="en-US" sz="1400" dirty="0"/>
              <a:t>d</a:t>
            </a:r>
          </a:p>
        </p:txBody>
      </p:sp>
      <p:sp>
        <p:nvSpPr>
          <p:cNvPr id="21" name="Rectangle 20">
            <a:extLst>
              <a:ext uri="{FF2B5EF4-FFF2-40B4-BE49-F238E27FC236}">
                <a16:creationId xmlns:a16="http://schemas.microsoft.com/office/drawing/2014/main" id="{7EEEF1BF-870F-924D-AECD-4AF1B9349DAD}"/>
              </a:ext>
            </a:extLst>
          </p:cNvPr>
          <p:cNvSpPr/>
          <p:nvPr/>
        </p:nvSpPr>
        <p:spPr>
          <a:xfrm>
            <a:off x="5429020" y="6595757"/>
            <a:ext cx="308205" cy="307777"/>
          </a:xfrm>
          <a:prstGeom prst="rect">
            <a:avLst/>
          </a:prstGeom>
        </p:spPr>
        <p:txBody>
          <a:bodyPr wrap="square">
            <a:spAutoFit/>
          </a:bodyPr>
          <a:lstStyle/>
          <a:p>
            <a:r>
              <a:rPr lang="en-US" sz="1400" dirty="0"/>
              <a:t>a</a:t>
            </a:r>
          </a:p>
        </p:txBody>
      </p:sp>
      <p:sp>
        <p:nvSpPr>
          <p:cNvPr id="22" name="Rectangle 21">
            <a:extLst>
              <a:ext uri="{FF2B5EF4-FFF2-40B4-BE49-F238E27FC236}">
                <a16:creationId xmlns:a16="http://schemas.microsoft.com/office/drawing/2014/main" id="{407800F8-05FB-1741-A293-771354E8EAA6}"/>
              </a:ext>
            </a:extLst>
          </p:cNvPr>
          <p:cNvSpPr/>
          <p:nvPr/>
        </p:nvSpPr>
        <p:spPr>
          <a:xfrm>
            <a:off x="8400553" y="4995319"/>
            <a:ext cx="308205" cy="307777"/>
          </a:xfrm>
          <a:prstGeom prst="rect">
            <a:avLst/>
          </a:prstGeom>
        </p:spPr>
        <p:txBody>
          <a:bodyPr wrap="square">
            <a:spAutoFit/>
          </a:bodyPr>
          <a:lstStyle/>
          <a:p>
            <a:r>
              <a:rPr lang="en-US" sz="1400" dirty="0"/>
              <a:t>b</a:t>
            </a:r>
          </a:p>
        </p:txBody>
      </p:sp>
      <p:sp>
        <p:nvSpPr>
          <p:cNvPr id="23" name="Rectangle 22">
            <a:extLst>
              <a:ext uri="{FF2B5EF4-FFF2-40B4-BE49-F238E27FC236}">
                <a16:creationId xmlns:a16="http://schemas.microsoft.com/office/drawing/2014/main" id="{C1048E1C-C6A7-BA4E-BDE3-E23572E3AF4E}"/>
              </a:ext>
            </a:extLst>
          </p:cNvPr>
          <p:cNvSpPr/>
          <p:nvPr/>
        </p:nvSpPr>
        <p:spPr>
          <a:xfrm>
            <a:off x="11883795" y="5061462"/>
            <a:ext cx="308205" cy="307777"/>
          </a:xfrm>
          <a:prstGeom prst="rect">
            <a:avLst/>
          </a:prstGeom>
        </p:spPr>
        <p:txBody>
          <a:bodyPr wrap="square">
            <a:spAutoFit/>
          </a:bodyPr>
          <a:lstStyle/>
          <a:p>
            <a:r>
              <a:rPr lang="en-US" sz="1400" dirty="0"/>
              <a:t>c</a:t>
            </a:r>
          </a:p>
        </p:txBody>
      </p:sp>
    </p:spTree>
    <p:extLst>
      <p:ext uri="{BB962C8B-B14F-4D97-AF65-F5344CB8AC3E}">
        <p14:creationId xmlns:p14="http://schemas.microsoft.com/office/powerpoint/2010/main" val="809817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3" name="Resim 2"/>
          <p:cNvPicPr>
            <a:picLocks noChangeAspect="1"/>
          </p:cNvPicPr>
          <p:nvPr/>
        </p:nvPicPr>
        <p:blipFill>
          <a:blip r:embed="rId2"/>
          <a:stretch>
            <a:fillRect/>
          </a:stretch>
        </p:blipFill>
        <p:spPr>
          <a:xfrm>
            <a:off x="2500831" y="3580101"/>
            <a:ext cx="6791325" cy="2524125"/>
          </a:xfrm>
          <a:prstGeom prst="rect">
            <a:avLst/>
          </a:prstGeom>
        </p:spPr>
      </p:pic>
      <p:sp>
        <p:nvSpPr>
          <p:cNvPr id="4" name="Dikdörtgen 3"/>
          <p:cNvSpPr/>
          <p:nvPr/>
        </p:nvSpPr>
        <p:spPr>
          <a:xfrm>
            <a:off x="545869" y="725716"/>
            <a:ext cx="11333018" cy="646331"/>
          </a:xfrm>
          <a:prstGeom prst="rect">
            <a:avLst/>
          </a:prstGeom>
        </p:spPr>
        <p:txBody>
          <a:bodyPr wrap="square">
            <a:spAutoFit/>
          </a:bodyPr>
          <a:lstStyle/>
          <a:p>
            <a:r>
              <a:rPr lang="en-US" dirty="0" err="1">
                <a:latin typeface="Arial" panose="020B0604020202020204" pitchFamily="34" charset="0"/>
                <a:ea typeface="Times New Roman" panose="02020603050405020304" pitchFamily="18" charset="0"/>
              </a:rPr>
              <a:t>Haritacılık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yüksek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çözünürlüklü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görüntüleme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amaçlı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kullanımı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günümüzde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iyice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yaygınlaşan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İnsansız</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Hava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Araçları</a:t>
            </a:r>
            <a:r>
              <a:rPr lang="en-US" dirty="0">
                <a:latin typeface="Arial" panose="020B0604020202020204" pitchFamily="34" charset="0"/>
                <a:ea typeface="Times New Roman" panose="02020603050405020304" pitchFamily="18" charset="0"/>
              </a:rPr>
              <a:t> (İHA) </a:t>
            </a:r>
            <a:r>
              <a:rPr lang="en-US" dirty="0" err="1">
                <a:latin typeface="Arial" panose="020B0604020202020204" pitchFamily="34" charset="0"/>
                <a:ea typeface="Times New Roman" panose="02020603050405020304" pitchFamily="18" charset="0"/>
              </a:rPr>
              <a:t>yerbilim</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çalışmalarında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büyük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kolaylıklar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sağlamaktadır</a:t>
            </a:r>
            <a:r>
              <a:rPr lang="en-US" dirty="0">
                <a:latin typeface="Arial" panose="020B0604020202020204" pitchFamily="34" charset="0"/>
                <a:ea typeface="Times New Roman" panose="02020603050405020304" pitchFamily="18" charset="0"/>
              </a:rPr>
              <a:t>. </a:t>
            </a:r>
            <a:endParaRPr lang="tr-TR" dirty="0"/>
          </a:p>
        </p:txBody>
      </p:sp>
      <p:sp>
        <p:nvSpPr>
          <p:cNvPr id="5" name="Dikdörtgen 4"/>
          <p:cNvSpPr/>
          <p:nvPr/>
        </p:nvSpPr>
        <p:spPr>
          <a:xfrm>
            <a:off x="545869" y="1532692"/>
            <a:ext cx="11333018" cy="646331"/>
          </a:xfrm>
          <a:prstGeom prst="rect">
            <a:avLst/>
          </a:prstGeom>
        </p:spPr>
        <p:txBody>
          <a:bodyPr wrap="square">
            <a:spAutoFit/>
          </a:bodyPr>
          <a:lstStyle/>
          <a:p>
            <a:r>
              <a:rPr lang="en-US">
                <a:latin typeface="Arial" panose="020B0604020202020204" pitchFamily="34" charset="0"/>
                <a:ea typeface="Times New Roman" panose="02020603050405020304" pitchFamily="18" charset="0"/>
              </a:rPr>
              <a:t>Bu araçların üzerinde taşıdıkları görüntüleme sistemleri aracılığıyla çalışma alanından istenilen zamanda her tür yüzey ve yükseklik verisi hızlı ve etkili bir şekilde alınabilmektedir. </a:t>
            </a:r>
            <a:endParaRPr lang="tr-TR" dirty="0"/>
          </a:p>
        </p:txBody>
      </p:sp>
      <p:sp>
        <p:nvSpPr>
          <p:cNvPr id="6" name="Dikdörtgen 5"/>
          <p:cNvSpPr/>
          <p:nvPr/>
        </p:nvSpPr>
        <p:spPr>
          <a:xfrm>
            <a:off x="545869" y="2449959"/>
            <a:ext cx="11266516"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rPr>
              <a:t>İHA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uçak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kanat</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açıklığı</a:t>
            </a:r>
            <a:r>
              <a:rPr lang="en-US" dirty="0">
                <a:latin typeface="Arial" panose="020B0604020202020204" pitchFamily="34" charset="0"/>
                <a:ea typeface="Times New Roman" panose="02020603050405020304" pitchFamily="18" charset="0"/>
              </a:rPr>
              <a:t> 1-1.5 m)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multikopter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çoğunlukla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tercih</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edilmektedir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Üzerinde</a:t>
            </a:r>
            <a:r>
              <a:rPr lang="en-US" dirty="0">
                <a:latin typeface="Arial" panose="020B0604020202020204" pitchFamily="34" charset="0"/>
                <a:ea typeface="Times New Roman" panose="02020603050405020304" pitchFamily="18" charset="0"/>
              </a:rPr>
              <a:t> GPS </a:t>
            </a:r>
            <a:r>
              <a:rPr lang="en-US" dirty="0" err="1">
                <a:latin typeface="Arial" panose="020B0604020202020204" pitchFamily="34" charset="0"/>
                <a:ea typeface="Times New Roman" panose="02020603050405020304" pitchFamily="18" charset="0"/>
              </a:rPr>
              <a:t>modülü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bulunan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rota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boyunca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otomatik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elle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kontrol</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edilebilir</a:t>
            </a:r>
            <a:r>
              <a:rPr lang="en-US" dirty="0">
                <a:latin typeface="Arial" panose="020B0604020202020204" pitchFamily="34" charset="0"/>
                <a:ea typeface="Times New Roman" panose="02020603050405020304" pitchFamily="18" charset="0"/>
              </a:rPr>
              <a:t>.</a:t>
            </a:r>
            <a:endParaRPr lang="tr-TR" dirty="0"/>
          </a:p>
        </p:txBody>
      </p:sp>
    </p:spTree>
    <p:extLst>
      <p:ext uri="{BB962C8B-B14F-4D97-AF65-F5344CB8AC3E}">
        <p14:creationId xmlns:p14="http://schemas.microsoft.com/office/powerpoint/2010/main" val="407917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ansız hava aracı - Vikiped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361" y="3268417"/>
            <a:ext cx="4203907" cy="281077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0" y="733855"/>
            <a:ext cx="12192000" cy="2031325"/>
          </a:xfrm>
          <a:prstGeom prst="rect">
            <a:avLst/>
          </a:prstGeom>
        </p:spPr>
        <p:txBody>
          <a:bodyPr wrap="square">
            <a:spAutoFit/>
          </a:bodyPr>
          <a:lstStyle/>
          <a:p>
            <a:r>
              <a:rPr lang="tr-TR" dirty="0" err="1">
                <a:latin typeface="Arial" panose="020B0604020202020204" pitchFamily="34" charset="0"/>
                <a:ea typeface="Times New Roman" panose="02020603050405020304" pitchFamily="18" charset="0"/>
              </a:rPr>
              <a:t>Drone’lar</a:t>
            </a:r>
            <a:r>
              <a:rPr lang="tr-TR" dirty="0">
                <a:latin typeface="Arial" panose="020B0604020202020204" pitchFamily="34" charset="0"/>
                <a:ea typeface="Times New Roman" panose="02020603050405020304" pitchFamily="18" charset="0"/>
              </a:rPr>
              <a:t>; pilotsuz hava aracı sistemi, uzaktan pilotaj kontrol sistemi ve bu ikisi arasında komuta-kontrol iletişim ortamı olmak üzere üç bileşenden oluşan entegre sistemler bütünüdür. Bu sistemin temellerine bakıldığında; </a:t>
            </a:r>
          </a:p>
          <a:p>
            <a:endParaRPr lang="tr-TR" dirty="0">
              <a:latin typeface="Arial" panose="020B0604020202020204" pitchFamily="34" charset="0"/>
              <a:ea typeface="Times New Roman" panose="02020603050405020304" pitchFamily="18" charset="0"/>
            </a:endParaRPr>
          </a:p>
          <a:p>
            <a:r>
              <a:rPr lang="tr-TR" dirty="0">
                <a:latin typeface="Arial" panose="020B0604020202020204" pitchFamily="34" charset="0"/>
                <a:ea typeface="Times New Roman" panose="02020603050405020304" pitchFamily="18" charset="0"/>
              </a:rPr>
              <a:t>1-Ana gövdeyi oluşturan iskelet, kanat, pervane, motor ve batarya, </a:t>
            </a:r>
          </a:p>
          <a:p>
            <a:r>
              <a:rPr lang="tr-TR" dirty="0">
                <a:latin typeface="Arial" panose="020B0604020202020204" pitchFamily="34" charset="0"/>
                <a:ea typeface="Times New Roman" panose="02020603050405020304" pitchFamily="18" charset="0"/>
              </a:rPr>
              <a:t>2-Kontrol birimini oluşturan elektronik algılayıcılar, haberleşme elektroniği, GNSS (Global </a:t>
            </a:r>
            <a:r>
              <a:rPr lang="tr-TR" dirty="0" err="1">
                <a:latin typeface="Arial" panose="020B0604020202020204" pitchFamily="34" charset="0"/>
                <a:ea typeface="Times New Roman" panose="02020603050405020304" pitchFamily="18" charset="0"/>
              </a:rPr>
              <a:t>Navigation</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Satellite</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System</a:t>
            </a:r>
            <a:r>
              <a:rPr lang="tr-TR" dirty="0">
                <a:latin typeface="Arial" panose="020B0604020202020204" pitchFamily="34" charset="0"/>
                <a:ea typeface="Times New Roman" panose="02020603050405020304" pitchFamily="18" charset="0"/>
              </a:rPr>
              <a:t>), </a:t>
            </a:r>
          </a:p>
          <a:p>
            <a:r>
              <a:rPr lang="tr-TR" dirty="0">
                <a:latin typeface="Arial" panose="020B0604020202020204" pitchFamily="34" charset="0"/>
                <a:ea typeface="Times New Roman" panose="02020603050405020304" pitchFamily="18" charset="0"/>
              </a:rPr>
              <a:t>3-Kullanım amacına dönük </a:t>
            </a:r>
            <a:r>
              <a:rPr lang="tr-TR" dirty="0" err="1">
                <a:latin typeface="Arial" panose="020B0604020202020204" pitchFamily="34" charset="0"/>
                <a:ea typeface="Times New Roman" panose="02020603050405020304" pitchFamily="18" charset="0"/>
              </a:rPr>
              <a:t>sensör</a:t>
            </a:r>
            <a:r>
              <a:rPr lang="tr-TR" dirty="0">
                <a:latin typeface="Arial" panose="020B0604020202020204" pitchFamily="34" charset="0"/>
                <a:ea typeface="Times New Roman" panose="02020603050405020304" pitchFamily="18" charset="0"/>
              </a:rPr>
              <a:t>, kamera vd. algılayıcılar ile insansız hava aracı planlama, uçuş ve yönetimi amaçlı haberleşme, yazılım ve donanımdan oluşmaktadır (Aslan, 2019). </a:t>
            </a:r>
          </a:p>
        </p:txBody>
      </p:sp>
      <p:sp>
        <p:nvSpPr>
          <p:cNvPr id="4"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2052" name="Picture 4" descr="The brain of the drones: Electronic devic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213" y="3268417"/>
            <a:ext cx="2330187" cy="31078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ktoKopter micro-UAV with 6-band multispectral sensor mounted on stabilised camera platform.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7453" y="4811246"/>
            <a:ext cx="3069081" cy="16734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s Detector Drone - dr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77453" y="2851706"/>
            <a:ext cx="2673147" cy="163742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2044" y="6122195"/>
            <a:ext cx="4084320" cy="415498"/>
          </a:xfrm>
          <a:prstGeom prst="rect">
            <a:avLst/>
          </a:prstGeom>
        </p:spPr>
        <p:txBody>
          <a:bodyPr wrap="square">
            <a:spAutoFit/>
          </a:bodyPr>
          <a:lstStyle/>
          <a:p>
            <a:pPr algn="ctr"/>
            <a:r>
              <a:rPr lang="tr-TR" sz="1000" dirty="0"/>
              <a:t>https://tr.wikipedia.org/wiki/%C4%B0nsans%C4%B1z_hava_arac%C4%B1</a:t>
            </a:r>
          </a:p>
        </p:txBody>
      </p:sp>
      <p:sp>
        <p:nvSpPr>
          <p:cNvPr id="6" name="Dikdörtgen 5"/>
          <p:cNvSpPr/>
          <p:nvPr/>
        </p:nvSpPr>
        <p:spPr>
          <a:xfrm>
            <a:off x="4385268" y="6329944"/>
            <a:ext cx="2920538" cy="553998"/>
          </a:xfrm>
          <a:prstGeom prst="rect">
            <a:avLst/>
          </a:prstGeom>
        </p:spPr>
        <p:txBody>
          <a:bodyPr wrap="square">
            <a:spAutoFit/>
          </a:bodyPr>
          <a:lstStyle/>
          <a:p>
            <a:r>
              <a:rPr lang="tr-TR" sz="1000" dirty="0"/>
              <a:t>https://www.dronebydrone.com/en/news/186/the-brain-of-the-drones-electronic-devices.html</a:t>
            </a:r>
          </a:p>
        </p:txBody>
      </p:sp>
      <p:sp>
        <p:nvSpPr>
          <p:cNvPr id="7" name="Dikdörtgen 6"/>
          <p:cNvSpPr/>
          <p:nvPr/>
        </p:nvSpPr>
        <p:spPr>
          <a:xfrm>
            <a:off x="7988528" y="6457890"/>
            <a:ext cx="4039985" cy="400110"/>
          </a:xfrm>
          <a:prstGeom prst="rect">
            <a:avLst/>
          </a:prstGeom>
        </p:spPr>
        <p:txBody>
          <a:bodyPr wrap="square">
            <a:spAutoFit/>
          </a:bodyPr>
          <a:lstStyle/>
          <a:p>
            <a:r>
              <a:rPr lang="en-US" sz="1000" dirty="0" err="1"/>
              <a:t>OktoKopter</a:t>
            </a:r>
            <a:r>
              <a:rPr lang="en-US" sz="1000" dirty="0"/>
              <a:t> micro-UAV with 6-band multispectral sensor mounted on </a:t>
            </a:r>
            <a:r>
              <a:rPr lang="en-US" sz="1000" dirty="0" err="1"/>
              <a:t>stabilised</a:t>
            </a:r>
            <a:r>
              <a:rPr lang="en-US" sz="1000" dirty="0"/>
              <a:t> camera platform</a:t>
            </a:r>
            <a:r>
              <a:rPr lang="tr-TR" sz="1000" dirty="0"/>
              <a:t> (</a:t>
            </a:r>
            <a:r>
              <a:rPr lang="tr-TR" sz="1000" dirty="0" err="1"/>
              <a:t>Lucieer</a:t>
            </a:r>
            <a:r>
              <a:rPr lang="tr-TR" sz="1000" dirty="0"/>
              <a:t> et al., 2012</a:t>
            </a:r>
          </a:p>
        </p:txBody>
      </p:sp>
      <p:sp>
        <p:nvSpPr>
          <p:cNvPr id="8" name="Dikdörtgen 7"/>
          <p:cNvSpPr/>
          <p:nvPr/>
        </p:nvSpPr>
        <p:spPr>
          <a:xfrm>
            <a:off x="7988528" y="4500219"/>
            <a:ext cx="3652058" cy="246221"/>
          </a:xfrm>
          <a:prstGeom prst="rect">
            <a:avLst/>
          </a:prstGeom>
        </p:spPr>
        <p:txBody>
          <a:bodyPr wrap="square">
            <a:spAutoFit/>
          </a:bodyPr>
          <a:lstStyle/>
          <a:p>
            <a:r>
              <a:rPr lang="tr-TR" sz="1000" dirty="0"/>
              <a:t>https://drones.horusdynamics.com/gas-detector-drone/</a:t>
            </a:r>
          </a:p>
        </p:txBody>
      </p:sp>
    </p:spTree>
    <p:extLst>
      <p:ext uri="{BB962C8B-B14F-4D97-AF65-F5344CB8AC3E}">
        <p14:creationId xmlns:p14="http://schemas.microsoft.com/office/powerpoint/2010/main" val="294767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102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66742" y="141498"/>
            <a:ext cx="3088937" cy="46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7290262" y="4838007"/>
            <a:ext cx="4763191" cy="1331134"/>
          </a:xfrm>
          <a:prstGeom prst="rect">
            <a:avLst/>
          </a:prstGeom>
        </p:spPr>
        <p:txBody>
          <a:bodyPr wrap="square">
            <a:spAutoFit/>
          </a:bodyPr>
          <a:lstStyle/>
          <a:p>
            <a:pPr algn="just">
              <a:lnSpc>
                <a:spcPct val="115000"/>
              </a:lnSpc>
              <a:spcAft>
                <a:spcPts val="0"/>
              </a:spcAft>
            </a:pPr>
            <a:r>
              <a:rPr lang="en-US" sz="1000" dirty="0">
                <a:latin typeface="Arial" panose="020B0604020202020204" pitchFamily="34" charset="0"/>
                <a:ea typeface="Times New Roman" panose="02020603050405020304" pitchFamily="18" charset="0"/>
              </a:rPr>
              <a:t>Ankara </a:t>
            </a:r>
            <a:r>
              <a:rPr lang="en-US" sz="1000" dirty="0" err="1">
                <a:latin typeface="Arial" panose="020B0604020202020204" pitchFamily="34" charset="0"/>
                <a:ea typeface="Times New Roman" panose="02020603050405020304" pitchFamily="18" charset="0"/>
              </a:rPr>
              <a:t>Üniversitesi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Gölbaşı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yerleşkesindeki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alanında</a:t>
            </a:r>
            <a:r>
              <a:rPr lang="en-US" sz="1000" dirty="0">
                <a:latin typeface="Arial" panose="020B0604020202020204" pitchFamily="34" charset="0"/>
                <a:ea typeface="Times New Roman" panose="02020603050405020304" pitchFamily="18" charset="0"/>
              </a:rPr>
              <a:t> Google Earth </a:t>
            </a:r>
            <a:r>
              <a:rPr lang="en-US" sz="1000" dirty="0" err="1">
                <a:latin typeface="Arial" panose="020B0604020202020204" pitchFamily="34" charset="0"/>
                <a:ea typeface="Times New Roman" panose="02020603050405020304" pitchFamily="18" charset="0"/>
              </a:rPr>
              <a:t>uydu</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arasındaki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farkını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gösteren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şekil</a:t>
            </a:r>
            <a:r>
              <a:rPr lang="en-US" sz="1000" dirty="0">
                <a:latin typeface="Arial" panose="020B0604020202020204" pitchFamily="34" charset="0"/>
                <a:ea typeface="Times New Roman" panose="02020603050405020304" pitchFamily="18" charset="0"/>
              </a:rPr>
              <a:t>: a) Google Earth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yetersiz</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kalmaktadır</a:t>
            </a:r>
            <a:r>
              <a:rPr lang="en-US" sz="1000" dirty="0">
                <a:latin typeface="Arial" panose="020B0604020202020204" pitchFamily="34" charset="0"/>
                <a:ea typeface="Times New Roman" panose="02020603050405020304" pitchFamily="18" charset="0"/>
              </a:rPr>
              <a:t> b)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ortofoto</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mozaik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 c) </a:t>
            </a:r>
            <a:r>
              <a:rPr lang="en-US" sz="1000" dirty="0" err="1">
                <a:latin typeface="Arial" panose="020B0604020202020204" pitchFamily="34" charset="0"/>
                <a:ea typeface="Times New Roman" panose="02020603050405020304" pitchFamily="18" charset="0"/>
              </a:rPr>
              <a:t>Aynı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elde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edilmiş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yüksek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çözünürlüklü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sayısal</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arazi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modeli</a:t>
            </a:r>
            <a:r>
              <a:rPr lang="en-US" sz="1000" dirty="0">
                <a:latin typeface="Arial" panose="020B0604020202020204" pitchFamily="34" charset="0"/>
                <a:ea typeface="Times New Roman" panose="02020603050405020304" pitchFamily="18" charset="0"/>
              </a:rPr>
              <a:t>. d) A-A’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hattı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boyunca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topoğrafik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tribününün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basamakları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ve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toprak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yığınındaki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açılma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çatlaklarında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görüldüğü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üzere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yüzey</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a:t>
            </a:r>
            <a:endParaRPr lang="tr-TR" sz="1400" dirty="0">
              <a:effectLst/>
              <a:latin typeface="Times New Roman" panose="02020603050405020304" pitchFamily="18" charset="0"/>
              <a:ea typeface="Times New Roman" panose="02020603050405020304" pitchFamily="18" charset="0"/>
            </a:endParaRPr>
          </a:p>
        </p:txBody>
      </p:sp>
      <p:pic>
        <p:nvPicPr>
          <p:cNvPr id="7" name="Resi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2160" y="769607"/>
            <a:ext cx="3750759" cy="2486458"/>
          </a:xfrm>
          <a:prstGeom prst="rect">
            <a:avLst/>
          </a:prstGeom>
        </p:spPr>
      </p:pic>
      <p:pic>
        <p:nvPicPr>
          <p:cNvPr id="9" name="Resim 8"/>
          <p:cNvPicPr>
            <a:picLocks noChangeAspect="1"/>
          </p:cNvPicPr>
          <p:nvPr/>
        </p:nvPicPr>
        <p:blipFill>
          <a:blip r:embed="rId4"/>
          <a:stretch>
            <a:fillRect/>
          </a:stretch>
        </p:blipFill>
        <p:spPr>
          <a:xfrm>
            <a:off x="908130" y="3360954"/>
            <a:ext cx="5585945" cy="3123247"/>
          </a:xfrm>
          <a:prstGeom prst="rect">
            <a:avLst/>
          </a:prstGeom>
        </p:spPr>
      </p:pic>
      <p:sp>
        <p:nvSpPr>
          <p:cNvPr id="10" name="Dikdörtgen 9"/>
          <p:cNvSpPr/>
          <p:nvPr/>
        </p:nvSpPr>
        <p:spPr>
          <a:xfrm>
            <a:off x="1487978" y="6484201"/>
            <a:ext cx="4505497" cy="246221"/>
          </a:xfrm>
          <a:prstGeom prst="rect">
            <a:avLst/>
          </a:prstGeom>
        </p:spPr>
        <p:txBody>
          <a:bodyPr wrap="square">
            <a:spAutoFit/>
          </a:bodyPr>
          <a:lstStyle/>
          <a:p>
            <a:r>
              <a:rPr lang="tr-TR" sz="1000" dirty="0">
                <a:latin typeface="Arial" panose="020B0604020202020204" pitchFamily="34" charset="0"/>
                <a:cs typeface="Arial" panose="020B0604020202020204" pitchFamily="34" charset="0"/>
              </a:rPr>
              <a:t>Bir mermer ocağının </a:t>
            </a:r>
            <a:r>
              <a:rPr lang="tr-TR" sz="1000" dirty="0" err="1">
                <a:latin typeface="Arial" panose="020B0604020202020204" pitchFamily="34" charset="0"/>
                <a:cs typeface="Arial" panose="020B0604020202020204" pitchFamily="34" charset="0"/>
              </a:rPr>
              <a:t>ortofoto</a:t>
            </a:r>
            <a:r>
              <a:rPr lang="tr-TR" sz="1000" dirty="0">
                <a:latin typeface="Arial" panose="020B0604020202020204" pitchFamily="34" charset="0"/>
                <a:cs typeface="Arial" panose="020B0604020202020204" pitchFamily="34" charset="0"/>
              </a:rPr>
              <a:t>, SYM, nokta bulutu ve 3D modeli (Gül, 2019).</a:t>
            </a:r>
          </a:p>
        </p:txBody>
      </p:sp>
    </p:spTree>
    <p:extLst>
      <p:ext uri="{BB962C8B-B14F-4D97-AF65-F5344CB8AC3E}">
        <p14:creationId xmlns:p14="http://schemas.microsoft.com/office/powerpoint/2010/main" val="1248606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8E111-F8F6-F741-ABE1-F82C60E9D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2" y="0"/>
            <a:ext cx="12053635" cy="6858000"/>
          </a:xfrm>
          <a:prstGeom prst="rect">
            <a:avLst/>
          </a:prstGeom>
        </p:spPr>
      </p:pic>
      <p:sp>
        <p:nvSpPr>
          <p:cNvPr id="3" name="Dikdörtgen 9">
            <a:extLst>
              <a:ext uri="{FF2B5EF4-FFF2-40B4-BE49-F238E27FC236}">
                <a16:creationId xmlns:a16="http://schemas.microsoft.com/office/drawing/2014/main" id="{8564E04B-CF0E-6540-92E2-851D1AEE34CC}"/>
              </a:ext>
            </a:extLst>
          </p:cNvPr>
          <p:cNvSpPr/>
          <p:nvPr/>
        </p:nvSpPr>
        <p:spPr>
          <a:xfrm>
            <a:off x="69182" y="6611779"/>
            <a:ext cx="1434837" cy="246221"/>
          </a:xfrm>
          <a:prstGeom prst="rect">
            <a:avLst/>
          </a:prstGeom>
        </p:spPr>
        <p:txBody>
          <a:bodyPr wrap="square">
            <a:spAutoFit/>
          </a:bodyPr>
          <a:lstStyle/>
          <a:p>
            <a:r>
              <a:rPr lang="tr-TR" sz="1000" dirty="0" err="1">
                <a:latin typeface="Arial" panose="020B0604020202020204" pitchFamily="34" charset="0"/>
                <a:cs typeface="Arial" panose="020B0604020202020204" pitchFamily="34" charset="0"/>
              </a:rPr>
              <a:t>Lechner</a:t>
            </a:r>
            <a:r>
              <a:rPr lang="tr-TR" sz="1000" dirty="0">
                <a:latin typeface="Arial" panose="020B0604020202020204" pitchFamily="34" charset="0"/>
                <a:cs typeface="Arial" panose="020B0604020202020204" pitchFamily="34" charset="0"/>
              </a:rPr>
              <a:t> et al. (2020)</a:t>
            </a:r>
          </a:p>
        </p:txBody>
      </p:sp>
    </p:spTree>
    <p:extLst>
      <p:ext uri="{BB962C8B-B14F-4D97-AF65-F5344CB8AC3E}">
        <p14:creationId xmlns:p14="http://schemas.microsoft.com/office/powerpoint/2010/main" val="2457400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923330"/>
          </a:xfrm>
          <a:prstGeom prst="rect">
            <a:avLst/>
          </a:prstGeom>
        </p:spPr>
        <p:txBody>
          <a:bodyPr wrap="square">
            <a:spAutoFit/>
          </a:bodyPr>
          <a:lstStyle/>
          <a:p>
            <a:pPr algn="ctr"/>
            <a:r>
              <a:rPr lang="x-none" dirty="0"/>
              <a:t>Dünyayı gözlemleme olarak da adlandırılan </a:t>
            </a:r>
            <a:r>
              <a:rPr lang="x-none" b="1" dirty="0"/>
              <a:t>uzaktan algılama </a:t>
            </a:r>
            <a:r>
              <a:rPr lang="x-none" dirty="0"/>
              <a:t>(Remote Sensing - RS), herhangi bir nesne veya alanla doğrudan temas halinde olmadan elektromanyetik radyasyon (ışık) kullanarak dünya yüzeyindeki nesneler veya alanlar hakkında bilgi edinmeyi ifade eder.</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4175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12" y="812768"/>
            <a:ext cx="11862816" cy="923330"/>
          </a:xfrm>
          <a:prstGeom prst="rect">
            <a:avLst/>
          </a:prstGeom>
        </p:spPr>
        <p:txBody>
          <a:bodyPr wrap="square">
            <a:spAutoFit/>
          </a:bodyPr>
          <a:lstStyle/>
          <a:p>
            <a:r>
              <a:rPr lang="tr-TR" dirty="0"/>
              <a:t>İnsan gözleri bu nesnelerin yansıttığı güneş ışığını algılar ve beynimiz renkleri, gri tonları ve yoğunluk değişimlerini yorumlar. Daha sonra, bu veriler faydalı bilgilere çevrilir.  Bununla birlikte insan gözü, toplam elektromanyetik spektrumun küçük bir kısmı ile sınırlıdır, yani yaklaşık 400 ila 700 nm. </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08123" y="1884148"/>
            <a:ext cx="7114794" cy="3802462"/>
          </a:xfrm>
          <a:prstGeom prst="rect">
            <a:avLst/>
          </a:prstGeom>
        </p:spPr>
      </p:pic>
    </p:spTree>
    <p:extLst>
      <p:ext uri="{BB962C8B-B14F-4D97-AF65-F5344CB8AC3E}">
        <p14:creationId xmlns:p14="http://schemas.microsoft.com/office/powerpoint/2010/main" val="276660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72" y="738646"/>
            <a:ext cx="11679936" cy="1477328"/>
          </a:xfrm>
          <a:prstGeom prst="rect">
            <a:avLst/>
          </a:prstGeom>
        </p:spPr>
        <p:txBody>
          <a:bodyPr wrap="square">
            <a:spAutoFit/>
          </a:bodyPr>
          <a:lstStyle/>
          <a:p>
            <a:pPr algn="ctr"/>
            <a:r>
              <a:rPr lang="tr-TR" dirty="0"/>
              <a:t>Uzaktan algılamada, 400 ila 700 nm arasındaki bu aralığın dışındaki elektromanyetik radyasyonu, özellikle yakın kızılötesi, orta kızılötesi, termal kızılötesi ve mikrodalgalar tarafından görülebilir hale getirmek için çeşitli araçlar ve cihazlar kullanılır.  Tarımsal ürün büyümesi, arazi örtüsü değişiklikleri, ormansızlaşma,  bitki örtüsü dinamikleri, su kalitesi dinamikleri, maden araştırmalar ve kentsel büyüme gibi çevresel süreçler hakkında bilgi edinmek için giderek artan bir şekilde uzaktan algılama kullanılmaktadır.</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072" y="2753270"/>
            <a:ext cx="6364224" cy="2448355"/>
          </a:xfrm>
          <a:prstGeom prst="rect">
            <a:avLst/>
          </a:prstGeom>
        </p:spPr>
      </p:pic>
      <p:sp>
        <p:nvSpPr>
          <p:cNvPr id="5" name="Rectangle 4"/>
          <p:cNvSpPr/>
          <p:nvPr/>
        </p:nvSpPr>
        <p:spPr>
          <a:xfrm>
            <a:off x="780288" y="5308034"/>
            <a:ext cx="5571744" cy="430887"/>
          </a:xfrm>
          <a:prstGeom prst="rect">
            <a:avLst/>
          </a:prstGeom>
        </p:spPr>
        <p:txBody>
          <a:bodyPr wrap="square">
            <a:spAutoFit/>
          </a:bodyPr>
          <a:lstStyle/>
          <a:p>
            <a:r>
              <a:rPr lang="tr-TR" sz="1100" dirty="0"/>
              <a:t>Nathalie Pettorelli, Henrike Schulte to Bühne, Aurélie C. Shapiro &amp; Paul Glover-Kapfer. 2018. </a:t>
            </a:r>
          </a:p>
          <a:p>
            <a:r>
              <a:rPr lang="tr-TR" sz="1100" dirty="0"/>
              <a:t>WWF Conservation Technology Series 1(4).</a:t>
            </a:r>
          </a:p>
        </p:txBody>
      </p:sp>
      <p:pic>
        <p:nvPicPr>
          <p:cNvPr id="6" name="Picture 5"/>
          <p:cNvPicPr>
            <a:picLocks noChangeAspect="1"/>
          </p:cNvPicPr>
          <p:nvPr/>
        </p:nvPicPr>
        <p:blipFill>
          <a:blip r:embed="rId3"/>
          <a:stretch>
            <a:fillRect/>
          </a:stretch>
        </p:blipFill>
        <p:spPr>
          <a:xfrm>
            <a:off x="7071360" y="2326269"/>
            <a:ext cx="4535424" cy="3302356"/>
          </a:xfrm>
          <a:prstGeom prst="rect">
            <a:avLst/>
          </a:prstGeom>
        </p:spPr>
      </p:pic>
    </p:spTree>
    <p:extLst>
      <p:ext uri="{BB962C8B-B14F-4D97-AF65-F5344CB8AC3E}">
        <p14:creationId xmlns:p14="http://schemas.microsoft.com/office/powerpoint/2010/main" val="319121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5image52704256">
            <a:extLst>
              <a:ext uri="{FF2B5EF4-FFF2-40B4-BE49-F238E27FC236}">
                <a16:creationId xmlns:a16="http://schemas.microsoft.com/office/drawing/2014/main" id="{E60A6332-0EC9-8546-A593-EE775126E8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05250" y="883970"/>
            <a:ext cx="4381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F5F5C1-695A-FE4A-A8CA-13DB0EA8429F}"/>
              </a:ext>
            </a:extLst>
          </p:cNvPr>
          <p:cNvSpPr/>
          <p:nvPr/>
        </p:nvSpPr>
        <p:spPr>
          <a:xfrm>
            <a:off x="285135" y="4168676"/>
            <a:ext cx="5505556" cy="1200329"/>
          </a:xfrm>
          <a:prstGeom prst="rect">
            <a:avLst/>
          </a:prstGeom>
        </p:spPr>
        <p:txBody>
          <a:bodyPr wrap="square">
            <a:spAutoFit/>
          </a:bodyPr>
          <a:lstStyle/>
          <a:p>
            <a:r>
              <a:rPr lang="en-US" dirty="0">
                <a:latin typeface="TimesNewRomanPSMT"/>
              </a:rPr>
              <a:t>(A) EM </a:t>
            </a:r>
            <a:r>
              <a:rPr lang="en-US" dirty="0" err="1">
                <a:latin typeface="TimesNewRomanPSMT"/>
              </a:rPr>
              <a:t>ışımanın</a:t>
            </a:r>
            <a:r>
              <a:rPr lang="en-US" dirty="0">
                <a:latin typeface="TimesNewRomanPSMT"/>
              </a:rPr>
              <a:t> </a:t>
            </a:r>
            <a:r>
              <a:rPr lang="en-US" dirty="0" err="1">
                <a:latin typeface="TimesNewRomanPSMT"/>
              </a:rPr>
              <a:t>kaynağı</a:t>
            </a:r>
            <a:r>
              <a:rPr lang="en-US" dirty="0">
                <a:latin typeface="TimesNewRomanPSMT"/>
              </a:rPr>
              <a:t>; </a:t>
            </a:r>
            <a:endParaRPr lang="en-US" dirty="0"/>
          </a:p>
          <a:p>
            <a:r>
              <a:rPr lang="en-US" dirty="0">
                <a:latin typeface="TimesNewRomanPSMT"/>
              </a:rPr>
              <a:t>(B) </a:t>
            </a:r>
            <a:r>
              <a:rPr lang="en-US" dirty="0" err="1">
                <a:latin typeface="TimesNewRomanPSMT"/>
              </a:rPr>
              <a:t>Atmosferdeki</a:t>
            </a:r>
            <a:r>
              <a:rPr lang="en-US" dirty="0">
                <a:latin typeface="TimesNewRomanPSMT"/>
              </a:rPr>
              <a:t> </a:t>
            </a:r>
            <a:r>
              <a:rPr lang="en-US" dirty="0" err="1">
                <a:latin typeface="TimesNewRomanPSMT"/>
              </a:rPr>
              <a:t>izlediği</a:t>
            </a:r>
            <a:r>
              <a:rPr lang="en-US" dirty="0">
                <a:latin typeface="TimesNewRomanPSMT"/>
              </a:rPr>
              <a:t> </a:t>
            </a:r>
            <a:r>
              <a:rPr lang="en-US" dirty="0" err="1">
                <a:latin typeface="TimesNewRomanPSMT"/>
              </a:rPr>
              <a:t>yol</a:t>
            </a:r>
            <a:r>
              <a:rPr lang="en-US" dirty="0">
                <a:latin typeface="TimesNewRomanPSMT"/>
              </a:rPr>
              <a:t>;</a:t>
            </a:r>
          </a:p>
          <a:p>
            <a:r>
              <a:rPr lang="en-US" dirty="0">
                <a:latin typeface="TimesNewRomanPSMT"/>
              </a:rPr>
              <a:t>(C) </a:t>
            </a:r>
            <a:r>
              <a:rPr lang="en-US" dirty="0" err="1">
                <a:latin typeface="TimesNewRomanPSMT"/>
              </a:rPr>
              <a:t>Nesne</a:t>
            </a:r>
            <a:r>
              <a:rPr lang="en-US" dirty="0">
                <a:latin typeface="TimesNewRomanPSMT"/>
              </a:rPr>
              <a:t> </a:t>
            </a:r>
            <a:r>
              <a:rPr lang="en-US" dirty="0" err="1">
                <a:latin typeface="TimesNewRomanPSMT"/>
              </a:rPr>
              <a:t>ile</a:t>
            </a:r>
            <a:r>
              <a:rPr lang="en-US" dirty="0">
                <a:latin typeface="TimesNewRomanPSMT"/>
              </a:rPr>
              <a:t> </a:t>
            </a:r>
            <a:r>
              <a:rPr lang="en-US" dirty="0" err="1">
                <a:latin typeface="TimesNewRomanPSMT"/>
              </a:rPr>
              <a:t>etkileşimi</a:t>
            </a:r>
            <a:r>
              <a:rPr lang="en-US" dirty="0">
                <a:latin typeface="TimesNewRomanPSMT"/>
              </a:rPr>
              <a:t>;</a:t>
            </a:r>
            <a:br>
              <a:rPr lang="en-US" dirty="0">
                <a:latin typeface="TimesNewRomanPSMT"/>
              </a:rPr>
            </a:br>
            <a:r>
              <a:rPr lang="en-US" dirty="0">
                <a:latin typeface="TimesNewRomanPSMT"/>
              </a:rPr>
              <a:t>(D) </a:t>
            </a:r>
            <a:r>
              <a:rPr lang="en-US" dirty="0" err="1">
                <a:latin typeface="TimesNewRomanPSMT"/>
              </a:rPr>
              <a:t>Radyasyonun</a:t>
            </a:r>
            <a:r>
              <a:rPr lang="en-US" dirty="0">
                <a:latin typeface="TimesNewRomanPSMT"/>
              </a:rPr>
              <a:t> </a:t>
            </a:r>
            <a:r>
              <a:rPr lang="en-US" dirty="0" err="1">
                <a:latin typeface="TimesNewRomanPSMT"/>
              </a:rPr>
              <a:t>bir</a:t>
            </a:r>
            <a:r>
              <a:rPr lang="en-US" dirty="0">
                <a:latin typeface="TimesNewRomanPSMT"/>
              </a:rPr>
              <a:t> sensor </a:t>
            </a:r>
            <a:r>
              <a:rPr lang="en-US" dirty="0" err="1">
                <a:latin typeface="TimesNewRomanPSMT"/>
              </a:rPr>
              <a:t>tarafından</a:t>
            </a:r>
            <a:r>
              <a:rPr lang="en-US" dirty="0">
                <a:latin typeface="TimesNewRomanPSMT"/>
              </a:rPr>
              <a:t> </a:t>
            </a:r>
            <a:r>
              <a:rPr lang="en-US" dirty="0" err="1">
                <a:latin typeface="TimesNewRomanPSMT"/>
              </a:rPr>
              <a:t>kayıt</a:t>
            </a:r>
            <a:r>
              <a:rPr lang="en-US" dirty="0">
                <a:latin typeface="TimesNewRomanPSMT"/>
              </a:rPr>
              <a:t> </a:t>
            </a:r>
            <a:r>
              <a:rPr lang="en-US" dirty="0" err="1">
                <a:latin typeface="TimesNewRomanPSMT"/>
              </a:rPr>
              <a:t>edilmesi</a:t>
            </a:r>
            <a:endParaRPr lang="en-US" dirty="0">
              <a:latin typeface="TimesNewRomanPSMT"/>
            </a:endParaRPr>
          </a:p>
        </p:txBody>
      </p:sp>
      <p:sp>
        <p:nvSpPr>
          <p:cNvPr id="6" name="Rectangle 5">
            <a:extLst>
              <a:ext uri="{FF2B5EF4-FFF2-40B4-BE49-F238E27FC236}">
                <a16:creationId xmlns:a16="http://schemas.microsoft.com/office/drawing/2014/main" id="{F87BF33E-77B8-274F-8587-8561AE6535EE}"/>
              </a:ext>
            </a:extLst>
          </p:cNvPr>
          <p:cNvSpPr/>
          <p:nvPr/>
        </p:nvSpPr>
        <p:spPr>
          <a:xfrm>
            <a:off x="5810865" y="4168676"/>
            <a:ext cx="6096000" cy="1477328"/>
          </a:xfrm>
          <a:prstGeom prst="rect">
            <a:avLst/>
          </a:prstGeom>
        </p:spPr>
        <p:txBody>
          <a:bodyPr>
            <a:spAutoFit/>
          </a:bodyPr>
          <a:lstStyle/>
          <a:p>
            <a:r>
              <a:rPr lang="en-US" dirty="0">
                <a:latin typeface="TimesNewRomanPSMT"/>
              </a:rPr>
              <a:t>(E) </a:t>
            </a:r>
            <a:r>
              <a:rPr lang="en-US" dirty="0" err="1">
                <a:latin typeface="TimesNewRomanPSMT"/>
              </a:rPr>
              <a:t>kaydedilen</a:t>
            </a:r>
            <a:r>
              <a:rPr lang="en-US" dirty="0">
                <a:latin typeface="TimesNewRomanPSMT"/>
              </a:rPr>
              <a:t> </a:t>
            </a:r>
            <a:r>
              <a:rPr lang="en-US" dirty="0" err="1">
                <a:latin typeface="TimesNewRomanPSMT"/>
              </a:rPr>
              <a:t>radyasyonun</a:t>
            </a:r>
            <a:r>
              <a:rPr lang="en-US" dirty="0">
                <a:latin typeface="TimesNewRomanPSMT"/>
              </a:rPr>
              <a:t> </a:t>
            </a:r>
            <a:r>
              <a:rPr lang="en-US" dirty="0" err="1">
                <a:latin typeface="TimesNewRomanPSMT"/>
              </a:rPr>
              <a:t>iletimi</a:t>
            </a:r>
            <a:r>
              <a:rPr lang="en-US" dirty="0">
                <a:latin typeface="TimesNewRomanPSMT"/>
              </a:rPr>
              <a:t>, </a:t>
            </a:r>
            <a:r>
              <a:rPr lang="en-US" dirty="0" err="1">
                <a:latin typeface="TimesNewRomanPSMT"/>
              </a:rPr>
              <a:t>alımı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ön</a:t>
            </a:r>
            <a:r>
              <a:rPr lang="en-US" dirty="0">
                <a:latin typeface="TimesNewRomanPSMT"/>
              </a:rPr>
              <a:t>) </a:t>
            </a:r>
            <a:r>
              <a:rPr lang="en-US" dirty="0" err="1">
                <a:latin typeface="TimesNewRomanPSMT"/>
              </a:rPr>
              <a:t>işlenmesi</a:t>
            </a:r>
            <a:r>
              <a:rPr lang="en-US" dirty="0">
                <a:latin typeface="TimesNewRomanPSMT"/>
              </a:rPr>
              <a:t>;</a:t>
            </a:r>
          </a:p>
          <a:p>
            <a:r>
              <a:rPr lang="en-US" dirty="0">
                <a:latin typeface="TimesNewRomanPSMT"/>
              </a:rPr>
              <a:t>(F) </a:t>
            </a:r>
            <a:r>
              <a:rPr lang="en-US" dirty="0" err="1">
                <a:latin typeface="TimesNewRomanPSMT"/>
              </a:rPr>
              <a:t>uzaktan</a:t>
            </a:r>
            <a:r>
              <a:rPr lang="en-US" dirty="0">
                <a:latin typeface="TimesNewRomanPSMT"/>
              </a:rPr>
              <a:t> </a:t>
            </a:r>
            <a:r>
              <a:rPr lang="en-US" dirty="0" err="1">
                <a:latin typeface="TimesNewRomanPSMT"/>
              </a:rPr>
              <a:t>algılama</a:t>
            </a:r>
            <a:r>
              <a:rPr lang="en-US" dirty="0">
                <a:latin typeface="TimesNewRomanPSMT"/>
              </a:rPr>
              <a:t> </a:t>
            </a:r>
            <a:r>
              <a:rPr lang="en-US" dirty="0" err="1">
                <a:latin typeface="TimesNewRomanPSMT"/>
              </a:rPr>
              <a:t>verilerinin</a:t>
            </a:r>
            <a:r>
              <a:rPr lang="en-US" dirty="0">
                <a:latin typeface="TimesNewRomanPSMT"/>
              </a:rPr>
              <a:t> </a:t>
            </a:r>
            <a:r>
              <a:rPr lang="en-US" dirty="0" err="1">
                <a:latin typeface="TimesNewRomanPSMT"/>
              </a:rPr>
              <a:t>yorumlanması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analizi</a:t>
            </a:r>
            <a:r>
              <a:rPr lang="en-US" dirty="0">
                <a:latin typeface="TimesNewRomanPSMT"/>
              </a:rPr>
              <a:t>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a:t>
            </a:r>
            <a:r>
              <a:rPr lang="en-US" dirty="0" err="1">
                <a:latin typeface="TimesNewRomanPSMT"/>
              </a:rPr>
              <a:t>bilgisayar</a:t>
            </a:r>
            <a:r>
              <a:rPr lang="en-US" dirty="0">
                <a:latin typeface="TimesNewRomanPSMT"/>
              </a:rPr>
              <a:t> </a:t>
            </a:r>
            <a:r>
              <a:rPr lang="en-US" dirty="0" err="1">
                <a:latin typeface="TimesNewRomanPSMT"/>
              </a:rPr>
              <a:t>kullanılarak</a:t>
            </a:r>
            <a:r>
              <a:rPr lang="en-US" dirty="0">
                <a:latin typeface="TimesNewRomanPSMT"/>
              </a:rPr>
              <a:t>);</a:t>
            </a:r>
          </a:p>
          <a:p>
            <a:r>
              <a:rPr lang="en-US" dirty="0">
                <a:latin typeface="TimesNewRomanPSMT"/>
              </a:rPr>
              <a:t>(G)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CBS </a:t>
            </a:r>
            <a:r>
              <a:rPr lang="en-US" dirty="0" err="1">
                <a:latin typeface="TimesNewRomanPSMT"/>
              </a:rPr>
              <a:t>katmanı</a:t>
            </a:r>
            <a:r>
              <a:rPr lang="en-US" dirty="0">
                <a:latin typeface="TimesNewRomanPSMT"/>
              </a:rPr>
              <a:t> </a:t>
            </a:r>
            <a:r>
              <a:rPr lang="en-US" dirty="0" err="1">
                <a:latin typeface="TimesNewRomanPSMT"/>
              </a:rPr>
              <a:t>olarak</a:t>
            </a:r>
            <a:r>
              <a:rPr lang="en-US" dirty="0">
                <a:latin typeface="TimesNewRomanPSMT"/>
              </a:rPr>
              <a:t> </a:t>
            </a:r>
            <a:r>
              <a:rPr lang="en-US" dirty="0" err="1">
                <a:latin typeface="TimesNewRomanPSMT"/>
              </a:rPr>
              <a:t>depolanan</a:t>
            </a:r>
            <a:r>
              <a:rPr lang="en-US" dirty="0">
                <a:latin typeface="TimesNewRomanPSMT"/>
              </a:rPr>
              <a:t> </a:t>
            </a:r>
            <a:r>
              <a:rPr lang="en-US" dirty="0" err="1">
                <a:latin typeface="TimesNewRomanPSMT"/>
              </a:rPr>
              <a:t>nihai</a:t>
            </a:r>
            <a:r>
              <a:rPr lang="en-US" dirty="0">
                <a:latin typeface="TimesNewRomanPSMT"/>
              </a:rPr>
              <a:t> </a:t>
            </a:r>
            <a:r>
              <a:rPr lang="en-US" dirty="0" err="1">
                <a:latin typeface="TimesNewRomanPSMT"/>
              </a:rPr>
              <a:t>ürünün</a:t>
            </a:r>
            <a:r>
              <a:rPr lang="en-US" dirty="0">
                <a:latin typeface="TimesNewRomanPSMT"/>
              </a:rPr>
              <a:t> </a:t>
            </a:r>
            <a:r>
              <a:rPr lang="en-US" dirty="0" err="1">
                <a:latin typeface="TimesNewRomanPSMT"/>
              </a:rPr>
              <a:t>oluşturulması</a:t>
            </a:r>
            <a:r>
              <a:rPr lang="en-US" dirty="0">
                <a:latin typeface="TimesNewRomanPSMT"/>
              </a:rPr>
              <a:t>.</a:t>
            </a:r>
            <a:endParaRPr lang="en-US" dirty="0"/>
          </a:p>
        </p:txBody>
      </p:sp>
      <p:sp>
        <p:nvSpPr>
          <p:cNvPr id="7" name="Rectangle 6">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SİSTEMİNİN BASİT BİR GÖRÜNÜMÜ</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448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ALGILAMA’DA KULLANILAN ARAÇLAR</a:t>
            </a:r>
            <a:endParaRPr lang="en-US" sz="2800" dirty="0">
              <a:effectLst>
                <a:outerShdw blurRad="38100" dist="38100" dir="2700000" algn="tl">
                  <a:srgbClr val="000000">
                    <a:alpha val="43137"/>
                  </a:srgbClr>
                </a:outerShdw>
              </a:effectLst>
            </a:endParaRPr>
          </a:p>
        </p:txBody>
      </p:sp>
      <p:sp>
        <p:nvSpPr>
          <p:cNvPr id="5" name="Rectangle 4"/>
          <p:cNvSpPr/>
          <p:nvPr/>
        </p:nvSpPr>
        <p:spPr>
          <a:xfrm>
            <a:off x="67210" y="5777783"/>
            <a:ext cx="7894320" cy="938719"/>
          </a:xfrm>
          <a:prstGeom prst="rect">
            <a:avLst/>
          </a:prstGeom>
        </p:spPr>
        <p:txBody>
          <a:bodyPr wrap="square">
            <a:spAutoFit/>
          </a:bodyPr>
          <a:lstStyle/>
          <a:p>
            <a:r>
              <a:rPr lang="tr-TR" sz="1100" dirty="0"/>
              <a:t>https://coyotegulch.blog/2018/04/30/usbr-awards-6-6-million-contract-for-photogrammetry-to-improve-operations/</a:t>
            </a:r>
          </a:p>
          <a:p>
            <a:r>
              <a:rPr lang="tr-TR" sz="1100" dirty="0"/>
              <a:t>https://www.pixalytics.com/new-launches-images-satellites/</a:t>
            </a:r>
          </a:p>
          <a:p>
            <a:r>
              <a:rPr lang="tr-TR" sz="1100" dirty="0"/>
              <a:t>https://medium.com/aerial-acuity/choosing-the-right-mapping-drone-for-you-business-part-ii-aerial-imaging-and-cameras-dd494303b18d</a:t>
            </a:r>
          </a:p>
          <a:p>
            <a:r>
              <a:rPr lang="tr-TR" sz="1100" dirty="0"/>
              <a:t>https://aviation.stackexchange.com/questions/55423/what-kind-of-cameras-are-onboard-high-altitude-uavs-that-aid-in-its-control</a:t>
            </a:r>
          </a:p>
          <a:p>
            <a:r>
              <a:rPr lang="tr-TR" sz="1100" dirty="0"/>
              <a:t>https://computercoach.co.nz/tu/mobil-jiroskop-nedir-ve-nasil-calisir/</a:t>
            </a:r>
          </a:p>
        </p:txBody>
      </p:sp>
      <p:sp>
        <p:nvSpPr>
          <p:cNvPr id="7" name="Rectangle 6">
            <a:extLst>
              <a:ext uri="{FF2B5EF4-FFF2-40B4-BE49-F238E27FC236}">
                <a16:creationId xmlns:a16="http://schemas.microsoft.com/office/drawing/2014/main" id="{A190DBE6-96EB-D246-86AF-17D5AD66328F}"/>
              </a:ext>
            </a:extLst>
          </p:cNvPr>
          <p:cNvSpPr/>
          <p:nvPr/>
        </p:nvSpPr>
        <p:spPr>
          <a:xfrm>
            <a:off x="4998721" y="1120676"/>
            <a:ext cx="2407919" cy="1569660"/>
          </a:xfrm>
          <a:prstGeom prst="rect">
            <a:avLst/>
          </a:prstGeom>
        </p:spPr>
        <p:txBody>
          <a:bodyPr wrap="square">
            <a:spAutoFit/>
          </a:bodyPr>
          <a:lstStyle/>
          <a:p>
            <a:pPr marL="285750" indent="-285750">
              <a:buFontTx/>
              <a:buChar char="-"/>
            </a:pPr>
            <a:r>
              <a:rPr lang="en-US" sz="3200" dirty="0" err="1">
                <a:latin typeface="Calibri" panose="020F0502020204030204" pitchFamily="34" charset="0"/>
                <a:cs typeface="Calibri" panose="020F0502020204030204" pitchFamily="34" charset="0"/>
              </a:rPr>
              <a:t>Uydular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Uçaklar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Drone’lar</a:t>
            </a:r>
            <a:endParaRPr lang="en-US" sz="3200" dirty="0">
              <a:latin typeface="Calibri" panose="020F0502020204030204" pitchFamily="34" charset="0"/>
              <a:cs typeface="Calibri" panose="020F0502020204030204" pitchFamily="34" charset="0"/>
            </a:endParaRPr>
          </a:p>
        </p:txBody>
      </p:sp>
      <p:pic>
        <p:nvPicPr>
          <p:cNvPr id="8194" name="Picture 2" descr="Mobil GPS nasıl çalışır ve bağlı uyduları görmenin yolları -">
            <a:extLst>
              <a:ext uri="{FF2B5EF4-FFF2-40B4-BE49-F238E27FC236}">
                <a16:creationId xmlns:a16="http://schemas.microsoft.com/office/drawing/2014/main" id="{F6268C4B-F3F1-4B40-91A5-E6EBBD4522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9890" y="1019490"/>
            <a:ext cx="36703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w Launches, New Images and New Satellites | Pixalytics Ltd">
            <a:extLst>
              <a:ext uri="{FF2B5EF4-FFF2-40B4-BE49-F238E27FC236}">
                <a16:creationId xmlns:a16="http://schemas.microsoft.com/office/drawing/2014/main" id="{F4F9FE53-2419-2A46-B6CC-7A3C034EE25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23580" y="802689"/>
            <a:ext cx="3248978" cy="27368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USBR awards $6.6 million contract for photogrammetry to improve operations  | Coyote Gulch">
            <a:extLst>
              <a:ext uri="{FF2B5EF4-FFF2-40B4-BE49-F238E27FC236}">
                <a16:creationId xmlns:a16="http://schemas.microsoft.com/office/drawing/2014/main" id="{06E860A6-61FB-3344-A880-71B9691379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10" y="3355230"/>
            <a:ext cx="439328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oosing the Right Mapping Drone for Your Business Part II: Aerial Imaging  and Cameras | by DroneDeploy | DroneDeploy's Blog | Medium">
            <a:extLst>
              <a:ext uri="{FF2B5EF4-FFF2-40B4-BE49-F238E27FC236}">
                <a16:creationId xmlns:a16="http://schemas.microsoft.com/office/drawing/2014/main" id="{F87C779F-F902-1744-B157-C4F6922CAAA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86190" y="4261079"/>
            <a:ext cx="4038600" cy="245542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hat kind of cameras are onboard high altitude UAVs that aid in its  control? - Aviation Stack Exchange">
            <a:extLst>
              <a:ext uri="{FF2B5EF4-FFF2-40B4-BE49-F238E27FC236}">
                <a16:creationId xmlns:a16="http://schemas.microsoft.com/office/drawing/2014/main" id="{66E6AECF-10F4-BA4C-AD3B-5BCCBF1D7A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21683" y="3000458"/>
            <a:ext cx="4112901" cy="273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42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A510C3-0A35-B948-BAFC-0AF16D2040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6169" y="1242380"/>
            <a:ext cx="3448613" cy="19840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9BFA17F-EA5F-7346-98CA-F415D041CC55}"/>
              </a:ext>
            </a:extLst>
          </p:cNvPr>
          <p:cNvSpPr/>
          <p:nvPr/>
        </p:nvSpPr>
        <p:spPr>
          <a:xfrm>
            <a:off x="3853804" y="3113168"/>
            <a:ext cx="846707" cy="261610"/>
          </a:xfrm>
          <a:prstGeom prst="rect">
            <a:avLst/>
          </a:prstGeom>
        </p:spPr>
        <p:txBody>
          <a:bodyPr wrap="none">
            <a:spAutoFit/>
          </a:bodyPr>
          <a:lstStyle/>
          <a:p>
            <a:r>
              <a:rPr lang="en-TR" sz="1100" dirty="0"/>
              <a:t>Zhou, 2010</a:t>
            </a:r>
          </a:p>
        </p:txBody>
      </p:sp>
      <p:sp>
        <p:nvSpPr>
          <p:cNvPr id="2" name="Rectangle 1">
            <a:extLst>
              <a:ext uri="{FF2B5EF4-FFF2-40B4-BE49-F238E27FC236}">
                <a16:creationId xmlns:a16="http://schemas.microsoft.com/office/drawing/2014/main" id="{D392A1C0-EBB8-4E40-A099-8495E225BB0A}"/>
              </a:ext>
            </a:extLst>
          </p:cNvPr>
          <p:cNvSpPr/>
          <p:nvPr/>
        </p:nvSpPr>
        <p:spPr>
          <a:xfrm>
            <a:off x="306169" y="596049"/>
            <a:ext cx="7176671" cy="646331"/>
          </a:xfrm>
          <a:prstGeom prst="rect">
            <a:avLst/>
          </a:prstGeom>
        </p:spPr>
        <p:txBody>
          <a:bodyPr wrap="square">
            <a:spAutoFit/>
          </a:bodyPr>
          <a:lstStyle/>
          <a:p>
            <a:r>
              <a:rPr lang="en-TR" dirty="0"/>
              <a:t>Yaklaşık on üç yıllık bir yaşam döngüsüne dayanarak, Dünya gözlem uyduları dört nesilden geçmiştir.  </a:t>
            </a:r>
          </a:p>
        </p:txBody>
      </p:sp>
      <p:pic>
        <p:nvPicPr>
          <p:cNvPr id="6" name="Picture 5" descr="A picture containing graphical user interface&#10;&#10;Description automatically generated">
            <a:extLst>
              <a:ext uri="{FF2B5EF4-FFF2-40B4-BE49-F238E27FC236}">
                <a16:creationId xmlns:a16="http://schemas.microsoft.com/office/drawing/2014/main" id="{832AE1FB-EB7F-6742-98AD-7639A7E33C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7102" y="1007279"/>
            <a:ext cx="2813302" cy="1872710"/>
          </a:xfrm>
          <a:prstGeom prst="rect">
            <a:avLst/>
          </a:prstGeom>
        </p:spPr>
      </p:pic>
      <p:sp>
        <p:nvSpPr>
          <p:cNvPr id="8" name="Rectangle 7">
            <a:extLst>
              <a:ext uri="{FF2B5EF4-FFF2-40B4-BE49-F238E27FC236}">
                <a16:creationId xmlns:a16="http://schemas.microsoft.com/office/drawing/2014/main" id="{68431DDA-C8E6-1742-8C00-BDD9B8837BB6}"/>
              </a:ext>
            </a:extLst>
          </p:cNvPr>
          <p:cNvSpPr/>
          <p:nvPr/>
        </p:nvSpPr>
        <p:spPr>
          <a:xfrm>
            <a:off x="6609536" y="2929458"/>
            <a:ext cx="1365503" cy="261610"/>
          </a:xfrm>
          <a:prstGeom prst="rect">
            <a:avLst/>
          </a:prstGeom>
        </p:spPr>
        <p:txBody>
          <a:bodyPr wrap="square">
            <a:spAutoFit/>
          </a:bodyPr>
          <a:lstStyle/>
          <a:p>
            <a:r>
              <a:rPr lang="tr-TR" sz="1100" dirty="0"/>
              <a:t>CORONA Uydusu</a:t>
            </a:r>
          </a:p>
        </p:txBody>
      </p:sp>
      <p:sp>
        <p:nvSpPr>
          <p:cNvPr id="7" name="Rectangle 6">
            <a:extLst>
              <a:ext uri="{FF2B5EF4-FFF2-40B4-BE49-F238E27FC236}">
                <a16:creationId xmlns:a16="http://schemas.microsoft.com/office/drawing/2014/main" id="{F778BB05-AFC9-D14F-BAC8-9751DEA36F98}"/>
              </a:ext>
            </a:extLst>
          </p:cNvPr>
          <p:cNvSpPr/>
          <p:nvPr/>
        </p:nvSpPr>
        <p:spPr>
          <a:xfrm>
            <a:off x="-17481" y="6281439"/>
            <a:ext cx="5151120" cy="261610"/>
          </a:xfrm>
          <a:prstGeom prst="rect">
            <a:avLst/>
          </a:prstGeom>
        </p:spPr>
        <p:txBody>
          <a:bodyPr wrap="square">
            <a:spAutoFit/>
          </a:bodyPr>
          <a:lstStyle/>
          <a:p>
            <a:r>
              <a:rPr lang="tr-TR" sz="1100" dirty="0" err="1"/>
              <a:t>https</a:t>
            </a:r>
            <a:r>
              <a:rPr lang="tr-TR" sz="1100" dirty="0"/>
              <a:t>://</a:t>
            </a:r>
            <a:r>
              <a:rPr lang="tr-TR" sz="1100" dirty="0" err="1"/>
              <a:t>en.wikipedia.org</a:t>
            </a:r>
            <a:r>
              <a:rPr lang="tr-TR" sz="1100" dirty="0"/>
              <a:t>/</a:t>
            </a:r>
            <a:r>
              <a:rPr lang="tr-TR" sz="1100" dirty="0" err="1"/>
              <a:t>wiki</a:t>
            </a:r>
            <a:r>
              <a:rPr lang="tr-TR" sz="1100" dirty="0"/>
              <a:t>/</a:t>
            </a:r>
            <a:r>
              <a:rPr lang="tr-TR" sz="1100" dirty="0" err="1"/>
              <a:t>Corona</a:t>
            </a:r>
            <a:r>
              <a:rPr lang="tr-TR" sz="1100" dirty="0"/>
              <a:t>_(</a:t>
            </a:r>
            <a:r>
              <a:rPr lang="tr-TR" sz="1100" dirty="0" err="1"/>
              <a:t>satellite</a:t>
            </a:r>
            <a:r>
              <a:rPr lang="tr-TR" sz="1100" dirty="0"/>
              <a:t>)#/</a:t>
            </a:r>
            <a:r>
              <a:rPr lang="tr-TR" sz="1100" dirty="0" err="1"/>
              <a:t>media</a:t>
            </a:r>
            <a:r>
              <a:rPr lang="tr-TR" sz="1100" dirty="0"/>
              <a:t>/File:Kh-4b_corona.jpg</a:t>
            </a:r>
            <a:endParaRPr lang="en-TR" sz="1100" dirty="0"/>
          </a:p>
        </p:txBody>
      </p:sp>
      <p:pic>
        <p:nvPicPr>
          <p:cNvPr id="2052" name="Picture 4">
            <a:extLst>
              <a:ext uri="{FF2B5EF4-FFF2-40B4-BE49-F238E27FC236}">
                <a16:creationId xmlns:a16="http://schemas.microsoft.com/office/drawing/2014/main" id="{95D0C98E-7210-2D4A-B0E4-3FB698C437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84064" y="3196447"/>
            <a:ext cx="1974538" cy="24710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D3365B-E9C4-3E41-B0F0-B989FDE07778}"/>
              </a:ext>
            </a:extLst>
          </p:cNvPr>
          <p:cNvSpPr/>
          <p:nvPr/>
        </p:nvSpPr>
        <p:spPr>
          <a:xfrm>
            <a:off x="9884064" y="5717419"/>
            <a:ext cx="1365503" cy="261610"/>
          </a:xfrm>
          <a:prstGeom prst="rect">
            <a:avLst/>
          </a:prstGeom>
        </p:spPr>
        <p:txBody>
          <a:bodyPr wrap="square">
            <a:spAutoFit/>
          </a:bodyPr>
          <a:lstStyle/>
          <a:p>
            <a:r>
              <a:rPr lang="tr-TR" sz="1100" dirty="0"/>
              <a:t>Landsat-1 Uydusu</a:t>
            </a:r>
          </a:p>
        </p:txBody>
      </p:sp>
      <p:pic>
        <p:nvPicPr>
          <p:cNvPr id="2056" name="Picture 8">
            <a:extLst>
              <a:ext uri="{FF2B5EF4-FFF2-40B4-BE49-F238E27FC236}">
                <a16:creationId xmlns:a16="http://schemas.microsoft.com/office/drawing/2014/main" id="{60DBFAEE-C496-E440-9DF2-E0EDC99FFB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87412" y="351641"/>
            <a:ext cx="2111796" cy="23863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662B1DE-06BD-2C46-B62A-25A808CC95B1}"/>
              </a:ext>
            </a:extLst>
          </p:cNvPr>
          <p:cNvSpPr/>
          <p:nvPr/>
        </p:nvSpPr>
        <p:spPr>
          <a:xfrm>
            <a:off x="9887412" y="2817308"/>
            <a:ext cx="1365503" cy="261610"/>
          </a:xfrm>
          <a:prstGeom prst="rect">
            <a:avLst/>
          </a:prstGeom>
        </p:spPr>
        <p:txBody>
          <a:bodyPr wrap="square">
            <a:spAutoFit/>
          </a:bodyPr>
          <a:lstStyle/>
          <a:p>
            <a:r>
              <a:rPr lang="tr-TR" sz="1100" dirty="0"/>
              <a:t>SPOT-1 Uydusu</a:t>
            </a:r>
          </a:p>
        </p:txBody>
      </p:sp>
      <p:sp>
        <p:nvSpPr>
          <p:cNvPr id="9" name="Rectangle 8">
            <a:extLst>
              <a:ext uri="{FF2B5EF4-FFF2-40B4-BE49-F238E27FC236}">
                <a16:creationId xmlns:a16="http://schemas.microsoft.com/office/drawing/2014/main" id="{818C76DE-13CD-9245-BFBF-3444F8DF0DCD}"/>
              </a:ext>
            </a:extLst>
          </p:cNvPr>
          <p:cNvSpPr/>
          <p:nvPr/>
        </p:nvSpPr>
        <p:spPr>
          <a:xfrm>
            <a:off x="-6733" y="6585697"/>
            <a:ext cx="4121464" cy="261610"/>
          </a:xfrm>
          <a:prstGeom prst="rect">
            <a:avLst/>
          </a:prstGeom>
        </p:spPr>
        <p:txBody>
          <a:bodyPr wrap="square">
            <a:spAutoFit/>
          </a:bodyPr>
          <a:lstStyle/>
          <a:p>
            <a:r>
              <a:rPr lang="en-TR" sz="1100" dirty="0"/>
              <a:t>https://upload.wikimedia.org/wikipedia/commons/d/d6/Spot-5.jpg</a:t>
            </a:r>
          </a:p>
        </p:txBody>
      </p:sp>
      <p:sp>
        <p:nvSpPr>
          <p:cNvPr id="10" name="Rectangle 9">
            <a:extLst>
              <a:ext uri="{FF2B5EF4-FFF2-40B4-BE49-F238E27FC236}">
                <a16:creationId xmlns:a16="http://schemas.microsoft.com/office/drawing/2014/main" id="{235101BC-792B-0D4B-B10D-0D65527C159D}"/>
              </a:ext>
            </a:extLst>
          </p:cNvPr>
          <p:cNvSpPr/>
          <p:nvPr/>
        </p:nvSpPr>
        <p:spPr>
          <a:xfrm>
            <a:off x="0" y="6454892"/>
            <a:ext cx="8691090" cy="261610"/>
          </a:xfrm>
          <a:prstGeom prst="rect">
            <a:avLst/>
          </a:prstGeom>
        </p:spPr>
        <p:txBody>
          <a:bodyPr wrap="square">
            <a:spAutoFit/>
          </a:bodyPr>
          <a:lstStyle/>
          <a:p>
            <a:r>
              <a:rPr lang="en-TR" sz="1100" dirty="0"/>
              <a:t>https://www.usgs.gov/core-science-systems/nli/landsat/landsat-1?qt-science_support_page_related_con=0#qt-science_support_page_related_con</a:t>
            </a:r>
          </a:p>
        </p:txBody>
      </p:sp>
      <p:pic>
        <p:nvPicPr>
          <p:cNvPr id="17" name="Picture 16">
            <a:extLst>
              <a:ext uri="{FF2B5EF4-FFF2-40B4-BE49-F238E27FC236}">
                <a16:creationId xmlns:a16="http://schemas.microsoft.com/office/drawing/2014/main" id="{09169CF1-7AE9-EF4C-A189-CE22EC9FE6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176" t="8222" r="11464" b="63333"/>
          <a:stretch/>
        </p:blipFill>
        <p:spPr>
          <a:xfrm>
            <a:off x="2355698" y="3404779"/>
            <a:ext cx="6022942" cy="2865935"/>
          </a:xfrm>
          <a:prstGeom prst="rect">
            <a:avLst/>
          </a:prstGeom>
        </p:spPr>
      </p:pic>
    </p:spTree>
    <p:extLst>
      <p:ext uri="{BB962C8B-B14F-4D97-AF65-F5344CB8AC3E}">
        <p14:creationId xmlns:p14="http://schemas.microsoft.com/office/powerpoint/2010/main" val="368102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 – PASİF 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uyduların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Uzaktan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407086"/>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en-US" dirty="0" err="1">
                <a:latin typeface="ArialMT"/>
              </a:rPr>
              <a:t>üretmezler</a:t>
            </a:r>
            <a:r>
              <a:rPr lang="en-US" dirty="0">
                <a:latin typeface="ArialMT"/>
              </a:rPr>
              <a:t> </a:t>
            </a:r>
            <a:endParaRPr lang="en-US" dirty="0"/>
          </a:p>
          <a:p>
            <a:pPr algn="ctr"/>
            <a:r>
              <a:rPr lang="en-US" dirty="0" err="1">
                <a:latin typeface="ArialMT"/>
              </a:rPr>
              <a:t>ve</a:t>
            </a:r>
            <a:r>
              <a:rPr lang="en-US" dirty="0">
                <a:latin typeface="ArialMT"/>
              </a:rPr>
              <a:t> </a:t>
            </a:r>
            <a:r>
              <a:rPr lang="en-US" dirty="0" err="1">
                <a:latin typeface="ArialMT"/>
              </a:rPr>
              <a:t>günes</a:t>
            </a:r>
            <a:r>
              <a:rPr lang="en-US" dirty="0">
                <a:latin typeface="ArialMT"/>
              </a:rPr>
              <a:t>̧ </a:t>
            </a:r>
            <a:r>
              <a:rPr lang="en-US" dirty="0" err="1">
                <a:latin typeface="ArialMT"/>
              </a:rPr>
              <a:t>enerjisini</a:t>
            </a:r>
            <a:r>
              <a:rPr lang="en-US" dirty="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268586"/>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pic>
        <p:nvPicPr>
          <p:cNvPr id="12" name="Picture 11">
            <a:extLst>
              <a:ext uri="{FF2B5EF4-FFF2-40B4-BE49-F238E27FC236}">
                <a16:creationId xmlns:a16="http://schemas.microsoft.com/office/drawing/2014/main" id="{0BC60AD4-4EFC-9D40-8529-00B4E2BDF0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792" t="29778" r="14779" b="29555"/>
          <a:stretch/>
        </p:blipFill>
        <p:spPr>
          <a:xfrm rot="5400000">
            <a:off x="1732281" y="3109435"/>
            <a:ext cx="2346957" cy="2788920"/>
          </a:xfrm>
          <a:prstGeom prst="rect">
            <a:avLst/>
          </a:prstGeom>
        </p:spPr>
      </p:pic>
      <p:pic>
        <p:nvPicPr>
          <p:cNvPr id="14" name="Picture 13">
            <a:extLst>
              <a:ext uri="{FF2B5EF4-FFF2-40B4-BE49-F238E27FC236}">
                <a16:creationId xmlns:a16="http://schemas.microsoft.com/office/drawing/2014/main" id="{890FEABE-B1F7-4B4C-9072-9949092222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679" t="36222" r="17609" b="34667"/>
          <a:stretch/>
        </p:blipFill>
        <p:spPr>
          <a:xfrm rot="5400000">
            <a:off x="7849780" y="3377011"/>
            <a:ext cx="2391437" cy="2253768"/>
          </a:xfrm>
          <a:prstGeom prst="rect">
            <a:avLst/>
          </a:prstGeom>
        </p:spPr>
      </p:pic>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0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en-TR"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10252710" y="5907465"/>
            <a:ext cx="1634490" cy="261610"/>
          </a:xfrm>
          <a:prstGeom prst="rect">
            <a:avLst/>
          </a:prstGeom>
        </p:spPr>
        <p:txBody>
          <a:bodyPr wrap="square">
            <a:spAutoFit/>
          </a:bodyPr>
          <a:lstStyle/>
          <a:p>
            <a:r>
              <a:rPr lang="en-TR"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279931101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1477</Words>
  <Application>Microsoft Macintosh PowerPoint</Application>
  <PresentationFormat>Widescreen</PresentationFormat>
  <Paragraphs>108</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ArialMT</vt:lpstr>
      <vt:lpstr>Calibri</vt:lpstr>
      <vt:lpstr>Calibri Light</vt:lpstr>
      <vt:lpstr>Times New Roman</vt:lpstr>
      <vt:lpstr>TimesNewRomanPSMT</vt:lpstr>
      <vt:lpstr>Office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Sinan.Akiska</dc:creator>
  <cp:lastModifiedBy>Sinan.Akiska</cp:lastModifiedBy>
  <cp:revision>157</cp:revision>
  <dcterms:created xsi:type="dcterms:W3CDTF">2020-10-12T14:09:30Z</dcterms:created>
  <dcterms:modified xsi:type="dcterms:W3CDTF">2021-04-01T20:10:32Z</dcterms:modified>
</cp:coreProperties>
</file>