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0" r:id="rId13"/>
    <p:sldId id="271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29"/>
    <p:restoredTop sz="94701"/>
  </p:normalViewPr>
  <p:slideViewPr>
    <p:cSldViewPr snapToGrid="0">
      <p:cViewPr varScale="1">
        <p:scale>
          <a:sx n="110" d="100"/>
          <a:sy n="110" d="100"/>
        </p:scale>
        <p:origin x="184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00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48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340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558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80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7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430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09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5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35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60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51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257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211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65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05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0CED5-7572-4234-9BE0-394FF6ED51FC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EC0508-71A5-496D-ADD9-4E80ECBCB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82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D001BE-699F-432B-A59B-5AF6D5F89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629" y="309150"/>
            <a:ext cx="10166667" cy="2262781"/>
          </a:xfrm>
        </p:spPr>
        <p:txBody>
          <a:bodyPr>
            <a:normAutofit/>
          </a:bodyPr>
          <a:lstStyle/>
          <a:p>
            <a:r>
              <a:rPr lang="tr-TR" sz="45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KÖPEKLERDE PROSTAT HASTALIKLARI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E0013D-A5BF-436A-AF37-C99BB4AC2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7973" y="4045859"/>
            <a:ext cx="8915399" cy="1504549"/>
          </a:xfrm>
        </p:spPr>
        <p:txBody>
          <a:bodyPr>
            <a:noAutofit/>
          </a:bodyPr>
          <a:lstStyle/>
          <a:p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Yılmaz Attila AKBAY</a:t>
            </a:r>
          </a:p>
          <a:p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12100004</a:t>
            </a:r>
          </a:p>
          <a:p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Danışman</a:t>
            </a:r>
          </a:p>
          <a:p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Üyesi Koray TEKİN</a:t>
            </a:r>
          </a:p>
        </p:txBody>
      </p:sp>
    </p:spTree>
    <p:extLst>
      <p:ext uri="{BB962C8B-B14F-4D97-AF65-F5344CB8AC3E}">
        <p14:creationId xmlns:p14="http://schemas.microsoft.com/office/powerpoint/2010/main" val="2867513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29DCBA-4E65-4A59-AC9D-B3770E55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Apsesi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5573FA-8998-4614-9B97-B0FEE77C3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5144" y="1472184"/>
            <a:ext cx="9209468" cy="4928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 apsesi nadir olarak ve genellikle altı yaş üzerindeki köpeklerde gözlenen bir hastalıktır. Prostat apseleri,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kontamine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olmuş prostat kistlerinin veya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prostatitin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sonuçları olabilir.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durumunda, doku iltihabı prostat kanallarının tıkanmasına neden olarak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kontamine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içeriğin birikmesine ve böylece apseye sebep olabilir.</a:t>
            </a: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İki köpekte prostat apsesi. A: Septik apse. B: 8 yaşındaki bir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Boxer'da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steril prostat apsesi.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age13.png">
            <a:extLst>
              <a:ext uri="{FF2B5EF4-FFF2-40B4-BE49-F238E27FC236}">
                <a16:creationId xmlns:a16="http://schemas.microsoft.com/office/drawing/2014/main" id="{81369350-E6E9-48A1-B92D-2627E6BF120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3211" y="3008376"/>
            <a:ext cx="6255385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7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07E2C-ADE1-4968-8C1C-30818AF1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771" y="1114063"/>
            <a:ext cx="9812972" cy="586130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Klinik bulguları apse büyüklüğüne ve enfeksiyonun sistemik hale gelip gelmediğine bağlı olarak değişiklik gösterir.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Pelvik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kanalı tıkayabilecek kadar büyük prostat apseli köpeklerde,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üretra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veya kolon üzerinde basınç sebebiyle </a:t>
            </a:r>
            <a:r>
              <a:rPr lang="tr-TR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fekal</a:t>
            </a:r>
            <a:r>
              <a:rPr lang="tr-TR" sz="2000" b="1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tenesmus</a:t>
            </a:r>
            <a:r>
              <a:rPr lang="tr-TR" sz="2000" b="1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idrar yaparken ağrı ve idrar kaçırma görülebilir. </a:t>
            </a:r>
            <a:r>
              <a:rPr lang="tr-TR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Mukoprulent</a:t>
            </a:r>
            <a:r>
              <a:rPr lang="tr-TR" sz="2000" b="1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veya </a:t>
            </a:r>
            <a:r>
              <a:rPr lang="tr-TR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hemorajik</a:t>
            </a:r>
            <a:r>
              <a:rPr lang="tr-TR" sz="2000" b="1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0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üretral</a:t>
            </a:r>
            <a:r>
              <a:rPr lang="tr-TR" sz="2000" b="1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akıntı (sürekli veya aralıklı) ve ateş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çok gözlenen belirtilerdir.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Teşhis uyumlu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anamnez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klinik ve laboratuvar belirtilere ek olarak, genellikle prostatın radyografisi, ultrasonografisi ve prostat sıvısının bakteriyel kültürü ile gerçekleştirilir.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Prostat sıvısı bakteriyel kültüründe en sık </a:t>
            </a:r>
            <a:r>
              <a:rPr lang="tr-TR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Escherichia</a:t>
            </a:r>
            <a:r>
              <a:rPr lang="tr-T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coli</a:t>
            </a:r>
            <a:r>
              <a:rPr lang="tr-T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Staphylococcus</a:t>
            </a:r>
            <a:r>
              <a:rPr lang="tr-T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türleri belirlendiği belirtilmektedir.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E314436C-61BE-D54C-AAC7-5F5FDB8B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43" y="334743"/>
            <a:ext cx="8911687" cy="1280890"/>
          </a:xfrm>
        </p:spPr>
        <p:txBody>
          <a:bodyPr>
            <a:normAutofit/>
          </a:bodyPr>
          <a:lstStyle/>
          <a:p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Apsesi</a:t>
            </a:r>
          </a:p>
        </p:txBody>
      </p:sp>
    </p:spTree>
    <p:extLst>
      <p:ext uri="{BB962C8B-B14F-4D97-AF65-F5344CB8AC3E}">
        <p14:creationId xmlns:p14="http://schemas.microsoft.com/office/powerpoint/2010/main" val="2563877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B661F6-DF7D-413F-8392-73CD2D2C9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549" y="1135034"/>
            <a:ext cx="8699114" cy="278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Tedavi, apse içeriğinin boşaltılmasına dayanır. En geleneksel olanları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debridman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omentalizasyon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drenlerin yerleştirilmesi gibi cerrahi müdahalelerdir. Ek olarak, apse drenajı için seçilen tekniğe bağlı olarak prostat sıvısı kültürü sonucuna göre antibiyotik tedavisi başlatılmalıdır.</a:t>
            </a:r>
          </a:p>
          <a:p>
            <a:pPr marL="0" indent="0" algn="just">
              <a:buNone/>
            </a:pPr>
            <a:endParaRPr lang="tr-TR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İnce iğne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aspirasyonu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(FNA-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fine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needle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aspiration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pürülan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materyali uzaklaştırmak için kullanılabilir, ancak işlem peritonite sebep vermeden dikkatle uygulanmalıdır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08CEF8A-D178-0E6D-9CC5-5476FDA6B756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8" b="6605"/>
          <a:stretch/>
        </p:blipFill>
        <p:spPr bwMode="auto">
          <a:xfrm>
            <a:off x="5076528" y="3486971"/>
            <a:ext cx="4646205" cy="2271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145023-6F72-612D-CEDC-8C5AD167016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74" y="3486971"/>
            <a:ext cx="2715854" cy="22802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F46DC-1283-A642-9C66-E250592E015E}"/>
              </a:ext>
            </a:extLst>
          </p:cNvPr>
          <p:cNvSpPr/>
          <p:nvPr/>
        </p:nvSpPr>
        <p:spPr>
          <a:xfrm>
            <a:off x="3041694" y="5952810"/>
            <a:ext cx="5923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Ultrason rehberliğinde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transabdominal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ince iğne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aspirasyonu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802548D-6C36-DD47-8D75-EED7A74C1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49" y="354114"/>
            <a:ext cx="8911687" cy="1280890"/>
          </a:xfrm>
        </p:spPr>
        <p:txBody>
          <a:bodyPr>
            <a:normAutofit/>
          </a:bodyPr>
          <a:lstStyle/>
          <a:p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Apsesi</a:t>
            </a:r>
          </a:p>
        </p:txBody>
      </p:sp>
    </p:spTree>
    <p:extLst>
      <p:ext uri="{BB962C8B-B14F-4D97-AF65-F5344CB8AC3E}">
        <p14:creationId xmlns:p14="http://schemas.microsoft.com/office/powerpoint/2010/main" val="1889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1C66DF-04E4-4F17-AF88-72BCDCDA8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49826"/>
          </a:xfrm>
        </p:spPr>
        <p:txBody>
          <a:bodyPr>
            <a:normAutofit/>
          </a:bodyPr>
          <a:lstStyle/>
          <a:p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Bening</a:t>
            </a:r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Prostat </a:t>
            </a:r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Hiperplazisi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5E231F-9142-460F-9377-6E8D720CA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6726" y="1496144"/>
            <a:ext cx="8915400" cy="453142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Köpeklerde en sık rastlanan prostat bezi hastalığı olan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bening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prostat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hiperplazisi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erkek köpeklerde kendiliğinden ve yaşla ilgili iyi huylu bir prostat bezi büyümesi olarak tanımlanabilir.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üyüme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androjenlerin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progressif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etkisiyle gerçekleşir, bu nedenle yaşlı köpeklerde neredeyse sürekli gözlemlenen bir olgudur.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Köpeklerin çoğunda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bening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prostat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hiperplazisi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gelişmesine rağmen, genellikle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subklinik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olarak ilerler.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 bezi kolon veya rektumu sıkıştırabilecek kadar büyürse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rektal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tenesmus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 kabızlık oluşabilir. Aralıklı kanlı (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hemorojik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veya berrak açık sarı renkte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üretral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akıntı ve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hematüri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(idrarda kan bulunması) ortaya çıkabilir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06976DE3-442B-EA4A-ABD0-306B7CA7859F}"/>
              </a:ext>
            </a:extLst>
          </p:cNvPr>
          <p:cNvSpPr txBox="1">
            <a:spLocks/>
          </p:cNvSpPr>
          <p:nvPr/>
        </p:nvSpPr>
        <p:spPr>
          <a:xfrm>
            <a:off x="1626726" y="4901107"/>
            <a:ext cx="9276626" cy="1956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Tedavide amaç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prostatik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boyutu küçülterek ilgili belirtileri hafifletmek ve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prostatitis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veya prostat apsesi gibi komplikasyonların oluşumunu engellemektir.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Bening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prostat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hiperplazinin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medikal olarak tedavisinde en çok sentetik bir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steroid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olan tip-II 5α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redüktaz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inhibitörü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finasteridin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kullanıldığı bildirilmiştir.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51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7A4C76-89A6-AC30-AE40-AB3DD4BAC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372" y="5205699"/>
            <a:ext cx="8915400" cy="51797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İki köpekte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bening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prostat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hiperplazisi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A, B: 9 yaşındaki Alman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Shorthair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Pointer'da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prostatın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sagital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(A) ve enine (B) görüntüleri. Prostat (imleçler arasında) büyütülür (5,8 × 4,6 × 4,0 cm). Prostat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parankimi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çoğunlukla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hiperekoiktir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homojenitesini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kaybetmiştir. C, D: Benzer belirtilerin görüldüğü 6 yaşındaki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Rottweiler'ın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prostatının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sagital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(C) ve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transvers</a:t>
            </a:r>
            <a:r>
              <a:rPr lang="tr-T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(D) görüntüleri. </a:t>
            </a: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image7.png">
            <a:extLst>
              <a:ext uri="{FF2B5EF4-FFF2-40B4-BE49-F238E27FC236}">
                <a16:creationId xmlns:a16="http://schemas.microsoft.com/office/drawing/2014/main" id="{16FDE416-509C-E1E4-4796-EC5420A3F9B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1294" y="1718441"/>
            <a:ext cx="5813425" cy="3374073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F9F6D910-FCCD-5346-AAA9-281AED0F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49826"/>
          </a:xfrm>
        </p:spPr>
        <p:txBody>
          <a:bodyPr>
            <a:normAutofit/>
          </a:bodyPr>
          <a:lstStyle/>
          <a:p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Bening</a:t>
            </a:r>
            <a:r>
              <a:rPr lang="tr-TR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Prostat </a:t>
            </a:r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Hiperplazisi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518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35A93F-8D2C-A5BC-7A98-F38C7E6C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Neoplazisi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C062F4-4C20-776D-F02B-DE6940BD4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540188"/>
            <a:ext cx="8915400" cy="497033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adenokarsinomları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hem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kastre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edilmiş hem de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kastre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edilmemiş hayvanları etkileyen nadir bir durumdur.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Kastre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edilmiş 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köpeklerde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kastre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edilmemiş köpeklere göre prostat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adenokarsinomu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görülme ihtimali daha yüksektir.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Dishezi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tenesmus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kanlı idrar, idrar yapma pozisyonu alma, arka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ekstremitelerde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güçsüzlük ya da ağrı ve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ataksi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sık görülen bulgulardır. Prostat kanseri yüksek derecede metastaz yapma özelliğine sahiptir. En sık gözlemlenen bölgeler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iliak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lumber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lenf düğümleri, kemik ve akciğerleri içerir. Kemik metastazları çoğunlukla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pelvis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lumber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vertebra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femurda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görülür.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öpeklerde prostat kanseri tedavisi amacıyla birçok girişime rağmen, genellikle tanı sırasında ilerlemiş olduğu için zayıf bir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prognoza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sahiptir. Üstelik tedavi edilen ve edilmeyen köpeklerde hayatta kalma süresi genellikle iki aydan az veya en fazla 5-9 ay olarak bildirilmiştir. Bu nedenle, genellikle yaşam kalitesinde sorunlar ortaya çıktığında ötenazi tavsiye edilir.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832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214886-10A3-56AA-33DB-E4BC80935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785427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İliak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lenf düğümü (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adenomegali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görünümü).</a:t>
            </a:r>
          </a:p>
          <a:p>
            <a:pPr marL="0" indent="0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İki köpek prostat kanserinin morfolojisi. (A) Prostat bezinin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kistik</a:t>
            </a:r>
            <a:r>
              <a:rPr lang="tr-TR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alanlar ve                                 nekroz gösterdiği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infiltratif</a:t>
            </a:r>
            <a:r>
              <a:rPr lang="tr-TR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prostat kanseri. (B) Köpek prostat kanseri olan bir prostat bezinin, iyi sınırlı bir kitle (oklar) gösteren bir seri kesiti.</a:t>
            </a:r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age11.png">
            <a:extLst>
              <a:ext uri="{FF2B5EF4-FFF2-40B4-BE49-F238E27FC236}">
                <a16:creationId xmlns:a16="http://schemas.microsoft.com/office/drawing/2014/main" id="{D6B8E6D3-F915-5EC7-4DD3-FFA3617B20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1684" y="518604"/>
            <a:ext cx="4384040" cy="221805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A077207D-9834-AD68-3BEE-5F5199CFD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932" y="3346704"/>
            <a:ext cx="4349676" cy="1859347"/>
          </a:xfrm>
          <a:prstGeom prst="rect">
            <a:avLst/>
          </a:prstGeom>
        </p:spPr>
      </p:pic>
      <p:sp>
        <p:nvSpPr>
          <p:cNvPr id="5" name="Başlık 1">
            <a:extLst>
              <a:ext uri="{FF2B5EF4-FFF2-40B4-BE49-F238E27FC236}">
                <a16:creationId xmlns:a16="http://schemas.microsoft.com/office/drawing/2014/main" id="{DC26C481-C748-9C4A-9FAF-1F917E613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06" y="0"/>
            <a:ext cx="8911687" cy="12808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Neoplazisi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56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2E40C5-B154-CF68-C5BE-37A680CCC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Skuamöz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Metaplazi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B3333-D167-883B-AA9C-599FBDB52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0512" y="1517904"/>
            <a:ext cx="9694100" cy="4393318"/>
          </a:xfrm>
        </p:spPr>
        <p:txBody>
          <a:bodyPr/>
          <a:lstStyle/>
          <a:p>
            <a:pPr algn="just"/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epitel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hücrelerinin östrojen tarafından sürekli uyarılması,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skuamöz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metaplaziye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yol açabilir.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Skuamöz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metaplazili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hayvanlarda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endojen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östrojen kaynağı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ertoli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hücre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neoplazisidir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PH'da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olduğu gibi, prostat kistlerinin oluşumuna doğru bir eğilim vardır.</a:t>
            </a:r>
          </a:p>
          <a:p>
            <a:pPr algn="just"/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Tanı birleştirici klinik belirtilere dayanır: kaşıntısız simetrik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alopesi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hiperpigmentasyon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jinekomasti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penis kılıfı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pitozu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 belirtileri oluşturur. Ayrıca tanıda prostat ince iğne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aspirasyonu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ultrason eşliğinde biyopsi de kullanılır.</a:t>
            </a:r>
          </a:p>
          <a:p>
            <a:pPr algn="just"/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Tedavide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östrojenik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kaynakların kaldırılmasına odaklanılmalıdır. Lezyon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reversibldir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 tedavi sonrası prostat normale döner.</a:t>
            </a:r>
            <a:endParaRPr lang="tr-TR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555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AD79E1-C7D4-8C29-96C5-F7963F35D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7663" y="5289632"/>
            <a:ext cx="3105464" cy="1280890"/>
          </a:xfrm>
        </p:spPr>
        <p:txBody>
          <a:bodyPr>
            <a:normAutofit/>
          </a:bodyPr>
          <a:lstStyle/>
          <a:p>
            <a:pPr algn="just"/>
            <a:r>
              <a:rPr lang="tr-TR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Prostatik</a:t>
            </a:r>
            <a:r>
              <a:rPr lang="tr-T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skuamöz</a:t>
            </a:r>
            <a:r>
              <a:rPr lang="tr-T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metaplazi</a:t>
            </a:r>
            <a:r>
              <a:rPr lang="tr-T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AB3EF1A-E0A1-EF03-355C-2FEE2EE60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35" y="447520"/>
            <a:ext cx="6082321" cy="469164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2333AD-25CA-E845-8E68-797D04A896AB}"/>
              </a:ext>
            </a:extLst>
          </p:cNvPr>
          <p:cNvSpPr/>
          <p:nvPr/>
        </p:nvSpPr>
        <p:spPr>
          <a:xfrm>
            <a:off x="1346521" y="2206540"/>
            <a:ext cx="39778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Parankim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heterojenliğine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büyük ve daha küçük boşlukların varlığı dikkat çekmektedir. Bu görüntü spesifik değildir ve tüm ağır prostat hastalıklarında görülebilir.</a:t>
            </a:r>
            <a:endParaRPr lang="tr-TR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09D8A77C-1CD2-1842-A263-8FF0DBC33105}"/>
              </a:ext>
            </a:extLst>
          </p:cNvPr>
          <p:cNvSpPr txBox="1">
            <a:spLocks/>
          </p:cNvSpPr>
          <p:nvPr/>
        </p:nvSpPr>
        <p:spPr>
          <a:xfrm>
            <a:off x="1091440" y="11482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Skuamöz Metaplazi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64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493BF8-4C2C-0866-8B68-15425CAB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Kistleri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1D1DCE-5EE4-2534-89E7-672BE37C7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528" y="1487201"/>
            <a:ext cx="8915400" cy="1087284"/>
          </a:xfrm>
        </p:spPr>
        <p:txBody>
          <a:bodyPr>
            <a:normAutofit/>
          </a:bodyPr>
          <a:lstStyle/>
          <a:p>
            <a:pPr algn="just"/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Köpeklerde prostat patolojisinin yaklaşık %2’sini oluşturur. Kistler çoğu zaman diğer prostat hastalıklarıyla beraber seyreder. Özellikle risk altında olan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bokser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ırkı köpekler ve sekiz yaş üstü, orta veya büyük ırk köpeklerde gözlemlenmektedir.</a:t>
            </a:r>
            <a:endParaRPr lang="tr-TR" dirty="0">
              <a:latin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17.png">
            <a:extLst>
              <a:ext uri="{FF2B5EF4-FFF2-40B4-BE49-F238E27FC236}">
                <a16:creationId xmlns:a16="http://schemas.microsoft.com/office/drawing/2014/main" id="{1EC4AAAF-2C29-E8B4-7A8D-5F9F03D9968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8305" y="2891262"/>
            <a:ext cx="6860175" cy="23774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86B831-E91F-EF43-8C2E-BCE35C1AC333}"/>
              </a:ext>
            </a:extLst>
          </p:cNvPr>
          <p:cNvSpPr/>
          <p:nvPr/>
        </p:nvSpPr>
        <p:spPr>
          <a:xfrm>
            <a:off x="2758509" y="5468260"/>
            <a:ext cx="7299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yaşındaki bir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Boxer'da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paraprostatik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kistler ve akut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A: Ana kist (C) mesanenin (BL)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dorsalindedir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B: Prostat (P) orta derecede büyümüştür ve birkaç küçük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parankimal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kist içermektedir. Büyük kistin (C) sağ lobdan kaynaklandığı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4118877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62D606-8880-4CCA-9F15-67D84388C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12" y="903224"/>
            <a:ext cx="8915400" cy="53534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Köpeklerde Prostat Bezi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Köpeklerde Prostat Hastalıkları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Kronik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Apsesi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Bening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Prostat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Hiperplazisi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Neoplazisi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Skuamöz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Metaplazi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Kistleri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tx1"/>
              </a:solidFill>
            </a:endParaRPr>
          </a:p>
          <a:p>
            <a:pPr>
              <a:buFont typeface="+mj-lt"/>
              <a:buAutoNum type="alphaLcParenR"/>
            </a:pP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3B2DAB-B47D-A547-9486-04A31794D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42" y="2158481"/>
            <a:ext cx="4519930" cy="284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0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D7EE8A-5287-6726-792C-EE1BD9D75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4832" y="725424"/>
            <a:ext cx="9337484" cy="5657088"/>
          </a:xfrm>
        </p:spPr>
        <p:txBody>
          <a:bodyPr/>
          <a:lstStyle/>
          <a:p>
            <a:pPr algn="just"/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Çoğunlukla yerlerine göre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intraprostatik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retensiyon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ve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paraprostatik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kistler olarak sınıflandırılır.</a:t>
            </a:r>
          </a:p>
          <a:p>
            <a:pPr algn="just"/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Retensiyon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kistlerin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etiyopatogenezi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tam olarak bilinmemektedir.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Parankimal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kanalların tıkanması sonucunda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sekresyonların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retensiyonu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nedeniyle geliştiği gözlemlenmiştir.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tr-TR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Paraprostatik</a:t>
            </a:r>
            <a:r>
              <a:rPr lang="tr-TR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kistler ise prostatın dış tarafında bulunur. İdrar kesesi duvarından veya prostat kapsülünden köken aldığı bildirilmiştir.</a:t>
            </a: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 Alman Çoban Köpeğinde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paraprostatik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kistler ve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süpüratif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r>
              <a:rPr lang="tr-TR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Karın bölgesinde çok sayıda kist (C) vardır. C: Kist duvarları 6 mm kalınlığa kadar (imleçler arasında) ölçülmüştür. B: </a:t>
            </a:r>
            <a:r>
              <a:rPr lang="tr-TR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Mineralizasyon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18.png">
            <a:extLst>
              <a:ext uri="{FF2B5EF4-FFF2-40B4-BE49-F238E27FC236}">
                <a16:creationId xmlns:a16="http://schemas.microsoft.com/office/drawing/2014/main" id="{A5C5CD44-54B4-CE9B-0475-C40B51109B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1850" y="2911030"/>
            <a:ext cx="6271260" cy="2078355"/>
          </a:xfrm>
          <a:prstGeom prst="rect">
            <a:avLst/>
          </a:prstGeom>
        </p:spPr>
      </p:pic>
      <p:sp>
        <p:nvSpPr>
          <p:cNvPr id="5" name="Başlık 1">
            <a:extLst>
              <a:ext uri="{FF2B5EF4-FFF2-40B4-BE49-F238E27FC236}">
                <a16:creationId xmlns:a16="http://schemas.microsoft.com/office/drawing/2014/main" id="{1782F9E0-57D7-F94C-BE62-F87804CFB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697" y="84979"/>
            <a:ext cx="8911687" cy="12808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Kistleri</a:t>
            </a:r>
          </a:p>
        </p:txBody>
      </p:sp>
    </p:spTree>
    <p:extLst>
      <p:ext uri="{BB962C8B-B14F-4D97-AF65-F5344CB8AC3E}">
        <p14:creationId xmlns:p14="http://schemas.microsoft.com/office/powerpoint/2010/main" val="3532556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C5EBA9-3767-6103-BB35-1DE8518A9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658" y="1134782"/>
            <a:ext cx="9492932" cy="5216278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Kistler çoğu zaman prostatın ultrasonografik incelenmesi esnasında karşılaşılan rastlantısal bir bulgudur. </a:t>
            </a:r>
          </a:p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Etkilenen hayvanlarda semptom gözlenmeyebilir veya abdominal organlarda yer değişimi olabilir. </a:t>
            </a:r>
          </a:p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linik belirtiler kistler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sekonder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enfekte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olmadığı sürece nadiren görülür.</a:t>
            </a:r>
          </a:p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Kistler idrar akışını engelleyecek kadar büyürse cerrahi müdahale düşünülmelidir.</a:t>
            </a: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Tedavi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aspirasyon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ile kist drenajı, cerrahi dren yerleştirilmesi ve kist rezeksiyonu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gibi cerrahi yöntemleri kapsayabilmektedir. </a:t>
            </a: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3A8682B9-774F-9E43-A342-0E49821D5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658" y="276869"/>
            <a:ext cx="8911687" cy="12808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Kistleri</a:t>
            </a:r>
          </a:p>
        </p:txBody>
      </p:sp>
    </p:spTree>
    <p:extLst>
      <p:ext uri="{BB962C8B-B14F-4D97-AF65-F5344CB8AC3E}">
        <p14:creationId xmlns:p14="http://schemas.microsoft.com/office/powerpoint/2010/main" val="2318298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B93EAF-08E7-542C-50E2-D889451DD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045" y="566563"/>
            <a:ext cx="8911687" cy="12808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FD5B83-E144-9FEA-1C76-91FB7D71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904" y="1481328"/>
            <a:ext cx="9566084" cy="4051371"/>
          </a:xfrm>
        </p:spPr>
        <p:txBody>
          <a:bodyPr>
            <a:normAutofit/>
          </a:bodyPr>
          <a:lstStyle/>
          <a:p>
            <a:pPr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Prostat hastalıklarının şiddeti, tedavisi ve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prognozu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değişkenlik gösterir ve tanısı kolay değildir.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iziksel muayene, ultrasonografi, radyografi, bakteriyoloji, sitoloji ve kan analizi yapılması tavsiye edilir. </a:t>
            </a:r>
          </a:p>
          <a:p>
            <a:pPr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astalıklarla çoğu zaman rastlantısal olarak karşılaşılır. </a:t>
            </a:r>
          </a:p>
          <a:p>
            <a:pPr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kısırlaştırma operasyonu başka sorunlara yol açabilmektedir.</a:t>
            </a:r>
            <a:r>
              <a:rPr lang="tr-TR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Cerrahi sterilizasyon uygulanan köpeklerde, seksüel aktif köpeklere kıyasla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osteosarkoma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gelişme riskinin yaklaşık 2 kat fazla olduğu belirlenmiştir. </a:t>
            </a:r>
          </a:p>
          <a:p>
            <a:pPr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Ayrıca operasyon sonrası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obezite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problemleri gözlendiği belirtilmiştir. </a:t>
            </a:r>
          </a:p>
          <a:p>
            <a:pPr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 yüzden hasta sahibine mutlaka tanı, tedavi süreci (Uzun süre ilaç kullanımı) ve olası yan etkiler açıkça anlatılarak durum ile ilgili bilgilendirme yapılarak karar verilmelidir.</a:t>
            </a:r>
          </a:p>
          <a:p>
            <a:pPr marL="0" indent="0" algn="just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05285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9A857A-9AF7-0523-17C1-766F51967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0572" y="1338072"/>
            <a:ext cx="8915400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BENİ DİNLEDİĞİNİZ İÇİN TEŞEKKÜR EDERİM…</a:t>
            </a:r>
          </a:p>
        </p:txBody>
      </p:sp>
    </p:spTree>
    <p:extLst>
      <p:ext uri="{BB962C8B-B14F-4D97-AF65-F5344CB8AC3E}">
        <p14:creationId xmlns:p14="http://schemas.microsoft.com/office/powerpoint/2010/main" val="322041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993960-866B-4B0A-B365-5AF743AA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2F505B-7708-4772-BF77-BAB2113E3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856" y="1639459"/>
            <a:ext cx="6803136" cy="436778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idrar kesesinin boyun kısmında , çift loblu ve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ovoid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erkek köpekte bulunan tek eklenti bezidir.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 büyümesi ve salgısı testosteronun 5</a:t>
            </a:r>
            <a:r>
              <a:rPr lang="el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redüktaz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dihidrotestosteron’a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(DHT) dönüştürülmesi ile uyarılır.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Prostatın en önemli fonksiyonu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ejakulasyon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sırasında prostat sıvısı üretimidir.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D0C8B76-32EB-4C23-337E-E24C3476F6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9"/>
          <a:stretch/>
        </p:blipFill>
        <p:spPr>
          <a:xfrm>
            <a:off x="8347476" y="2155444"/>
            <a:ext cx="3477748" cy="288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3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163993-E790-4552-AB13-4DBEEE6F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1962FD-71D0-478C-A1C9-9D9AF372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1212" y="1438656"/>
            <a:ext cx="8891588" cy="388518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çoğunlukla bakteriyel etkenlere bağlı olarak gelişen prostat bezinin enfeksiyonudur. </a:t>
            </a:r>
            <a:r>
              <a:rPr lang="tr-T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Bening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prostat </a:t>
            </a:r>
            <a:r>
              <a:rPr lang="tr-T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hiperplazisinden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sonra en sık karşılaşılan köpek prostat hastalığıdır.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Bakteriyel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prostatitli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köpeklerde en çok görülen etken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Escherichia</a:t>
            </a:r>
            <a:r>
              <a:rPr lang="tr-TR" sz="240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colidir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ardından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Staphylococcus</a:t>
            </a:r>
            <a:r>
              <a:rPr lang="tr-TR" sz="240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aureus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Klebsiella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türleri,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Enterobacter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türleri,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Streptococcus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türleri ve </a:t>
            </a:r>
            <a:r>
              <a:rPr lang="tr-TR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Pasteurella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türleri türleri izler. </a:t>
            </a: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2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E3648-3EC9-4965-9720-60A1ADF65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1275" y="5648960"/>
            <a:ext cx="8915400" cy="508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köpekte septik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Prostatın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sagital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(A) ve enine (B) görüntüleri. C, kolon.</a:t>
            </a:r>
          </a:p>
        </p:txBody>
      </p:sp>
      <p:pic>
        <p:nvPicPr>
          <p:cNvPr id="5" name="image14.png">
            <a:extLst>
              <a:ext uri="{FF2B5EF4-FFF2-40B4-BE49-F238E27FC236}">
                <a16:creationId xmlns:a16="http://schemas.microsoft.com/office/drawing/2014/main" id="{26E3FFBF-8F1C-F9C4-6F5C-D2A3CA69CFB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3585" y="1381760"/>
            <a:ext cx="10239100" cy="3910457"/>
          </a:xfrm>
          <a:prstGeom prst="rect">
            <a:avLst/>
          </a:prstGeom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3D7EC0CF-6B2E-BA42-B667-F877DBC50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398" y="384572"/>
            <a:ext cx="8911687" cy="1280890"/>
          </a:xfrm>
        </p:spPr>
        <p:txBody>
          <a:bodyPr>
            <a:normAutofit/>
          </a:bodyPr>
          <a:lstStyle/>
          <a:p>
            <a:r>
              <a:rPr lang="tr-TR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7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A0B240-057A-4F07-AB81-9A7BC7E90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836" y="255016"/>
            <a:ext cx="9710484" cy="6308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 </a:t>
            </a:r>
            <a:r>
              <a:rPr lang="tr-TR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Akut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prostatitis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genellikle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süpüratiftir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 her yaşta görülebilir,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bening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prostat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hiperplazili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yaşlı köpeklerde yaygındır.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astre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edilmiş köpeklerde nadiren ortaya çıkmaktadır.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Semptom: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Akut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olgularında iştahsızlık, ateş,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dehidrasyon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letarji, depresyon gibi sistemik hastalık bulguları gözlenir. Daha sık görülen belirtiler ise kusma, kaudal abdominal ağrı, sert veya dikkatli adım atma, yürümede zorlanma,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prepüsyal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akıntı ve dişiye karşı isteksizliği kapsar.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Akut </a:t>
            </a:r>
            <a:r>
              <a:rPr lang="tr-TR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prostatitin</a:t>
            </a:r>
            <a:r>
              <a:rPr lang="tr-TR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teşhisi;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anamnez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fiziksel muayene,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rektal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muayene, tanısal görüntüleme yöntemleri, hematoloji, idrar tahlili, prostat sıvısı analizi ve bakteri kültürlerine dayanmaktadır. </a:t>
            </a: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40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EEDC23-A94D-4E9C-9756-8F933B736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6120" y="5400040"/>
            <a:ext cx="8915400" cy="8788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yaşındaki bir Alman Çoban Köpeğinde akut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bening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prostat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hiperplazisi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intraprostatik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kistler. A: Prostatın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sagital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görüntüsü. B: Prostatın sol lobunun (imleçler arasında) ve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paraprostatik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dokuların enine görüntüsü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12.png">
            <a:extLst>
              <a:ext uri="{FF2B5EF4-FFF2-40B4-BE49-F238E27FC236}">
                <a16:creationId xmlns:a16="http://schemas.microsoft.com/office/drawing/2014/main" id="{27D07D57-9D0B-44C1-A9B1-188A91C6AB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6120" y="1198880"/>
            <a:ext cx="9759455" cy="35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6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BDB40E-4CAB-45BE-B8D8-4404CB237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881" y="810366"/>
            <a:ext cx="4557639" cy="48792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Kronik </a:t>
            </a:r>
            <a:r>
              <a:rPr lang="tr-TR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Akut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prostatitten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daha yaygın görülmektedir. Prostatla ilişkili olmayan hastalıklardan ölen köpeklerde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subklinik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kronik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prostatitin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varlığı % 24 olarak belirtilmiştir. </a:t>
            </a: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Akut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prostatitin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0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tedavi edilmez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 da </a:t>
            </a:r>
            <a:r>
              <a:rPr lang="tr-TR" sz="20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yetersiz tedavi süresi </a:t>
            </a:r>
            <a:r>
              <a:rPr lang="tr-TR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veya </a:t>
            </a:r>
            <a:r>
              <a:rPr lang="tr-TR" sz="20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prostatik</a:t>
            </a:r>
            <a:r>
              <a:rPr lang="tr-TR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kanal sisteminin tıkanmasıyla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gelişen enfeksiyonlar kronik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prostatitle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sonuçlanabilir. </a:t>
            </a: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6.png">
            <a:extLst>
              <a:ext uri="{FF2B5EF4-FFF2-40B4-BE49-F238E27FC236}">
                <a16:creationId xmlns:a16="http://schemas.microsoft.com/office/drawing/2014/main" id="{6FB8F2B3-6C38-4343-9314-AC3B30DB2E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4000" y="1154384"/>
            <a:ext cx="5208985" cy="42046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A540B03-226C-264B-8E4F-A49D71153471}"/>
              </a:ext>
            </a:extLst>
          </p:cNvPr>
          <p:cNvSpPr/>
          <p:nvPr/>
        </p:nvSpPr>
        <p:spPr>
          <a:xfrm>
            <a:off x="2334090" y="6116320"/>
            <a:ext cx="9170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Kronik bakteriyel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prostatisli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bir köpekte prostatın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longitudinal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görüntüsü. </a:t>
            </a:r>
          </a:p>
        </p:txBody>
      </p:sp>
    </p:spTree>
    <p:extLst>
      <p:ext uri="{BB962C8B-B14F-4D97-AF65-F5344CB8AC3E}">
        <p14:creationId xmlns:p14="http://schemas.microsoft.com/office/powerpoint/2010/main" val="412620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AC62BE-DFAF-464E-B6F7-D255A19CA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412" y="711200"/>
            <a:ext cx="8952548" cy="562864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Semptom: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Kronik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prostatli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köpeklerde en çok görülen bulgular; </a:t>
            </a:r>
            <a:r>
              <a:rPr lang="tr-TR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tekrarlayan idrar yolu enfeksiyonları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aralıklı ya da sürekli </a:t>
            </a:r>
            <a:r>
              <a:rPr lang="tr-TR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prepüsyal</a:t>
            </a:r>
            <a:r>
              <a:rPr lang="tr-TR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üretral</a:t>
            </a:r>
            <a:r>
              <a:rPr lang="tr-TR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akıntı,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kısırlık belirtileri ve libido azalması gösterilebilir. </a:t>
            </a:r>
          </a:p>
          <a:p>
            <a:pPr marL="0" indent="0" algn="just">
              <a:buNone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Tanı : </a:t>
            </a:r>
            <a:r>
              <a:rPr lang="tr-TR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tr-TR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ltrasonografi, İdrar tahlili ve kültürü, prostat sıvısı ve 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değerlendirmesi tanıyı kolaylaştırır. İdrar tahlilinde (akut </a:t>
            </a:r>
            <a:r>
              <a:rPr lang="tr-TR" sz="24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prostatiste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olduğu gibi) </a:t>
            </a:r>
            <a:r>
              <a:rPr lang="tr-TR" sz="24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piyüri</a:t>
            </a:r>
            <a:r>
              <a:rPr lang="tr-TR" sz="2400" i="1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kanlı idrar, </a:t>
            </a:r>
            <a:r>
              <a:rPr lang="tr-TR" sz="24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bakteriüri</a:t>
            </a:r>
            <a:r>
              <a:rPr lang="tr-TR" sz="2400" i="1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lökositler tespit edilmektedir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i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Radyografide prostat boyutları normaldir.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tr-TR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edavi; </a:t>
            </a:r>
            <a:r>
              <a:rPr lang="tr-TR" sz="2400" b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antimikrobiyal</a:t>
            </a:r>
            <a:r>
              <a:rPr lang="tr-TR" sz="24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tedavi, kastrasyon veya </a:t>
            </a:r>
            <a:r>
              <a:rPr lang="tr-TR" sz="2400" b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antiandrojen</a:t>
            </a:r>
            <a:r>
              <a:rPr lang="tr-TR" sz="24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tedavi ile birlikte </a:t>
            </a:r>
            <a:r>
              <a:rPr lang="tr-TR" sz="2400" b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non-steroid</a:t>
            </a:r>
            <a:r>
              <a:rPr lang="tr-TR" sz="24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b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antiflamatuar</a:t>
            </a:r>
            <a:endParaRPr lang="tr-TR" sz="2400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51630A-7388-4547-BC04-3E7BF62D6619}"/>
              </a:ext>
            </a:extLst>
          </p:cNvPr>
          <p:cNvSpPr/>
          <p:nvPr/>
        </p:nvSpPr>
        <p:spPr>
          <a:xfrm>
            <a:off x="945722" y="165468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Kronik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Prostatit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7406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1299</TotalTime>
  <Words>1537</Words>
  <Application>Microsoft Macintosh PowerPoint</Application>
  <PresentationFormat>Widescreen</PresentationFormat>
  <Paragraphs>144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Century Gothic</vt:lpstr>
      <vt:lpstr>Roboto</vt:lpstr>
      <vt:lpstr>Tahoma</vt:lpstr>
      <vt:lpstr>Times New Roman</vt:lpstr>
      <vt:lpstr>Wingdings</vt:lpstr>
      <vt:lpstr>Wingdings 3</vt:lpstr>
      <vt:lpstr>Duman</vt:lpstr>
      <vt:lpstr>KÖPEKLERDE PROSTAT HASTALIKLARI</vt:lpstr>
      <vt:lpstr>PowerPoint Presentation</vt:lpstr>
      <vt:lpstr>Prostat</vt:lpstr>
      <vt:lpstr>Prostatit</vt:lpstr>
      <vt:lpstr>Prostatit</vt:lpstr>
      <vt:lpstr>PowerPoint Presentation</vt:lpstr>
      <vt:lpstr>PowerPoint Presentation</vt:lpstr>
      <vt:lpstr>PowerPoint Presentation</vt:lpstr>
      <vt:lpstr>PowerPoint Presentation</vt:lpstr>
      <vt:lpstr>Prostat Apsesi</vt:lpstr>
      <vt:lpstr>Prostat Apsesi</vt:lpstr>
      <vt:lpstr>Prostat Apsesi</vt:lpstr>
      <vt:lpstr>Bening Prostat Hiperplazisi</vt:lpstr>
      <vt:lpstr>Bening Prostat Hiperplazisi</vt:lpstr>
      <vt:lpstr>Prostat Neoplazisi</vt:lpstr>
      <vt:lpstr>Prostat Neoplazisi</vt:lpstr>
      <vt:lpstr>Skuamöz Metaplazi</vt:lpstr>
      <vt:lpstr>Prostatik skuamöz metaplazi. </vt:lpstr>
      <vt:lpstr>Prostat Kistleri</vt:lpstr>
      <vt:lpstr>Prostat Kistleri</vt:lpstr>
      <vt:lpstr>Prostat Kistleri</vt:lpstr>
      <vt:lpstr>Sonuç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PROSTAT HASTALIKLARI</dc:title>
  <dc:creator>ATTİLA</dc:creator>
  <cp:lastModifiedBy>Microsoft</cp:lastModifiedBy>
  <cp:revision>16</cp:revision>
  <dcterms:created xsi:type="dcterms:W3CDTF">2022-04-24T14:12:33Z</dcterms:created>
  <dcterms:modified xsi:type="dcterms:W3CDTF">2022-05-11T08:07:39Z</dcterms:modified>
</cp:coreProperties>
</file>