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3" r:id="rId4"/>
    <p:sldId id="274" r:id="rId5"/>
    <p:sldId id="275" r:id="rId6"/>
    <p:sldId id="276" r:id="rId7"/>
    <p:sldId id="277" r:id="rId8"/>
    <p:sldId id="278" r:id="rId9"/>
    <p:sldId id="272" r:id="rId10"/>
    <p:sldId id="279" r:id="rId11"/>
    <p:sldId id="281" r:id="rId12"/>
    <p:sldId id="271" r:id="rId13"/>
    <p:sldId id="28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56"/>
    <p:restoredTop sz="94681"/>
  </p:normalViewPr>
  <p:slideViewPr>
    <p:cSldViewPr snapToGrid="0" snapToObjects="1">
      <p:cViewPr varScale="1">
        <p:scale>
          <a:sx n="64" d="100"/>
          <a:sy n="64" d="100"/>
        </p:scale>
        <p:origin x="5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78" y="2223009"/>
            <a:ext cx="8679915" cy="1748729"/>
          </a:xfrm>
        </p:spPr>
        <p:txBody>
          <a:bodyPr/>
          <a:lstStyle/>
          <a:p>
            <a:r>
              <a:rPr lang="tr-TR" dirty="0">
                <a:latin typeface="+mn-lt"/>
              </a:rPr>
              <a:t>GIDA MİKROBİYOLOJİSİ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479" y="2320804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326" y="1784195"/>
            <a:ext cx="6942362" cy="59849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KÜFLER</a:t>
            </a:r>
          </a:p>
          <a:p>
            <a:pPr marL="0" indent="0">
              <a:buNone/>
            </a:pPr>
            <a:r>
              <a:rPr lang="tr-TR" u="sng" dirty="0"/>
              <a:t>ALTERNARİA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KÜFLER SEPTALI MİSEL OLUŞTURURLAR. KONİDİLER VE KONİDİOFORLARI KOYU RENKLİDİR. KONİDİLERDE ENİNE VE BOYUNA SEPTALAR BULUNUR. BİTKİSEL ÜRÜNLERİN ÇOĞUNDA BOZULMALARA NEDEN OLURLAR. </a:t>
            </a:r>
          </a:p>
          <a:p>
            <a:pPr algn="just"/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SOLANİ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PATATESLERDE SERT ÇÜRÜMEYE,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TENEUS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MEYVELERDE MAVİ KÜF ÇÜRÜMESİNE NEDEN OLUR.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RADİCİNA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HAVUÇ VE KEREVİZDE,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BRASİCAE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İSE MARUL VE KIVIRCIKTA SİYAH BENEKLER OLUŞTURURLAR.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CİTRİ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ÖZELLİKLE GREYFURT VE PORTAKAL GİBİ MEYVELERDE YUMUŞAK ÇÜRÜME YAPARAK PAZARLAMA SORUNLARINA NEDEN OLUR. </a:t>
            </a:r>
          </a:p>
          <a:p>
            <a:pPr algn="just"/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TENUİSSİMA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BİR TARLA KÜFÜDÜR VE BUĞDAYDA GELİŞEBİLİR, KIRMIZI ETTEN DE İZOLE EDİLMİŞTİR.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CİTRİ, A. TENUİSSİMA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ALTERNATA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BİR MİKOTOKSİN OLAN TENUOZONİK ASİDİ OLUŞTURARAK GIDA ZEHİRLENMELERİNE NEDEN OLABİLİR.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5561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326" y="178419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KÜFLER</a:t>
            </a:r>
          </a:p>
          <a:p>
            <a:pPr marL="0" indent="0">
              <a:buNone/>
            </a:pPr>
            <a:r>
              <a:rPr lang="tr-TR" sz="1600" i="1" u="sng" dirty="0"/>
              <a:t>CLAVİCEPS</a:t>
            </a:r>
          </a:p>
          <a:p>
            <a:pPr marL="0" indent="0">
              <a:buNone/>
            </a:pPr>
            <a:r>
              <a:rPr lang="tr-TR" i="1" dirty="0" err="1"/>
              <a:t>C.Purpurea</a:t>
            </a:r>
            <a:r>
              <a:rPr lang="tr-TR" i="1" dirty="0"/>
              <a:t> </a:t>
            </a:r>
            <a:r>
              <a:rPr lang="tr-TR" dirty="0"/>
              <a:t>ERGOTİZM (ÇAVDAR ZEHİRLENMESİ)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8138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326" y="1784195"/>
            <a:ext cx="6942362" cy="59849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KÜFLER</a:t>
            </a:r>
          </a:p>
          <a:p>
            <a:pPr marL="0" indent="0">
              <a:buNone/>
            </a:pPr>
            <a:r>
              <a:rPr lang="tr-TR" u="sng" dirty="0"/>
              <a:t>ASPERGİLLUS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GIDA ÜZERİNDE SARI, YEŞİL, TURUNCU VEYA SİYAH RENKLİ KOLONİLER OLUŞTURURLAR. MİSELLERİ SEPTALIDIR.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CİNSİN BAZI TÜRLERİ KANSEROJEN ÖZELLİKTE AFLATOKSİN ÜRETİRLERKEN, BAZILARI ENDÜSTRİDE PROTEAZ ENZİMİ VEYA SİTRİK ASİT ÜRETİMİNDE KULLANILIR.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HUBUBAT VE ÜRÜNLERİ, MEYVE, SEBZE, ET VE DİĞER PEK ÇOK GIDA ÜZERİNDE YAYGIN OLARAK BULUNURLAR.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FLAVUS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PARASİTİCUS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AFLATOKSİN OLUŞTURMAKTADIRLAR. </a:t>
            </a:r>
          </a:p>
          <a:p>
            <a:pPr algn="just"/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ORYZAE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PİRİNÇTEN SAKE İÇKİSİNİN YAPILMASINDA VE ALFA-AMİLAZ ÜRETİMİNDE KULLANILIR. BU KÜFTEN AYNI ZAMANDA SOYSOS ÜRETİMİNDE VE KOJİ FERMANTASYONUNDA STARTER OLARAK YARARLANILMAKTADIR. 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A. NİGER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MEYVELERDE SİYAH KÜF ÇÜRÜMESİNE VE EKMEKLERDE SARI PİGMENT OLUŞUMUNA NEDEN OLMAKTA AYNI ZAMANDA ENDÜSTRİDE SİTRİK ASİT, LİPAZ, İNVERTAZ, GLUKOAMİLAZ VE BETA-GALAKTOZİDAZ ENZİMLERİNİN ÜRETİMİNDE KULLANILMAKTADIR.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393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5691" y="1640817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KÜFLER</a:t>
            </a:r>
          </a:p>
          <a:p>
            <a:pPr marL="0" indent="0">
              <a:buNone/>
            </a:pPr>
            <a:r>
              <a:rPr lang="tr-TR" i="1" u="sng" dirty="0"/>
              <a:t>PENİCİLLİUM</a:t>
            </a:r>
          </a:p>
          <a:p>
            <a:pPr lvl="0" algn="just"/>
            <a:r>
              <a:rPr lang="tr-TR" sz="1600" dirty="0"/>
              <a:t>DEPO KÜFÜDÜR.</a:t>
            </a:r>
          </a:p>
          <a:p>
            <a:pPr lvl="0" algn="just"/>
            <a:r>
              <a:rPr lang="tr-TR" sz="1600" i="1" dirty="0"/>
              <a:t>P.EXPANSUM</a:t>
            </a:r>
            <a:r>
              <a:rPr lang="tr-TR" sz="1600" dirty="0"/>
              <a:t> MEYVELERDE YUMUŞAK ÇÜRÜMEYE NEDEN OLUR. </a:t>
            </a:r>
          </a:p>
          <a:p>
            <a:pPr lvl="0" algn="just"/>
            <a:r>
              <a:rPr lang="tr-TR" sz="1600" i="1" dirty="0"/>
              <a:t>P.DİGİTATUM, P.EXPANSUM</a:t>
            </a:r>
            <a:r>
              <a:rPr lang="tr-TR" sz="1600" dirty="0"/>
              <a:t> TURUNÇGİLLERDE YUMUŞAK ÇÜRÜMEYE NEDEN OLUR. </a:t>
            </a:r>
          </a:p>
          <a:p>
            <a:pPr lvl="0" algn="just"/>
            <a:r>
              <a:rPr lang="tr-TR" sz="1600" i="1" dirty="0"/>
              <a:t>P.CAMEMBERTİİ</a:t>
            </a:r>
            <a:r>
              <a:rPr lang="tr-TR" sz="1600" dirty="0"/>
              <a:t> VE </a:t>
            </a:r>
            <a:r>
              <a:rPr lang="tr-TR" sz="1600" i="1" dirty="0"/>
              <a:t>P.ROQUEFORTİ</a:t>
            </a:r>
            <a:r>
              <a:rPr lang="tr-TR" sz="1600" dirty="0"/>
              <a:t> KÜFLÜ PEYNİR ÜRETİMİNDE KULLANILIR. </a:t>
            </a:r>
          </a:p>
          <a:p>
            <a:pPr lvl="0" algn="just"/>
            <a:r>
              <a:rPr lang="tr-TR" sz="1600" i="1" dirty="0"/>
              <a:t>P.PURPUROGENUM</a:t>
            </a:r>
            <a:r>
              <a:rPr lang="tr-TR" sz="1600" dirty="0"/>
              <a:t> GLUKONİK ASİT, </a:t>
            </a:r>
            <a:r>
              <a:rPr lang="tr-TR" sz="1600" i="1" dirty="0"/>
              <a:t>P.CHRYSOGENUM</a:t>
            </a:r>
            <a:r>
              <a:rPr lang="tr-TR" sz="1600" dirty="0"/>
              <a:t> VE </a:t>
            </a:r>
            <a:r>
              <a:rPr lang="tr-TR" sz="1600" i="1" dirty="0"/>
              <a:t>P.NOTATUM</a:t>
            </a:r>
            <a:r>
              <a:rPr lang="tr-TR" sz="1600" dirty="0"/>
              <a:t> PENİSİLİN ÜRETİMİNDE KULLANILIR. </a:t>
            </a:r>
          </a:p>
          <a:p>
            <a:pPr lvl="0" algn="just"/>
            <a:r>
              <a:rPr lang="tr-TR" sz="1600" i="1" dirty="0"/>
              <a:t>P.VİRİDİCATUM</a:t>
            </a:r>
            <a:r>
              <a:rPr lang="tr-TR" sz="1600" dirty="0"/>
              <a:t> OKRATOKSİN, </a:t>
            </a:r>
            <a:r>
              <a:rPr lang="tr-TR" sz="1600" i="1" dirty="0"/>
              <a:t>P.EXPANSUM</a:t>
            </a:r>
            <a:r>
              <a:rPr lang="tr-TR" sz="1600" dirty="0"/>
              <a:t> VE </a:t>
            </a:r>
            <a:r>
              <a:rPr lang="tr-TR" sz="1600" i="1" dirty="0"/>
              <a:t>P.PATULUM</a:t>
            </a:r>
            <a:r>
              <a:rPr lang="tr-TR" sz="1600" dirty="0"/>
              <a:t> PATULİN ÜRETİCİSİDİR.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9692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326" y="178419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MAYALAR</a:t>
            </a:r>
          </a:p>
          <a:p>
            <a:pPr marL="0" indent="0">
              <a:buNone/>
            </a:pPr>
            <a:r>
              <a:rPr lang="tr-TR" i="1" u="sng" dirty="0">
                <a:latin typeface="Arial" panose="020B0604020202020204" pitchFamily="34" charset="0"/>
                <a:cs typeface="Arial" panose="020B0604020202020204" pitchFamily="34" charset="0"/>
              </a:rPr>
              <a:t>HANSENİASPORA</a:t>
            </a:r>
            <a:endParaRPr lang="tr-T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ŞEKERLERİ FERMENTE EDERLER. </a:t>
            </a:r>
          </a:p>
          <a:p>
            <a:pPr lvl="0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İNCİR, DOMATES, ÇİLEK, TURUNÇGİLLER GİBİ BİRÇOK GIDADA BULUNURLAR.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KAKAO ÇEKİRDEĞİNİN FERMANTASYONUNDAN SORUMLUDUR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93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326" y="178419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MAYALAR</a:t>
            </a:r>
          </a:p>
          <a:p>
            <a:pPr marL="0" indent="0">
              <a:buNone/>
            </a:pPr>
            <a:r>
              <a:rPr lang="tr-TR" sz="1600" i="1" u="sng" dirty="0">
                <a:latin typeface="Arial" panose="020B0604020202020204" pitchFamily="34" charset="0"/>
                <a:cs typeface="Arial" panose="020B0604020202020204" pitchFamily="34" charset="0"/>
              </a:rPr>
              <a:t>DEBARYOMYCES</a:t>
            </a:r>
            <a:endParaRPr lang="tr-TR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tr-TR" sz="1600" dirty="0"/>
              <a:t>SÜT ÜRÜNLERİNDE EN YAYGIN RASTLANAN CİNSTİR.</a:t>
            </a:r>
          </a:p>
          <a:p>
            <a:pPr lvl="0" algn="just"/>
            <a:r>
              <a:rPr lang="tr-TR" sz="1600" dirty="0"/>
              <a:t>ET SALAMURALARINDA YÜZEYDE MAT ZAR OLUŞTURUR.</a:t>
            </a:r>
          </a:p>
          <a:p>
            <a:pPr lvl="0" algn="just"/>
            <a:r>
              <a:rPr lang="tr-TR" sz="1600" dirty="0"/>
              <a:t>D. HANSENİİ %15-24 NACL İÇEREN ÇÖZELTİLERDE VE 0,65 GİBİ DÜŞÜK A</a:t>
            </a:r>
            <a:r>
              <a:rPr lang="tr-TR" sz="1600" baseline="-25000" dirty="0"/>
              <a:t>W</a:t>
            </a:r>
            <a:r>
              <a:rPr lang="tr-TR" sz="1600" dirty="0"/>
              <a:t> SAHİP ORTAMLARDA ÜREYEBİLİR.</a:t>
            </a:r>
          </a:p>
          <a:p>
            <a:pPr lvl="0" algn="just"/>
            <a:r>
              <a:rPr lang="tr-TR" sz="1600" dirty="0"/>
              <a:t>SALAMURA VE TUZLANMIŞ ET VE SÜT ÜRÜNLERİNDE, MEYVE SUYU KONSANTRELERİNDE BOZULMA ETMENİDİRLER (YOĞURT VE PORTAKAL SUYU).</a:t>
            </a:r>
          </a:p>
          <a:p>
            <a:pPr lvl="0" algn="just"/>
            <a:r>
              <a:rPr lang="tr-TR" sz="1600" dirty="0"/>
              <a:t>ZAYIF ŞEKER FERMANTASYONU GERÇEKLEŞTİRİR.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6717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326" y="178419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MAYALAR</a:t>
            </a:r>
          </a:p>
          <a:p>
            <a:pPr marL="0" indent="0">
              <a:buNone/>
            </a:pPr>
            <a:r>
              <a:rPr lang="tr-TR" sz="1600" i="1" u="sng" dirty="0">
                <a:latin typeface="Arial" panose="020B0604020202020204" pitchFamily="34" charset="0"/>
                <a:cs typeface="Arial" panose="020B0604020202020204" pitchFamily="34" charset="0"/>
              </a:rPr>
              <a:t>KLUYVEROMYCES</a:t>
            </a:r>
            <a:endParaRPr lang="tr-TR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tr-TR" sz="1600" i="1" dirty="0"/>
              <a:t>K. MARXİANUS</a:t>
            </a:r>
            <a:r>
              <a:rPr lang="tr-TR" sz="1600" dirty="0"/>
              <a:t> TÜRÜNÜN İKİ SUŞU </a:t>
            </a:r>
            <a:r>
              <a:rPr lang="tr-TR" sz="1600" i="1" dirty="0"/>
              <a:t>K. MARXİANUS </a:t>
            </a:r>
            <a:r>
              <a:rPr lang="tr-TR" sz="1600" dirty="0"/>
              <a:t>VAR</a:t>
            </a:r>
            <a:r>
              <a:rPr lang="tr-TR" sz="1600" i="1" dirty="0"/>
              <a:t>. FRAGİLİS</a:t>
            </a:r>
            <a:r>
              <a:rPr lang="tr-TR" sz="1600" dirty="0"/>
              <a:t> VE </a:t>
            </a:r>
            <a:r>
              <a:rPr lang="tr-TR" sz="1600" i="1" dirty="0"/>
              <a:t>K. MARXİANUS </a:t>
            </a:r>
            <a:r>
              <a:rPr lang="tr-TR" sz="1600" dirty="0"/>
              <a:t>VAR</a:t>
            </a:r>
            <a:r>
              <a:rPr lang="tr-TR" sz="1600" i="1" dirty="0"/>
              <a:t>. LACTİS</a:t>
            </a:r>
            <a:r>
              <a:rPr lang="tr-TR" sz="1600" dirty="0"/>
              <a:t> LAKTOZU FERMENTE EDER.</a:t>
            </a:r>
          </a:p>
          <a:p>
            <a:pPr lvl="0" algn="just"/>
            <a:r>
              <a:rPr lang="tr-TR" sz="1600" dirty="0"/>
              <a:t>KEFİR, KIMIZ (İÇERDİĞİ Q6 ENZİMİ SAYESİNDE) GİBİ SÜT ÜRÜNLERİNİN ÜRETİMİNDE VE PEYNİR ALTI SUYUNUN DEĞERLENDİRİLMESİNDE STARTER OLARAK KULLANILIR.</a:t>
            </a:r>
          </a:p>
          <a:p>
            <a:pPr lvl="0" algn="just"/>
            <a:r>
              <a:rPr lang="tr-TR" sz="1600" i="1" dirty="0"/>
              <a:t>K. MARXİANUS</a:t>
            </a:r>
            <a:r>
              <a:rPr lang="tr-TR" sz="1600" dirty="0"/>
              <a:t> PEYNİRDE BOZULMAYA NEDEN OLUR.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520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326" y="178419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MAYALAR</a:t>
            </a:r>
          </a:p>
          <a:p>
            <a:pPr marL="0" indent="0">
              <a:buNone/>
            </a:pPr>
            <a:r>
              <a:rPr lang="tr-TR" sz="1600" i="1" u="sng" dirty="0">
                <a:latin typeface="Arial" panose="020B0604020202020204" pitchFamily="34" charset="0"/>
                <a:cs typeface="Arial" panose="020B0604020202020204" pitchFamily="34" charset="0"/>
              </a:rPr>
              <a:t>PİCHİA</a:t>
            </a:r>
            <a:endParaRPr lang="tr-TR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dirty="0"/>
              <a:t>ŞEKER FERMANTASYONU ZAYIFTIR.</a:t>
            </a:r>
          </a:p>
          <a:p>
            <a:pPr lvl="0"/>
            <a:r>
              <a:rPr lang="tr-TR" dirty="0"/>
              <a:t>BİRA VE ŞARAP GİBİ ALKOLLÜ İÇECEKLERDE VE ASİDİK GIDALARDA ZAR OLUŞTURUR.</a:t>
            </a:r>
          </a:p>
          <a:p>
            <a:pPr lvl="0"/>
            <a:r>
              <a:rPr lang="tr-TR" dirty="0"/>
              <a:t>ŞEKERLERİ GENELLİKLE OKSİDATİF OLARAK KULLANIR.</a:t>
            </a:r>
          </a:p>
          <a:p>
            <a:pPr lvl="0"/>
            <a:r>
              <a:rPr lang="tr-TR" dirty="0"/>
              <a:t>ORGANİK ASİTLERİ OKSİDE EDER.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908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326" y="178419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MAYALAR</a:t>
            </a:r>
          </a:p>
          <a:p>
            <a:pPr marL="0" indent="0">
              <a:buNone/>
            </a:pPr>
            <a:r>
              <a:rPr lang="tr-TR" sz="1600" i="1" u="sng" dirty="0">
                <a:latin typeface="Arial" panose="020B0604020202020204" pitchFamily="34" charset="0"/>
                <a:cs typeface="Arial" panose="020B0604020202020204" pitchFamily="34" charset="0"/>
              </a:rPr>
              <a:t>SACCHAROMYCES</a:t>
            </a:r>
            <a:endParaRPr lang="tr-TR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1600" dirty="0">
                <a:cs typeface="Arial" panose="020B0604020202020204" pitchFamily="34" charset="0"/>
              </a:rPr>
              <a:t>GLİKOZ VE DİĞER ŞEKERLERİ FERMENTE EDER. </a:t>
            </a:r>
          </a:p>
          <a:p>
            <a:pPr lvl="0"/>
            <a:r>
              <a:rPr lang="tr-TR" sz="1600" i="1" dirty="0">
                <a:cs typeface="Arial" panose="020B0604020202020204" pitchFamily="34" charset="0"/>
              </a:rPr>
              <a:t>S. CEREVİSİAE</a:t>
            </a:r>
            <a:r>
              <a:rPr lang="tr-TR" sz="1600" dirty="0">
                <a:cs typeface="Arial" panose="020B0604020202020204" pitchFamily="34" charset="0"/>
              </a:rPr>
              <a:t>: EKMEK, BİRA, ALKOL VE İNVERTAZ ENZİMİ ÜRETİMİ </a:t>
            </a:r>
          </a:p>
          <a:p>
            <a:pPr lvl="0"/>
            <a:r>
              <a:rPr lang="tr-TR" sz="1600" i="1" dirty="0">
                <a:cs typeface="Arial" panose="020B0604020202020204" pitchFamily="34" charset="0"/>
              </a:rPr>
              <a:t>S. CEREVİSİAE</a:t>
            </a:r>
            <a:r>
              <a:rPr lang="tr-TR" sz="1600" dirty="0">
                <a:cs typeface="Arial" panose="020B0604020202020204" pitchFamily="34" charset="0"/>
              </a:rPr>
              <a:t> VAR. ELİPSOİDES: ŞARAP, ENDÜSTRİYEL ALKOL ÜRETİMİ, DESTİLE LİKÖR ÜRETİMİ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787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4717" y="138663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MAYALAR</a:t>
            </a:r>
          </a:p>
          <a:p>
            <a:pPr marL="0" indent="0">
              <a:buNone/>
            </a:pPr>
            <a:r>
              <a:rPr lang="tr-TR" sz="1600" i="1" u="sng" dirty="0"/>
              <a:t>ZYGOSACCHAROMYCES</a:t>
            </a:r>
            <a:endParaRPr lang="tr-TR" sz="1600" u="sng" dirty="0"/>
          </a:p>
          <a:p>
            <a:pPr lvl="0"/>
            <a:r>
              <a:rPr lang="tr-TR" dirty="0"/>
              <a:t>OZMOFİLİK BİR MAYADIR.</a:t>
            </a:r>
          </a:p>
          <a:p>
            <a:pPr lvl="0"/>
            <a:r>
              <a:rPr lang="tr-TR" dirty="0"/>
              <a:t>ŞEKER ORANI YÜKSEK GIDALARIN BOZULMASINDA ROL OYNAR. </a:t>
            </a:r>
          </a:p>
          <a:p>
            <a:pPr lvl="0"/>
            <a:r>
              <a:rPr lang="tr-TR" dirty="0"/>
              <a:t>REÇEL, MARMELAT, BAL, MELAS, ŞURUP</a:t>
            </a:r>
          </a:p>
          <a:p>
            <a:pPr lvl="0"/>
            <a:r>
              <a:rPr lang="tr-TR" i="1" dirty="0"/>
              <a:t>Z. ROUXİİ</a:t>
            </a:r>
            <a:r>
              <a:rPr lang="tr-TR" dirty="0"/>
              <a:t> FERMENTE SOYA ÜRÜNÜ MİSO (JAPON YİYECEĞİ) ÜRETİMİNDE KULLANILIR.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001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5691" y="730647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MAYALAR</a:t>
            </a:r>
          </a:p>
          <a:p>
            <a:pPr marL="0" indent="0">
              <a:buNone/>
            </a:pPr>
            <a:r>
              <a:rPr lang="tr-TR" sz="1600" i="1" u="sng" dirty="0"/>
              <a:t>CANDİDA</a:t>
            </a:r>
            <a:endParaRPr lang="tr-TR" sz="1600" u="sng" dirty="0"/>
          </a:p>
          <a:p>
            <a:pPr lvl="0" algn="just"/>
            <a:r>
              <a:rPr lang="tr-TR" sz="1600" i="1" dirty="0"/>
              <a:t>C. UTİLİS</a:t>
            </a:r>
            <a:r>
              <a:rPr lang="tr-TR" sz="1600" dirty="0"/>
              <a:t> PROTEİN VE B GRUBU VİTAMİN KAYNAĞI OLARAK ENDÜSTRİYEL ÜRETİMİNDE KULLANILIR. </a:t>
            </a:r>
          </a:p>
          <a:p>
            <a:pPr lvl="0" algn="just"/>
            <a:r>
              <a:rPr lang="tr-TR" sz="1600" i="1" dirty="0"/>
              <a:t>C. LİPOLYTİCA</a:t>
            </a:r>
            <a:r>
              <a:rPr lang="tr-TR" sz="1600" dirty="0"/>
              <a:t> TEREYAĞI VE MARGARİNLERDE KULLANILIR.</a:t>
            </a:r>
          </a:p>
          <a:p>
            <a:pPr lvl="0" algn="just"/>
            <a:r>
              <a:rPr lang="tr-TR" sz="1600" i="1" dirty="0"/>
              <a:t>C. MYCODERMA</a:t>
            </a:r>
            <a:r>
              <a:rPr lang="tr-TR" sz="1600" dirty="0"/>
              <a:t> ŞARAP VE BİRADA BOZULMA ETMENİDİR.</a:t>
            </a:r>
          </a:p>
          <a:p>
            <a:pPr algn="just"/>
            <a:r>
              <a:rPr lang="tr-TR" sz="1600" i="1" dirty="0"/>
              <a:t>C. PSEUDOTROPİCALİS</a:t>
            </a:r>
            <a:r>
              <a:rPr lang="tr-TR" sz="1600" dirty="0"/>
              <a:t> KEFİR GİBİ FERMENTE SÜT ÜRÜNLERİNİN FLORASINDA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3657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ÖNEMLİ FUNGUSLAR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326" y="178419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KÜFLER</a:t>
            </a:r>
          </a:p>
          <a:p>
            <a:pPr marL="0" indent="0">
              <a:buNone/>
            </a:pPr>
            <a:r>
              <a:rPr lang="tr-TR" i="1" u="sng" dirty="0"/>
              <a:t>MUCOR</a:t>
            </a:r>
          </a:p>
          <a:p>
            <a:pPr lvl="0" algn="just"/>
            <a:r>
              <a:rPr lang="tr-TR" dirty="0"/>
              <a:t>GIDALARIN BOZULMASINDA (MEYVE VE SEBZELER İLE FERMENTE GIDALAR) VE ÜRETİLMESİNDE ROL OYNAR. </a:t>
            </a:r>
          </a:p>
          <a:p>
            <a:pPr lvl="0" algn="just"/>
            <a:r>
              <a:rPr lang="tr-TR" dirty="0"/>
              <a:t>NİŞASTALI SUBSTRATLARDAN ALKOL ÜRETİMİNDE NİŞASTANIN ŞEKERE DÖNÜŞTÜRÜLMESİ İŞLEMİNİ GERÇEKLEŞTİRİR. </a:t>
            </a:r>
          </a:p>
          <a:p>
            <a:pPr lvl="0" algn="just"/>
            <a:r>
              <a:rPr lang="tr-TR" dirty="0"/>
              <a:t>NORVEÇ’TE YAĞSIZ SÜTTEN YAPILAN STRONGMAN’S PEYNİRİNİN OLGUNLAŞMASINDA KULLANILIR. </a:t>
            </a:r>
          </a:p>
          <a:p>
            <a:pPr lvl="0" algn="just"/>
            <a:r>
              <a:rPr lang="tr-TR" dirty="0"/>
              <a:t>UZAK DOĞU’DA SOYA BAZLI GIDALARIN ÖZELLİKLE DE SOFUNUN ÜRETİMİNDE KULLANILIR.</a:t>
            </a:r>
          </a:p>
          <a:p>
            <a:pPr marL="0" lvl="0" indent="0" algn="just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053614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1530</TotalTime>
  <Words>824</Words>
  <Application>Microsoft Macintosh PowerPoint</Application>
  <PresentationFormat>Geniş ekran</PresentationFormat>
  <Paragraphs>157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 Light</vt:lpstr>
      <vt:lpstr>Rockwell</vt:lpstr>
      <vt:lpstr>Wingdings</vt:lpstr>
      <vt:lpstr>Atlas</vt:lpstr>
      <vt:lpstr>GIDA MİKROBİYOLOJİSİ</vt:lpstr>
      <vt:lpstr>GIDALARDA BULUNAN ÖNEMLİ FUNGUSLAR</vt:lpstr>
      <vt:lpstr>GIDALARDA BULUNAN ÖNEMLİ FUNGUSLAR</vt:lpstr>
      <vt:lpstr>GIDALARDA BULUNAN ÖNEMLİ FUNGUSLAR</vt:lpstr>
      <vt:lpstr>GIDALARDA BULUNAN ÖNEMLİ FUNGUSLAR</vt:lpstr>
      <vt:lpstr>GIDALARDA BULUNAN ÖNEMLİ FUNGUSLAR</vt:lpstr>
      <vt:lpstr>GIDALARDA BULUNAN ÖNEMLİ FUNGUSLAR</vt:lpstr>
      <vt:lpstr>GIDALARDA BULUNAN ÖNEMLİ FUNGUSLAR</vt:lpstr>
      <vt:lpstr>GIDALARDA BULUNAN ÖNEMLİ FUNGUSLAR</vt:lpstr>
      <vt:lpstr>GIDALARDA BULUNAN ÖNEMLİ FUNGUSLAR</vt:lpstr>
      <vt:lpstr>GIDALARDA BULUNAN ÖNEMLİ FUNGUSLAR</vt:lpstr>
      <vt:lpstr>GIDALARDA BULUNAN ÖNEMLİ FUNGUSLAR</vt:lpstr>
      <vt:lpstr>GIDALARDA BULUNAN ÖNEMLİ FUNGUSLAR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127</cp:revision>
  <dcterms:created xsi:type="dcterms:W3CDTF">2019-02-18T12:54:52Z</dcterms:created>
  <dcterms:modified xsi:type="dcterms:W3CDTF">2020-01-20T11:11:20Z</dcterms:modified>
</cp:coreProperties>
</file>