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77" r:id="rId3"/>
    <p:sldId id="282" r:id="rId4"/>
    <p:sldId id="289" r:id="rId5"/>
    <p:sldId id="279" r:id="rId6"/>
    <p:sldId id="312" r:id="rId7"/>
    <p:sldId id="347"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616E7-67A3-4E6A-A683-20875C485223}" type="datetimeFigureOut">
              <a:rPr lang="tr-TR" smtClean="0"/>
              <a:pPr/>
              <a:t>8.11.2017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2F6EC-8281-42BB-9B90-9C9396014D3D}" type="slidenum">
              <a:rPr lang="tr-TR" smtClean="0"/>
              <a:pPr/>
              <a:t>‹#›</a:t>
            </a:fld>
            <a:endParaRPr lang="tr-TR"/>
          </a:p>
        </p:txBody>
      </p:sp>
    </p:spTree>
    <p:extLst>
      <p:ext uri="{BB962C8B-B14F-4D97-AF65-F5344CB8AC3E}">
        <p14:creationId xmlns="" xmlns:p14="http://schemas.microsoft.com/office/powerpoint/2010/main" val="398119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buNone/>
            </a:pPr>
            <a:r>
              <a:rPr lang="tr-TR" sz="1200" dirty="0" smtClean="0"/>
              <a:t>Kadın Müzeleri Birliği’ne (2012) göre, 50’nin üzerinde kadın müzesi bulunmaktadır. </a:t>
            </a:r>
          </a:p>
          <a:p>
            <a:pPr algn="just">
              <a:buNone/>
            </a:pPr>
            <a:endParaRPr lang="tr-TR" sz="1050" dirty="0" smtClean="0"/>
          </a:p>
          <a:p>
            <a:pPr algn="just">
              <a:buNone/>
            </a:pPr>
            <a:r>
              <a:rPr lang="tr-TR" sz="1200" dirty="0" smtClean="0"/>
              <a:t>	</a:t>
            </a:r>
            <a:r>
              <a:rPr lang="tr-TR" sz="1200" i="1" dirty="0" smtClean="0"/>
              <a:t>“ABD, Ukrayna, İspanya, İsviçre, Senegal, Romanya, Polonya, Hollanda, Meksika, Kore, Japonya, İtalya, Hindistan, Almanya, Gambiya, Fransa, Danimarka, Çin, Belçika, Avusturya, Avustralya, Arjantin”</a:t>
            </a:r>
          </a:p>
          <a:p>
            <a:pPr algn="just">
              <a:buNone/>
            </a:pPr>
            <a:endParaRPr lang="tr-TR" sz="1050" dirty="0" smtClean="0"/>
          </a:p>
          <a:p>
            <a:pPr algn="just">
              <a:buNone/>
            </a:pPr>
            <a:r>
              <a:rPr lang="tr-TR" sz="1200" dirty="0" smtClean="0"/>
              <a:t>	Birliğe üye olan müzeler geçmişten günümüze kadın imajını idealize edilmiş kadın figürünü, giysiler, aksesuarlar, gündelik yaşam nesneleri, kitaplar ve dokümanları kullanarak 19. 20. ve 21. yüzyılda kadının rolünü araştırmakta ve sergilemektedir. </a:t>
            </a:r>
          </a:p>
          <a:p>
            <a:pPr algn="just">
              <a:buNone/>
            </a:pPr>
            <a:r>
              <a:rPr lang="tr-TR" sz="1200" b="1" dirty="0" smtClean="0">
                <a:solidFill>
                  <a:srgbClr val="FF0000"/>
                </a:solidFill>
              </a:rPr>
              <a:t>	Bağlamlar: </a:t>
            </a:r>
            <a:r>
              <a:rPr lang="tr-TR" sz="1200" dirty="0" smtClean="0"/>
              <a:t>Kadının tarihini, sömürgecilik ve köleliğin tarihi ile birlikte ele almakta ve yansıtmaktadırlar. </a:t>
            </a:r>
          </a:p>
          <a:p>
            <a:endParaRPr lang="tr-TR" dirty="0"/>
          </a:p>
        </p:txBody>
      </p:sp>
      <p:sp>
        <p:nvSpPr>
          <p:cNvPr id="4" name="3 Slayt Numarası Yer Tutucusu"/>
          <p:cNvSpPr>
            <a:spLocks noGrp="1"/>
          </p:cNvSpPr>
          <p:nvPr>
            <p:ph type="sldNum" sz="quarter" idx="10"/>
          </p:nvPr>
        </p:nvSpPr>
        <p:spPr/>
        <p:txBody>
          <a:bodyPr/>
          <a:lstStyle/>
          <a:p>
            <a:fld id="{FE32F6EC-8281-42BB-9B90-9C9396014D3D}" type="slidenum">
              <a:rPr lang="tr-TR" smtClean="0"/>
              <a:pPr/>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solidFill>
                  <a:srgbClr val="7030A0"/>
                </a:solidFill>
              </a:rPr>
              <a:t>SERGİ ÖRNEKLERİ </a:t>
            </a:r>
            <a:endParaRPr lang="tr-TR" b="1" dirty="0">
              <a:solidFill>
                <a:srgbClr val="7030A0"/>
              </a:solidFill>
            </a:endParaRPr>
          </a:p>
        </p:txBody>
      </p:sp>
      <p:sp>
        <p:nvSpPr>
          <p:cNvPr id="4" name="3 Slayt Numarası Yer Tutucusu"/>
          <p:cNvSpPr>
            <a:spLocks noGrp="1"/>
          </p:cNvSpPr>
          <p:nvPr>
            <p:ph type="sldNum" sz="quarter" idx="10"/>
          </p:nvPr>
        </p:nvSpPr>
        <p:spPr/>
        <p:txBody>
          <a:bodyPr/>
          <a:lstStyle/>
          <a:p>
            <a:fld id="{FE32F6EC-8281-42BB-9B90-9C9396014D3D}" type="slidenum">
              <a:rPr lang="tr-TR" smtClean="0"/>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 Müzenin “çeşitlilik” temasıyla oluşturduğu rapor.</a:t>
            </a:r>
            <a:r>
              <a:rPr lang="tr-TR" baseline="0" dirty="0" smtClean="0"/>
              <a:t> Müze çalışanları, izleyicileri ve nesneleri bağlamında çeşitlilik ilkeleri. </a:t>
            </a:r>
            <a:endParaRPr lang="tr-TR" dirty="0"/>
          </a:p>
        </p:txBody>
      </p:sp>
      <p:sp>
        <p:nvSpPr>
          <p:cNvPr id="4" name="3 Slayt Numarası Yer Tutucusu"/>
          <p:cNvSpPr>
            <a:spLocks noGrp="1"/>
          </p:cNvSpPr>
          <p:nvPr>
            <p:ph type="sldNum" sz="quarter" idx="10"/>
          </p:nvPr>
        </p:nvSpPr>
        <p:spPr/>
        <p:txBody>
          <a:bodyPr/>
          <a:lstStyle/>
          <a:p>
            <a:fld id="{FE32F6EC-8281-42BB-9B90-9C9396014D3D}" type="slidenum">
              <a:rPr lang="tr-TR" smtClean="0"/>
              <a:pPr/>
              <a:t>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98AA881-F07A-43F9-B4DF-527CD8119590}" type="datetimeFigureOut">
              <a:rPr lang="tr-TR" smtClean="0"/>
              <a:pPr/>
              <a:t>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ED784D9-91EA-4A5D-83E2-60082CAF1E5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AA881-F07A-43F9-B4DF-527CD8119590}" type="datetimeFigureOut">
              <a:rPr lang="tr-TR" smtClean="0"/>
              <a:pPr/>
              <a:t>8.11.2017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784D9-91EA-4A5D-83E2-60082CAF1E5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com.tr/url?sa=i&amp;rct=j&amp;q=gustav+klimt+woman+portrait&amp;source=images&amp;cd=&amp;cad=rja&amp;docid=vP-xE_KT55IZ7M&amp;tbnid=aIWiUznekqBgqM:&amp;ved=0CAUQjRw&amp;url=http://foter.com/photo/gustav-klimt-adele-bloch-bauer-i-detail/&amp;ei=d0qRUcTsCsH-OeHpgKgK&amp;psig=AFQjCNEtxqXClkYSAyYOvmBzeZ4XtHSB4A&amp;ust=1368562503499500" TargetMode="External"/><Relationship Id="rId13" Type="http://schemas.openxmlformats.org/officeDocument/2006/relationships/hyperlink" Target="http://www.google.com.tr/url?sa=i&amp;rct=j&amp;q=gustav+klimt+woman+portrait&amp;source=images&amp;cd=&amp;cad=rja&amp;docid=rjRlhRQiwtccRM&amp;tbnid=6d2BabtOFuTEHM:&amp;ved=0CAUQjRw&amp;url=http://www.wikipaintings.org/en/gustav-klimt/amalie-zuckerkandl-1918&amp;ei=4UqRUfDBKMiZPfvsgOAG&amp;psig=AFQjCNEtxqXClkYSAyYOvmBzeZ4XtHSB4A&amp;ust=1368562503499500" TargetMode="Externa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media/image6.jpeg"/><Relationship Id="rId2" Type="http://schemas.openxmlformats.org/officeDocument/2006/relationships/hyperlink" Target="http://www.google.com.tr/url?sa=i&amp;rct=j&amp;q=gustav+klimt+woman+portrait&amp;source=images&amp;cd=&amp;cad=rja&amp;docid=OtfqDGATbgXfzM&amp;tbnid=A6GYehfQh90K1M:&amp;ved=0CAUQjRw&amp;url=http://fineartamerica.com/featured/1-portrait-of-a-young-woman-gustav-klimt.html&amp;ei=0UmRUa6RGMfwPOXZgNAJ&amp;psig=AFQjCNEtxqXClkYSAyYOvmBzeZ4XtHSB4A&amp;ust=1368562503499500"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gustav+klimt+woman+portrait&amp;source=images&amp;cd=&amp;cad=rja&amp;docid=lxiW1bisok8aLM&amp;tbnid=5st0UYA6eWdqxM:&amp;ved=0CAUQjRw&amp;url=http://car-pictures.feedio.net/gustav-klimt-jpg-gustav-klimt/i236.photobucket.com*albums*ff126*stevejong2*Gustav-Klimt.jpg/&amp;ei=JkqRUdfPMMjsOtf4gdgM&amp;psig=AFQjCNEtxqXClkYSAyYOvmBzeZ4XtHSB4A&amp;ust=1368562503499500" TargetMode="External"/><Relationship Id="rId11" Type="http://schemas.openxmlformats.org/officeDocument/2006/relationships/image" Target="../media/image5.jpeg"/><Relationship Id="rId5" Type="http://schemas.openxmlformats.org/officeDocument/2006/relationships/image" Target="../media/image2.jpeg"/><Relationship Id="rId10" Type="http://schemas.openxmlformats.org/officeDocument/2006/relationships/hyperlink" Target="http://pinterest.com/penamoonz/artist-klimt/" TargetMode="External"/><Relationship Id="rId4" Type="http://schemas.openxmlformats.org/officeDocument/2006/relationships/hyperlink" Target="http://www.google.com.tr/url?sa=i&amp;rct=j&amp;q=gustav+klimt+woman+portrait&amp;source=images&amp;cd=&amp;cad=rja&amp;docid=nN66pLW3l1QFmM&amp;tbnid=7xQKYFq7ggU8yM:&amp;ved=0CAUQjRw&amp;url=http://www.wikipaintings.org/en/gustav-klimt/portrait-of-eugenia-primavesi&amp;ei=A0qRUcHBG8iROIjsgNgN&amp;psig=AFQjCNEtxqXClkYSAyYOvmBzeZ4XtHSB4A&amp;ust=1368562503499500" TargetMode="External"/><Relationship Id="rId9" Type="http://schemas.openxmlformats.org/officeDocument/2006/relationships/image" Target="../media/image4.jpeg"/><Relationship Id="rId1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fineartamerica.com/images-medium-large-5/1-portrait-of-a-young-woman-gustav-klimt.jpg">
            <a:hlinkClick r:id="rId2"/>
          </p:cNvPr>
          <p:cNvPicPr>
            <a:picLocks noChangeAspect="1" noChangeArrowheads="1"/>
          </p:cNvPicPr>
          <p:nvPr/>
        </p:nvPicPr>
        <p:blipFill>
          <a:blip r:embed="rId3" cstate="print"/>
          <a:srcRect b="21575"/>
          <a:stretch>
            <a:fillRect/>
          </a:stretch>
        </p:blipFill>
        <p:spPr bwMode="auto">
          <a:xfrm>
            <a:off x="0" y="1"/>
            <a:ext cx="3347864" cy="3357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8" name="Picture 4" descr="http://uploads3.wikipaintings.org/images/gustav-klimt/portrait-of-eugenia-primavesi.jpg">
            <a:hlinkClick r:id="rId4"/>
          </p:cNvPr>
          <p:cNvPicPr>
            <a:picLocks noChangeAspect="1" noChangeArrowheads="1"/>
          </p:cNvPicPr>
          <p:nvPr/>
        </p:nvPicPr>
        <p:blipFill>
          <a:blip r:embed="rId5" cstate="print"/>
          <a:srcRect l="6436" t="3801" r="21995" b="59450"/>
          <a:stretch>
            <a:fillRect/>
          </a:stretch>
        </p:blipFill>
        <p:spPr bwMode="auto">
          <a:xfrm>
            <a:off x="5940152" y="-2"/>
            <a:ext cx="3203848" cy="3140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0" name="Picture 6" descr="http://fr.wahooart.com/A55A04/w.nsf/3e75729998cde7c6c1256dd20064bdfa/ce110303051cae17c12570370073b6ea/$FILE/Gustav%20Klimt%20-%20Portrait%20of%20Johanna%20Staude(unfinished)%20(1917%2018)%20.JPG">
            <a:hlinkClick r:id="rId6"/>
          </p:cNvPr>
          <p:cNvPicPr>
            <a:picLocks noChangeAspect="1" noChangeArrowheads="1"/>
          </p:cNvPicPr>
          <p:nvPr/>
        </p:nvPicPr>
        <p:blipFill>
          <a:blip r:embed="rId7" cstate="print">
            <a:lum bright="-10000"/>
          </a:blip>
          <a:srcRect b="11463"/>
          <a:stretch>
            <a:fillRect/>
          </a:stretch>
        </p:blipFill>
        <p:spPr bwMode="auto">
          <a:xfrm>
            <a:off x="-1" y="3356992"/>
            <a:ext cx="3347865" cy="3501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2" name="Picture 8" descr="http://photos.foter.com/115/gustav-klimt-adele-bloch-bauer-i-detail_l.jpg">
            <a:hlinkClick r:id="rId8"/>
          </p:cNvPr>
          <p:cNvPicPr>
            <a:picLocks noChangeAspect="1" noChangeArrowheads="1"/>
          </p:cNvPicPr>
          <p:nvPr/>
        </p:nvPicPr>
        <p:blipFill>
          <a:blip r:embed="rId9" cstate="print"/>
          <a:srcRect l="20228" b="7013"/>
          <a:stretch>
            <a:fillRect/>
          </a:stretch>
        </p:blipFill>
        <p:spPr bwMode="auto">
          <a:xfrm>
            <a:off x="6012160" y="3141339"/>
            <a:ext cx="3131841" cy="3716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6" name="Picture 12" descr="http://media-cache-ec2.pinterest.com/192x/89/eb/ca/89ebca612fdaafc889ad7dba1eaf472b.jpg">
            <a:hlinkClick r:id="rId10"/>
          </p:cNvPr>
          <p:cNvPicPr>
            <a:picLocks noChangeAspect="1" noChangeArrowheads="1"/>
          </p:cNvPicPr>
          <p:nvPr/>
        </p:nvPicPr>
        <p:blipFill>
          <a:blip r:embed="rId11" cstate="print"/>
          <a:srcRect r="10811" b="28237"/>
          <a:stretch>
            <a:fillRect/>
          </a:stretch>
        </p:blipFill>
        <p:spPr bwMode="auto">
          <a:xfrm>
            <a:off x="3347864" y="2492896"/>
            <a:ext cx="2592288" cy="2426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8" name="Picture 14" descr="http://uploads6.wikipaintings.org/images/gustav-klimt/mada-primavesi.jpg"/>
          <p:cNvPicPr>
            <a:picLocks noChangeAspect="1" noChangeArrowheads="1"/>
          </p:cNvPicPr>
          <p:nvPr/>
        </p:nvPicPr>
        <p:blipFill>
          <a:blip r:embed="rId12" cstate="print"/>
          <a:srcRect l="21410" r="30577" b="69400"/>
          <a:stretch>
            <a:fillRect/>
          </a:stretch>
        </p:blipFill>
        <p:spPr bwMode="auto">
          <a:xfrm>
            <a:off x="3347864" y="0"/>
            <a:ext cx="2592288" cy="2420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http://uploads6.wikipaintings.org/images/gustav-klimt/amalie-zuckerkandl-1918.jpg">
            <a:hlinkClick r:id="rId13"/>
          </p:cNvPr>
          <p:cNvPicPr>
            <a:picLocks noChangeAspect="1" noChangeArrowheads="1"/>
          </p:cNvPicPr>
          <p:nvPr/>
        </p:nvPicPr>
        <p:blipFill>
          <a:blip r:embed="rId14" cstate="print"/>
          <a:srcRect l="26808" r="25533" b="56586"/>
          <a:stretch>
            <a:fillRect/>
          </a:stretch>
        </p:blipFill>
        <p:spPr bwMode="auto">
          <a:xfrm>
            <a:off x="3347864" y="4825175"/>
            <a:ext cx="2592288" cy="2032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12 Dikdörtgen"/>
          <p:cNvSpPr/>
          <p:nvPr/>
        </p:nvSpPr>
        <p:spPr>
          <a:xfrm>
            <a:off x="2498488" y="5934670"/>
            <a:ext cx="4380559" cy="923330"/>
          </a:xfrm>
          <a:prstGeom prst="rect">
            <a:avLst/>
          </a:prstGeom>
          <a:noFill/>
        </p:spPr>
        <p:txBody>
          <a:bodyPr wrap="none" lIns="91440" tIns="45720" rIns="91440" bIns="45720">
            <a:spAutoFit/>
          </a:bodyPr>
          <a:lstStyle/>
          <a:p>
            <a:pPr algn="ctr"/>
            <a:r>
              <a:rPr lang="tr-T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Müze ve </a:t>
            </a: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t>
            </a:r>
            <a:r>
              <a:rPr lang="tr-T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adın</a:t>
            </a:r>
            <a:endParaRPr lang="tr-T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6562" y="1556792"/>
            <a:ext cx="8229600" cy="5073427"/>
          </a:xfrm>
        </p:spPr>
        <p:txBody>
          <a:bodyPr>
            <a:normAutofit lnSpcReduction="10000"/>
          </a:bodyPr>
          <a:lstStyle/>
          <a:p>
            <a:pPr>
              <a:buNone/>
            </a:pPr>
            <a:r>
              <a:rPr lang="tr-TR" dirty="0" smtClean="0"/>
              <a:t>	</a:t>
            </a:r>
          </a:p>
          <a:p>
            <a:pPr>
              <a:buNone/>
            </a:pPr>
            <a:r>
              <a:rPr lang="tr-TR" dirty="0" smtClean="0"/>
              <a:t>	Çağdaş müze kültürün gücünü içselleştirmiş ve kültürü ele alan bir kurumdur. </a:t>
            </a:r>
          </a:p>
          <a:p>
            <a:pPr>
              <a:buNone/>
            </a:pPr>
            <a:r>
              <a:rPr lang="tr-TR" dirty="0"/>
              <a:t>	</a:t>
            </a:r>
            <a:r>
              <a:rPr lang="tr-TR" dirty="0" smtClean="0"/>
              <a:t>Message (2006) çağdaş müzeyi </a:t>
            </a:r>
            <a:r>
              <a:rPr lang="tr-TR" b="1" i="1" dirty="0" smtClean="0">
                <a:solidFill>
                  <a:srgbClr val="7030A0"/>
                </a:solidFill>
              </a:rPr>
              <a:t>“yeni müze”</a:t>
            </a:r>
            <a:r>
              <a:rPr lang="tr-TR" b="1" dirty="0" smtClean="0">
                <a:solidFill>
                  <a:srgbClr val="7030A0"/>
                </a:solidFill>
              </a:rPr>
              <a:t> </a:t>
            </a:r>
            <a:r>
              <a:rPr lang="tr-TR" dirty="0" smtClean="0"/>
              <a:t>tanımıyla açıklıyor: Yenilenmiş fiziksel özellikleriyle, kültür nesnelerini, tarihi kalıntıları ve deneyimleri paylaşır. Müze artık bir binaya sıkıştırılmış, dar ve içe kapanık bir kurum değil; dünyanın, insanoğlunun </a:t>
            </a:r>
            <a:r>
              <a:rPr lang="tr-TR" b="1" dirty="0" smtClean="0"/>
              <a:t>başardıklarının</a:t>
            </a:r>
            <a:r>
              <a:rPr lang="tr-TR" dirty="0" smtClean="0"/>
              <a:t> ve </a:t>
            </a:r>
            <a:r>
              <a:rPr lang="tr-TR" b="1" dirty="0" smtClean="0"/>
              <a:t>başkaldırılarının</a:t>
            </a:r>
            <a:r>
              <a:rPr lang="tr-TR" dirty="0" smtClean="0"/>
              <a:t> özetidir.  </a:t>
            </a:r>
          </a:p>
          <a:p>
            <a:pPr>
              <a:buNone/>
            </a:pPr>
            <a:endParaRPr lang="tr-TR" dirty="0"/>
          </a:p>
        </p:txBody>
      </p:sp>
      <p:pic>
        <p:nvPicPr>
          <p:cNvPr id="39939" name="Picture 3"/>
          <p:cNvPicPr>
            <a:picLocks noChangeAspect="1" noChangeArrowheads="1"/>
          </p:cNvPicPr>
          <p:nvPr/>
        </p:nvPicPr>
        <p:blipFill>
          <a:blip r:embed="rId2" cstate="print"/>
          <a:srcRect/>
          <a:stretch>
            <a:fillRect/>
          </a:stretch>
        </p:blipFill>
        <p:spPr bwMode="auto">
          <a:xfrm rot="20423194">
            <a:off x="248209" y="239645"/>
            <a:ext cx="1702506" cy="1589006"/>
          </a:xfrm>
          <a:prstGeom prst="rect">
            <a:avLst/>
          </a:prstGeom>
          <a:noFill/>
          <a:ln w="9525">
            <a:noFill/>
            <a:miter lim="800000"/>
            <a:headEnd/>
            <a:tailEnd/>
          </a:ln>
        </p:spPr>
      </p:pic>
      <p:pic>
        <p:nvPicPr>
          <p:cNvPr id="39940" name="Picture 4"/>
          <p:cNvPicPr>
            <a:picLocks noChangeAspect="1" noChangeArrowheads="1"/>
          </p:cNvPicPr>
          <p:nvPr/>
        </p:nvPicPr>
        <p:blipFill>
          <a:blip r:embed="rId3" cstate="print"/>
          <a:srcRect/>
          <a:stretch>
            <a:fillRect/>
          </a:stretch>
        </p:blipFill>
        <p:spPr bwMode="auto">
          <a:xfrm>
            <a:off x="2267744" y="495931"/>
            <a:ext cx="1069959" cy="1080120"/>
          </a:xfrm>
          <a:prstGeom prst="rect">
            <a:avLst/>
          </a:prstGeom>
          <a:noFill/>
          <a:ln w="9525">
            <a:noFill/>
            <a:miter lim="800000"/>
            <a:headEnd/>
            <a:tailEnd/>
          </a:ln>
        </p:spPr>
      </p:pic>
      <p:pic>
        <p:nvPicPr>
          <p:cNvPr id="39941" name="Picture 5"/>
          <p:cNvPicPr>
            <a:picLocks noChangeAspect="1" noChangeArrowheads="1"/>
          </p:cNvPicPr>
          <p:nvPr/>
        </p:nvPicPr>
        <p:blipFill>
          <a:blip r:embed="rId4" cstate="print"/>
          <a:srcRect/>
          <a:stretch>
            <a:fillRect/>
          </a:stretch>
        </p:blipFill>
        <p:spPr bwMode="auto">
          <a:xfrm>
            <a:off x="3707904" y="188640"/>
            <a:ext cx="1285533" cy="1152128"/>
          </a:xfrm>
          <a:prstGeom prst="rect">
            <a:avLst/>
          </a:prstGeom>
          <a:noFill/>
          <a:ln w="9525">
            <a:noFill/>
            <a:miter lim="800000"/>
            <a:headEnd/>
            <a:tailEnd/>
          </a:ln>
        </p:spPr>
      </p:pic>
      <p:pic>
        <p:nvPicPr>
          <p:cNvPr id="39942" name="Picture 6"/>
          <p:cNvPicPr>
            <a:picLocks noChangeAspect="1" noChangeArrowheads="1"/>
          </p:cNvPicPr>
          <p:nvPr/>
        </p:nvPicPr>
        <p:blipFill>
          <a:blip r:embed="rId5" cstate="print"/>
          <a:srcRect/>
          <a:stretch>
            <a:fillRect/>
          </a:stretch>
        </p:blipFill>
        <p:spPr bwMode="auto">
          <a:xfrm rot="876779">
            <a:off x="7113981" y="391442"/>
            <a:ext cx="1440160" cy="1498348"/>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5508104" y="492086"/>
            <a:ext cx="1152128" cy="116306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4578" name="Picture 2" descr="C:\Users\User\Desktop\ceren_kadin muzesi\Woman-in-Photography-Museum.jpg"/>
          <p:cNvPicPr>
            <a:picLocks noChangeAspect="1" noChangeArrowheads="1"/>
          </p:cNvPicPr>
          <p:nvPr/>
        </p:nvPicPr>
        <p:blipFill rotWithShape="1">
          <a:blip r:embed="rId2" cstate="print"/>
          <a:srcRect t="8908" b="3080"/>
          <a:stretch/>
        </p:blipFill>
        <p:spPr bwMode="auto">
          <a:xfrm>
            <a:off x="0" y="0"/>
            <a:ext cx="9144000" cy="6857999"/>
          </a:xfrm>
          <a:prstGeom prst="rect">
            <a:avLst/>
          </a:prstGeom>
          <a:noFill/>
        </p:spPr>
      </p:pic>
      <p:sp>
        <p:nvSpPr>
          <p:cNvPr id="5" name="4 Dikdörtgen"/>
          <p:cNvSpPr/>
          <p:nvPr/>
        </p:nvSpPr>
        <p:spPr>
          <a:xfrm>
            <a:off x="3527376" y="5103674"/>
            <a:ext cx="5616624" cy="1754326"/>
          </a:xfrm>
          <a:prstGeom prst="rect">
            <a:avLst/>
          </a:prstGeom>
        </p:spPr>
        <p:txBody>
          <a:bodyPr wrap="square">
            <a:spAutoFit/>
          </a:bodyPr>
          <a:lstStyle/>
          <a:p>
            <a:pPr algn="r"/>
            <a:r>
              <a:rPr lang="tr-TR" sz="1700" b="1" dirty="0" smtClean="0"/>
              <a:t>1985’te New York Modern Sanatlar Müzesi, "Uluslararası Resim ve Heykel" sergisini açtığında, etkinliği düzenleyenler  </a:t>
            </a:r>
            <a:r>
              <a:rPr lang="tr-TR" sz="2000" b="1" i="1" dirty="0" smtClean="0"/>
              <a:t>"Buraya alınmayan bir ressam kariyerini gözden geçirse fena olmaz“ </a:t>
            </a:r>
            <a:r>
              <a:rPr lang="tr-TR" sz="1700" b="1" dirty="0" smtClean="0"/>
              <a:t>açıklamasını yaptılar.  Sergide sadece 169 sanatçıya yer verilmiştir. Sergiye kabul edilenlerin hepsi Amerikalı ya da Avrupalıdır ve yalnızca 13 tanesi kadındır.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76672"/>
            <a:ext cx="8229600" cy="1143000"/>
          </a:xfrm>
        </p:spPr>
        <p:txBody>
          <a:bodyPr/>
          <a:lstStyle/>
          <a:p>
            <a:r>
              <a:rPr lang="tr-TR" b="1" dirty="0" smtClean="0">
                <a:solidFill>
                  <a:schemeClr val="accent2">
                    <a:lumMod val="75000"/>
                  </a:schemeClr>
                </a:solidFill>
              </a:rPr>
              <a:t>KADIN MÜZELERİ </a:t>
            </a:r>
            <a:endParaRPr lang="tr-TR" b="1" dirty="0">
              <a:solidFill>
                <a:schemeClr val="accent2">
                  <a:lumMod val="75000"/>
                </a:schemeClr>
              </a:solidFill>
            </a:endParaRPr>
          </a:p>
        </p:txBody>
      </p:sp>
      <p:sp>
        <p:nvSpPr>
          <p:cNvPr id="3" name="2 İçerik Yer Tutucusu"/>
          <p:cNvSpPr>
            <a:spLocks noGrp="1"/>
          </p:cNvSpPr>
          <p:nvPr>
            <p:ph idx="1"/>
          </p:nvPr>
        </p:nvSpPr>
        <p:spPr>
          <a:xfrm>
            <a:off x="457200" y="1600200"/>
            <a:ext cx="8229600" cy="4997152"/>
          </a:xfrm>
        </p:spPr>
        <p:txBody>
          <a:bodyPr>
            <a:normAutofit fontScale="92500" lnSpcReduction="10000"/>
          </a:bodyPr>
          <a:lstStyle/>
          <a:p>
            <a:r>
              <a:rPr lang="tr-TR" dirty="0" smtClean="0"/>
              <a:t>Koleksiyonlarını kadın sanatçıların eserlerinin oluşturduğu kadın sanatları müzeleri</a:t>
            </a:r>
          </a:p>
          <a:p>
            <a:r>
              <a:rPr lang="tr-TR" dirty="0" smtClean="0"/>
              <a:t>Kadın temalı geçici sergiler hazırlayan kadın müzeleri</a:t>
            </a:r>
          </a:p>
          <a:p>
            <a:r>
              <a:rPr lang="tr-TR" dirty="0" smtClean="0"/>
              <a:t>İnternet üzerinden yayın yapan sanal kadın müzeleri</a:t>
            </a:r>
          </a:p>
          <a:p>
            <a:r>
              <a:rPr lang="tr-TR" dirty="0" smtClean="0"/>
              <a:t>Kadınların tarih boyunca maruz kaldığı politik sorunların konu edildiği kadın müzeleri</a:t>
            </a:r>
          </a:p>
          <a:p>
            <a:r>
              <a:rPr lang="tr-TR" dirty="0" smtClean="0"/>
              <a:t>Farklı türdeki müzelerde oluşturulan kadın temalı galeriler/ sergiler</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80728"/>
            <a:ext cx="8229600" cy="5361459"/>
          </a:xfrm>
        </p:spPr>
        <p:txBody>
          <a:bodyPr>
            <a:normAutofit fontScale="92500" lnSpcReduction="20000"/>
          </a:bodyPr>
          <a:lstStyle/>
          <a:p>
            <a:pPr>
              <a:buNone/>
            </a:pPr>
            <a:r>
              <a:rPr lang="tr-TR" dirty="0" smtClean="0"/>
              <a:t>	</a:t>
            </a:r>
            <a:r>
              <a:rPr lang="tr-TR" b="1" dirty="0" smtClean="0"/>
              <a:t>Uluslararası Kadın Müzesi – ABD</a:t>
            </a:r>
          </a:p>
          <a:p>
            <a:pPr algn="just">
              <a:buNone/>
            </a:pPr>
            <a:r>
              <a:rPr lang="tr-TR" i="1" dirty="0" smtClean="0"/>
              <a:t>	</a:t>
            </a:r>
            <a:r>
              <a:rPr lang="tr-TR" i="1" dirty="0" smtClean="0">
                <a:solidFill>
                  <a:srgbClr val="FF0000"/>
                </a:solidFill>
              </a:rPr>
              <a:t>Küçük Omuzların Yükü: </a:t>
            </a:r>
            <a:r>
              <a:rPr lang="tr-TR" i="1" dirty="0" err="1" smtClean="0">
                <a:solidFill>
                  <a:srgbClr val="FF0000"/>
                </a:solidFill>
              </a:rPr>
              <a:t>Khoshboo'nun</a:t>
            </a:r>
            <a:r>
              <a:rPr lang="tr-TR" i="1" dirty="0" smtClean="0">
                <a:solidFill>
                  <a:srgbClr val="FF0000"/>
                </a:solidFill>
              </a:rPr>
              <a:t> Hikâyesi (On </a:t>
            </a:r>
            <a:r>
              <a:rPr lang="tr-TR" i="1" dirty="0" err="1" smtClean="0">
                <a:solidFill>
                  <a:srgbClr val="FF0000"/>
                </a:solidFill>
              </a:rPr>
              <a:t>Small</a:t>
            </a:r>
            <a:r>
              <a:rPr lang="tr-TR" i="1" dirty="0" smtClean="0">
                <a:solidFill>
                  <a:srgbClr val="FF0000"/>
                </a:solidFill>
              </a:rPr>
              <a:t> </a:t>
            </a:r>
            <a:r>
              <a:rPr lang="tr-TR" i="1" dirty="0" err="1" smtClean="0">
                <a:solidFill>
                  <a:srgbClr val="FF0000"/>
                </a:solidFill>
              </a:rPr>
              <a:t>Shoulders</a:t>
            </a:r>
            <a:r>
              <a:rPr lang="tr-TR" i="1" dirty="0" smtClean="0">
                <a:solidFill>
                  <a:srgbClr val="FF0000"/>
                </a:solidFill>
              </a:rPr>
              <a:t>: </a:t>
            </a:r>
            <a:r>
              <a:rPr lang="tr-TR" i="1" dirty="0" err="1" smtClean="0">
                <a:solidFill>
                  <a:srgbClr val="FF0000"/>
                </a:solidFill>
              </a:rPr>
              <a:t>Khoshboo's</a:t>
            </a:r>
            <a:r>
              <a:rPr lang="tr-TR" i="1" dirty="0" smtClean="0">
                <a:solidFill>
                  <a:srgbClr val="FF0000"/>
                </a:solidFill>
              </a:rPr>
              <a:t> </a:t>
            </a:r>
            <a:r>
              <a:rPr lang="tr-TR" i="1" dirty="0" err="1" smtClean="0">
                <a:solidFill>
                  <a:srgbClr val="FF0000"/>
                </a:solidFill>
              </a:rPr>
              <a:t>Story</a:t>
            </a:r>
            <a:r>
              <a:rPr lang="tr-TR" i="1" dirty="0" smtClean="0">
                <a:solidFill>
                  <a:srgbClr val="FF0000"/>
                </a:solidFill>
              </a:rPr>
              <a:t>) </a:t>
            </a:r>
            <a:r>
              <a:rPr lang="tr-TR" i="1" dirty="0" smtClean="0"/>
              <a:t>- </a:t>
            </a:r>
            <a:r>
              <a:rPr lang="tr-TR" dirty="0" smtClean="0"/>
              <a:t>Ailesiyle birlikte İran'da yaşayan Afgan asıllı 16 yaşında bir kız çocuğunun zorlu yaşam mücadelesinin sunulduğu sergi. </a:t>
            </a:r>
            <a:endParaRPr lang="tr-TR" i="1" dirty="0" smtClean="0"/>
          </a:p>
          <a:p>
            <a:pPr algn="just">
              <a:buNone/>
            </a:pPr>
            <a:r>
              <a:rPr lang="tr-TR" i="1" dirty="0" smtClean="0"/>
              <a:t>	</a:t>
            </a:r>
            <a:r>
              <a:rPr lang="tr-TR" i="1" dirty="0" smtClean="0">
                <a:solidFill>
                  <a:srgbClr val="FF0000"/>
                </a:solidFill>
              </a:rPr>
              <a:t>Sıradan Hayatlar (</a:t>
            </a:r>
            <a:r>
              <a:rPr lang="tr-TR" i="1" dirty="0" err="1" smtClean="0">
                <a:solidFill>
                  <a:srgbClr val="FF0000"/>
                </a:solidFill>
              </a:rPr>
              <a:t>Ordinary</a:t>
            </a:r>
            <a:r>
              <a:rPr lang="tr-TR" i="1" dirty="0" smtClean="0">
                <a:solidFill>
                  <a:srgbClr val="FF0000"/>
                </a:solidFill>
              </a:rPr>
              <a:t> </a:t>
            </a:r>
            <a:r>
              <a:rPr lang="tr-TR" i="1" dirty="0" err="1" smtClean="0">
                <a:solidFill>
                  <a:srgbClr val="FF0000"/>
                </a:solidFill>
              </a:rPr>
              <a:t>Lives</a:t>
            </a:r>
            <a:r>
              <a:rPr lang="tr-TR" i="1" dirty="0" smtClean="0">
                <a:solidFill>
                  <a:srgbClr val="FF0000"/>
                </a:solidFill>
              </a:rPr>
              <a:t>) </a:t>
            </a:r>
            <a:r>
              <a:rPr lang="tr-TR" i="1" dirty="0" smtClean="0"/>
              <a:t>- Orta Doğu ülkelerindeki kadınların gündelik yaşamlarından </a:t>
            </a:r>
            <a:r>
              <a:rPr lang="tr-TR" i="1" dirty="0" err="1" smtClean="0"/>
              <a:t>karaleri</a:t>
            </a:r>
            <a:r>
              <a:rPr lang="tr-TR" i="1" dirty="0" smtClean="0"/>
              <a:t> içeren ve kadın fotoğraf sanatçıları tarafından çekilen fotoğraflar. </a:t>
            </a:r>
          </a:p>
          <a:p>
            <a:pPr algn="just">
              <a:buNone/>
            </a:pPr>
            <a:r>
              <a:rPr lang="tr-TR" i="1" dirty="0" smtClean="0"/>
              <a:t>	</a:t>
            </a:r>
            <a:r>
              <a:rPr lang="tr-TR" i="1" dirty="0" smtClean="0">
                <a:solidFill>
                  <a:srgbClr val="FF0000"/>
                </a:solidFill>
              </a:rPr>
              <a:t>Anne: Dünyada Annelik (Mama: </a:t>
            </a:r>
            <a:r>
              <a:rPr lang="tr-TR" i="1" dirty="0" err="1" smtClean="0">
                <a:solidFill>
                  <a:srgbClr val="FF0000"/>
                </a:solidFill>
              </a:rPr>
              <a:t>Motherhood</a:t>
            </a:r>
            <a:r>
              <a:rPr lang="tr-TR" i="1" dirty="0" smtClean="0">
                <a:solidFill>
                  <a:srgbClr val="FF0000"/>
                </a:solidFill>
              </a:rPr>
              <a:t> </a:t>
            </a:r>
            <a:r>
              <a:rPr lang="tr-TR" i="1" dirty="0" err="1" smtClean="0">
                <a:solidFill>
                  <a:srgbClr val="FF0000"/>
                </a:solidFill>
              </a:rPr>
              <a:t>around</a:t>
            </a:r>
            <a:r>
              <a:rPr lang="tr-TR" i="1" dirty="0" smtClean="0">
                <a:solidFill>
                  <a:srgbClr val="FF0000"/>
                </a:solidFill>
              </a:rPr>
              <a:t> </a:t>
            </a:r>
            <a:r>
              <a:rPr lang="tr-TR" i="1" dirty="0" err="1" smtClean="0">
                <a:solidFill>
                  <a:srgbClr val="FF0000"/>
                </a:solidFill>
              </a:rPr>
              <a:t>the</a:t>
            </a:r>
            <a:r>
              <a:rPr lang="tr-TR" i="1" dirty="0" smtClean="0">
                <a:solidFill>
                  <a:srgbClr val="FF0000"/>
                </a:solidFill>
              </a:rPr>
              <a:t> </a:t>
            </a:r>
            <a:r>
              <a:rPr lang="tr-TR" i="1" dirty="0" err="1" smtClean="0">
                <a:solidFill>
                  <a:srgbClr val="FF0000"/>
                </a:solidFill>
              </a:rPr>
              <a:t>Globe</a:t>
            </a:r>
            <a:r>
              <a:rPr lang="tr-TR" i="1" dirty="0" smtClean="0">
                <a:solidFill>
                  <a:srgbClr val="FF0000"/>
                </a:solidFill>
              </a:rPr>
              <a:t>)</a:t>
            </a:r>
            <a:r>
              <a:rPr lang="tr-TR" i="1" dirty="0" smtClean="0"/>
              <a:t> kültürel çeşitlilik temalı sanal sergi. (http://mama.</a:t>
            </a:r>
            <a:r>
              <a:rPr lang="tr-TR" i="1" dirty="0" err="1" smtClean="0"/>
              <a:t>imow</a:t>
            </a:r>
            <a:r>
              <a:rPr lang="tr-TR" i="1" dirty="0" smtClean="0"/>
              <a:t>.org/).  </a:t>
            </a:r>
            <a:endParaRPr lang="tr-TR" dirty="0" smtClean="0"/>
          </a:p>
          <a:p>
            <a:pPr>
              <a:buNone/>
            </a:pPr>
            <a:endParaRPr lang="tr-TR" dirty="0"/>
          </a:p>
        </p:txBody>
      </p:sp>
      <p:sp>
        <p:nvSpPr>
          <p:cNvPr id="4" name="3 Dikdörtgen"/>
          <p:cNvSpPr/>
          <p:nvPr/>
        </p:nvSpPr>
        <p:spPr>
          <a:xfrm>
            <a:off x="0" y="0"/>
            <a:ext cx="3571491" cy="630942"/>
          </a:xfrm>
          <a:prstGeom prst="rect">
            <a:avLst/>
          </a:prstGeom>
          <a:solidFill>
            <a:schemeClr val="accent3">
              <a:lumMod val="40000"/>
              <a:lumOff val="60000"/>
            </a:schemeClr>
          </a:solidFill>
        </p:spPr>
        <p:txBody>
          <a:bodyPr wrap="none">
            <a:spAutoFit/>
          </a:bodyPr>
          <a:lstStyle/>
          <a:p>
            <a:r>
              <a:rPr lang="tr-TR" sz="3500" b="1" dirty="0" smtClean="0">
                <a:solidFill>
                  <a:srgbClr val="7030A0"/>
                </a:solidFill>
              </a:rPr>
              <a:t>SERGİ ÖRNEKLERİ </a:t>
            </a:r>
            <a:endParaRPr lang="tr-TR" sz="3500" b="1"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tr-TR" dirty="0" smtClean="0"/>
              <a:t>Müzede tema “KADIN”</a:t>
            </a:r>
            <a:endParaRPr lang="tr-TR" dirty="0"/>
          </a:p>
        </p:txBody>
      </p:sp>
      <p:graphicFrame>
        <p:nvGraphicFramePr>
          <p:cNvPr id="4" name="3 İçerik Yer Tutucusu"/>
          <p:cNvGraphicFramePr>
            <a:graphicFrameLocks noGrp="1"/>
          </p:cNvGraphicFramePr>
          <p:nvPr>
            <p:ph idx="1"/>
          </p:nvPr>
        </p:nvGraphicFramePr>
        <p:xfrm>
          <a:off x="467544" y="1124744"/>
          <a:ext cx="8229600" cy="4389120"/>
        </p:xfrm>
        <a:graphic>
          <a:graphicData uri="http://schemas.openxmlformats.org/drawingml/2006/table">
            <a:tbl>
              <a:tblPr firstRow="1" bandRow="1">
                <a:tableStyleId>{00A15C55-8517-42AA-B614-E9B94910E393}</a:tableStyleId>
              </a:tblPr>
              <a:tblGrid>
                <a:gridCol w="2743200"/>
                <a:gridCol w="2743200"/>
                <a:gridCol w="2743200"/>
              </a:tblGrid>
              <a:tr h="370840">
                <a:tc>
                  <a:txBody>
                    <a:bodyPr/>
                    <a:lstStyle/>
                    <a:p>
                      <a:r>
                        <a:rPr lang="tr-TR" sz="2000" dirty="0" smtClean="0"/>
                        <a:t>Müze </a:t>
                      </a:r>
                      <a:endParaRPr lang="tr-TR" sz="2000" dirty="0"/>
                    </a:p>
                  </a:txBody>
                  <a:tcPr/>
                </a:tc>
                <a:tc>
                  <a:txBody>
                    <a:bodyPr/>
                    <a:lstStyle/>
                    <a:p>
                      <a:r>
                        <a:rPr lang="tr-TR" sz="2000" dirty="0" smtClean="0"/>
                        <a:t>Sergi/Etkinlik</a:t>
                      </a:r>
                      <a:endParaRPr lang="tr-TR" sz="2000" dirty="0"/>
                    </a:p>
                  </a:txBody>
                  <a:tcPr/>
                </a:tc>
                <a:tc>
                  <a:txBody>
                    <a:bodyPr/>
                    <a:lstStyle/>
                    <a:p>
                      <a:r>
                        <a:rPr lang="tr-TR" sz="2000" dirty="0" smtClean="0"/>
                        <a:t>Ülke</a:t>
                      </a:r>
                      <a:endParaRPr lang="tr-TR" sz="2000" dirty="0"/>
                    </a:p>
                  </a:txBody>
                  <a:tcPr/>
                </a:tc>
              </a:tr>
              <a:tr h="370840">
                <a:tc>
                  <a:txBody>
                    <a:bodyPr/>
                    <a:lstStyle/>
                    <a:p>
                      <a:r>
                        <a:rPr lang="tr-TR" sz="2000" i="1" kern="1200" dirty="0" err="1" smtClean="0">
                          <a:solidFill>
                            <a:schemeClr val="dk1"/>
                          </a:solidFill>
                          <a:latin typeface="+mn-lt"/>
                          <a:ea typeface="+mn-ea"/>
                          <a:cs typeface="+mn-cs"/>
                        </a:rPr>
                        <a:t>Sheffield</a:t>
                      </a:r>
                      <a:r>
                        <a:rPr lang="tr-TR" sz="2000" i="1" kern="1200" dirty="0" smtClean="0">
                          <a:solidFill>
                            <a:schemeClr val="dk1"/>
                          </a:solidFill>
                          <a:latin typeface="+mn-lt"/>
                          <a:ea typeface="+mn-ea"/>
                          <a:cs typeface="+mn-cs"/>
                        </a:rPr>
                        <a:t> Müzesi </a:t>
                      </a:r>
                      <a:endParaRPr lang="tr-TR" sz="2000" dirty="0"/>
                    </a:p>
                  </a:txBody>
                  <a:tcPr/>
                </a:tc>
                <a:tc>
                  <a:txBody>
                    <a:bodyPr/>
                    <a:lstStyle/>
                    <a:p>
                      <a:r>
                        <a:rPr lang="tr-TR" sz="2000" dirty="0" smtClean="0"/>
                        <a:t>Halı ve kilim dokumacılığı</a:t>
                      </a:r>
                      <a:endParaRPr lang="tr-TR" sz="2000" dirty="0"/>
                    </a:p>
                  </a:txBody>
                  <a:tcPr/>
                </a:tc>
                <a:tc>
                  <a:txBody>
                    <a:bodyPr/>
                    <a:lstStyle/>
                    <a:p>
                      <a:r>
                        <a:rPr lang="tr-TR" sz="2000" dirty="0" smtClean="0"/>
                        <a:t>İngiltere</a:t>
                      </a:r>
                      <a:endParaRPr lang="tr-TR" sz="2000" dirty="0"/>
                    </a:p>
                  </a:txBody>
                  <a:tcPr/>
                </a:tc>
              </a:tr>
              <a:tr h="370840">
                <a:tc>
                  <a:txBody>
                    <a:bodyPr/>
                    <a:lstStyle/>
                    <a:p>
                      <a:r>
                        <a:rPr lang="tr-TR" sz="2000" dirty="0" smtClean="0"/>
                        <a:t>Londra Müzesi </a:t>
                      </a:r>
                      <a:endParaRPr lang="tr-TR" sz="2000" dirty="0"/>
                    </a:p>
                  </a:txBody>
                  <a:tcPr/>
                </a:tc>
                <a:tc>
                  <a:txBody>
                    <a:bodyPr/>
                    <a:lstStyle/>
                    <a:p>
                      <a:r>
                        <a:rPr lang="tr-TR" sz="2000" dirty="0" smtClean="0"/>
                        <a:t>Londra’nın İnsanları</a:t>
                      </a:r>
                      <a:endParaRPr lang="tr-TR" sz="2000" dirty="0"/>
                    </a:p>
                  </a:txBody>
                  <a:tcPr/>
                </a:tc>
                <a:tc>
                  <a:txBody>
                    <a:bodyPr/>
                    <a:lstStyle/>
                    <a:p>
                      <a:r>
                        <a:rPr lang="tr-TR" sz="2000" dirty="0" smtClean="0"/>
                        <a:t>İngiltere</a:t>
                      </a:r>
                      <a:endParaRPr lang="tr-TR" sz="2000" dirty="0"/>
                    </a:p>
                  </a:txBody>
                  <a:tcPr/>
                </a:tc>
              </a:tr>
              <a:tr h="370840">
                <a:tc>
                  <a:txBody>
                    <a:bodyPr/>
                    <a:lstStyle/>
                    <a:p>
                      <a:r>
                        <a:rPr lang="tr-TR" sz="2000" i="1" kern="1200" dirty="0" err="1" smtClean="0">
                          <a:solidFill>
                            <a:schemeClr val="dk1"/>
                          </a:solidFill>
                          <a:latin typeface="+mn-lt"/>
                          <a:ea typeface="+mn-ea"/>
                          <a:cs typeface="+mn-cs"/>
                        </a:rPr>
                        <a:t>Rochdale</a:t>
                      </a:r>
                      <a:r>
                        <a:rPr lang="tr-TR" sz="2000" kern="1200" dirty="0" smtClean="0">
                          <a:solidFill>
                            <a:schemeClr val="dk1"/>
                          </a:solidFill>
                          <a:latin typeface="+mn-lt"/>
                          <a:ea typeface="+mn-ea"/>
                          <a:cs typeface="+mn-cs"/>
                        </a:rPr>
                        <a:t> </a:t>
                      </a:r>
                      <a:r>
                        <a:rPr lang="tr-TR" sz="2000" i="1" kern="1200" dirty="0" smtClean="0">
                          <a:solidFill>
                            <a:schemeClr val="dk1"/>
                          </a:solidFill>
                          <a:latin typeface="+mn-lt"/>
                          <a:ea typeface="+mn-ea"/>
                          <a:cs typeface="+mn-cs"/>
                        </a:rPr>
                        <a:t>Sanat Galerisi </a:t>
                      </a:r>
                      <a:endParaRPr lang="tr-TR" sz="2000" dirty="0"/>
                    </a:p>
                  </a:txBody>
                  <a:tcPr/>
                </a:tc>
                <a:tc>
                  <a:txBody>
                    <a:bodyPr/>
                    <a:lstStyle/>
                    <a:p>
                      <a:r>
                        <a:rPr lang="tr-TR" sz="2000" dirty="0" smtClean="0"/>
                        <a:t>Kadınları</a:t>
                      </a:r>
                      <a:r>
                        <a:rPr lang="tr-TR" sz="2000" baseline="0" dirty="0" smtClean="0"/>
                        <a:t> Resimlemek</a:t>
                      </a:r>
                      <a:endParaRPr lang="tr-TR" sz="2000" dirty="0"/>
                    </a:p>
                  </a:txBody>
                  <a:tcPr/>
                </a:tc>
                <a:tc>
                  <a:txBody>
                    <a:bodyPr/>
                    <a:lstStyle/>
                    <a:p>
                      <a:r>
                        <a:rPr lang="tr-TR" sz="2000" dirty="0" smtClean="0"/>
                        <a:t>İngiltere</a:t>
                      </a:r>
                      <a:endParaRPr lang="tr-TR" sz="2000" dirty="0"/>
                    </a:p>
                  </a:txBody>
                  <a:tcPr/>
                </a:tc>
              </a:tr>
              <a:tr h="370840">
                <a:tc>
                  <a:txBody>
                    <a:bodyPr/>
                    <a:lstStyle/>
                    <a:p>
                      <a:r>
                        <a:rPr lang="tr-TR" sz="2000" i="1" kern="1200" dirty="0" err="1" smtClean="0">
                          <a:solidFill>
                            <a:schemeClr val="dk1"/>
                          </a:solidFill>
                          <a:latin typeface="+mn-lt"/>
                          <a:ea typeface="+mn-ea"/>
                          <a:cs typeface="+mn-cs"/>
                        </a:rPr>
                        <a:t>Merseyside</a:t>
                      </a:r>
                      <a:r>
                        <a:rPr lang="tr-TR" sz="2000" i="1" kern="1200" dirty="0" smtClean="0">
                          <a:solidFill>
                            <a:schemeClr val="dk1"/>
                          </a:solidFill>
                          <a:latin typeface="+mn-lt"/>
                          <a:ea typeface="+mn-ea"/>
                          <a:cs typeface="+mn-cs"/>
                        </a:rPr>
                        <a:t> İş Tarihi Müzesi</a:t>
                      </a:r>
                      <a:endParaRPr lang="tr-TR" sz="2000" dirty="0"/>
                    </a:p>
                  </a:txBody>
                  <a:tcPr/>
                </a:tc>
                <a:tc>
                  <a:txBody>
                    <a:bodyPr/>
                    <a:lstStyle/>
                    <a:p>
                      <a:r>
                        <a:rPr lang="tr-TR" sz="2000" dirty="0" smtClean="0"/>
                        <a:t>İş Yaşamında Kadın </a:t>
                      </a:r>
                      <a:endParaRPr lang="tr-TR" sz="2000" dirty="0"/>
                    </a:p>
                  </a:txBody>
                  <a:tcPr/>
                </a:tc>
                <a:tc>
                  <a:txBody>
                    <a:bodyPr/>
                    <a:lstStyle/>
                    <a:p>
                      <a:r>
                        <a:rPr lang="tr-TR" sz="2000" dirty="0" smtClean="0"/>
                        <a:t>İngiltere</a:t>
                      </a:r>
                      <a:endParaRPr lang="tr-TR" sz="2000" dirty="0"/>
                    </a:p>
                  </a:txBody>
                  <a:tcPr/>
                </a:tc>
              </a:tr>
              <a:tr h="370840">
                <a:tc>
                  <a:txBody>
                    <a:bodyPr/>
                    <a:lstStyle/>
                    <a:p>
                      <a:r>
                        <a:rPr lang="tr-TR" sz="2000" i="1" kern="1200" dirty="0" err="1" smtClean="0">
                          <a:solidFill>
                            <a:schemeClr val="dk1"/>
                          </a:solidFill>
                          <a:latin typeface="+mn-lt"/>
                          <a:ea typeface="+mn-ea"/>
                          <a:cs typeface="+mn-cs"/>
                        </a:rPr>
                        <a:t>Horniman</a:t>
                      </a:r>
                      <a:r>
                        <a:rPr lang="tr-TR" sz="2000" i="1" kern="1200" dirty="0" smtClean="0">
                          <a:solidFill>
                            <a:schemeClr val="dk1"/>
                          </a:solidFill>
                          <a:latin typeface="+mn-lt"/>
                          <a:ea typeface="+mn-ea"/>
                          <a:cs typeface="+mn-cs"/>
                        </a:rPr>
                        <a:t> Müzesi </a:t>
                      </a:r>
                      <a:endParaRPr lang="tr-TR" sz="2000" dirty="0"/>
                    </a:p>
                  </a:txBody>
                  <a:tcPr/>
                </a:tc>
                <a:tc>
                  <a:txBody>
                    <a:bodyPr/>
                    <a:lstStyle/>
                    <a:p>
                      <a:r>
                        <a:rPr lang="tr-TR" sz="2000" dirty="0" smtClean="0"/>
                        <a:t>Müzeyi</a:t>
                      </a:r>
                      <a:r>
                        <a:rPr lang="tr-TR" sz="2000" baseline="0" dirty="0" smtClean="0"/>
                        <a:t> Yeniden Yazmak </a:t>
                      </a:r>
                      <a:endParaRPr lang="tr-TR" sz="2000" dirty="0"/>
                    </a:p>
                  </a:txBody>
                  <a:tcPr/>
                </a:tc>
                <a:tc>
                  <a:txBody>
                    <a:bodyPr/>
                    <a:lstStyle/>
                    <a:p>
                      <a:r>
                        <a:rPr lang="tr-TR" sz="2000" dirty="0" smtClean="0"/>
                        <a:t>İngiltere </a:t>
                      </a:r>
                      <a:endParaRPr lang="tr-TR" sz="2000" dirty="0"/>
                    </a:p>
                  </a:txBody>
                  <a:tcPr/>
                </a:tc>
              </a:tr>
              <a:tr h="370840">
                <a:tc>
                  <a:txBody>
                    <a:bodyPr/>
                    <a:lstStyle/>
                    <a:p>
                      <a:r>
                        <a:rPr lang="tr-TR" sz="2000" i="1" kern="1200" dirty="0" err="1" smtClean="0">
                          <a:solidFill>
                            <a:schemeClr val="dk1"/>
                          </a:solidFill>
                          <a:latin typeface="+mn-lt"/>
                          <a:ea typeface="+mn-ea"/>
                          <a:cs typeface="+mn-cs"/>
                        </a:rPr>
                        <a:t>Farmanagh</a:t>
                      </a:r>
                      <a:r>
                        <a:rPr lang="tr-TR" sz="2000" i="1" kern="1200" dirty="0" smtClean="0">
                          <a:solidFill>
                            <a:schemeClr val="dk1"/>
                          </a:solidFill>
                          <a:latin typeface="+mn-lt"/>
                          <a:ea typeface="+mn-ea"/>
                          <a:cs typeface="+mn-cs"/>
                        </a:rPr>
                        <a:t> </a:t>
                      </a:r>
                      <a:r>
                        <a:rPr lang="tr-TR" sz="2000" i="1" kern="1200" dirty="0" err="1" smtClean="0">
                          <a:solidFill>
                            <a:schemeClr val="dk1"/>
                          </a:solidFill>
                          <a:latin typeface="+mn-lt"/>
                          <a:ea typeface="+mn-ea"/>
                          <a:cs typeface="+mn-cs"/>
                        </a:rPr>
                        <a:t>County</a:t>
                      </a:r>
                      <a:r>
                        <a:rPr lang="tr-TR" sz="2000" i="1" kern="1200" dirty="0" smtClean="0">
                          <a:solidFill>
                            <a:schemeClr val="dk1"/>
                          </a:solidFill>
                          <a:latin typeface="+mn-lt"/>
                          <a:ea typeface="+mn-ea"/>
                          <a:cs typeface="+mn-cs"/>
                        </a:rPr>
                        <a:t> Müzesi</a:t>
                      </a:r>
                      <a:endParaRPr lang="tr-TR" sz="2000" dirty="0"/>
                    </a:p>
                  </a:txBody>
                  <a:tcPr/>
                </a:tc>
                <a:tc>
                  <a:txBody>
                    <a:bodyPr/>
                    <a:lstStyle/>
                    <a:p>
                      <a:r>
                        <a:rPr lang="tr-TR" sz="2000" dirty="0" smtClean="0"/>
                        <a:t>Dünya Kadınları</a:t>
                      </a:r>
                      <a:endParaRPr lang="tr-TR" sz="2000" dirty="0"/>
                    </a:p>
                  </a:txBody>
                  <a:tcPr/>
                </a:tc>
                <a:tc>
                  <a:txBody>
                    <a:bodyPr/>
                    <a:lstStyle/>
                    <a:p>
                      <a:r>
                        <a:rPr lang="tr-TR" sz="2000" dirty="0" smtClean="0"/>
                        <a:t>ABD</a:t>
                      </a:r>
                      <a:endParaRPr lang="tr-TR" sz="2000" dirty="0"/>
                    </a:p>
                  </a:txBody>
                  <a:tcPr/>
                </a:tc>
              </a:tr>
              <a:tr h="370840">
                <a:tc>
                  <a:txBody>
                    <a:bodyPr/>
                    <a:lstStyle/>
                    <a:p>
                      <a:r>
                        <a:rPr lang="tr-TR" sz="2000" dirty="0" err="1" smtClean="0"/>
                        <a:t>British</a:t>
                      </a:r>
                      <a:r>
                        <a:rPr lang="tr-TR" sz="2000" dirty="0" smtClean="0"/>
                        <a:t> Müzesi</a:t>
                      </a:r>
                      <a:endParaRPr lang="tr-TR" sz="2000" dirty="0"/>
                    </a:p>
                  </a:txBody>
                  <a:tcPr/>
                </a:tc>
                <a:tc>
                  <a:txBody>
                    <a:bodyPr/>
                    <a:lstStyle/>
                    <a:p>
                      <a:r>
                        <a:rPr lang="tr-TR" sz="2000" dirty="0" smtClean="0"/>
                        <a:t>*Müze Cinsiyet Eşitliği</a:t>
                      </a:r>
                      <a:r>
                        <a:rPr lang="tr-TR" sz="2000" baseline="0" dirty="0" smtClean="0"/>
                        <a:t> Raporu</a:t>
                      </a:r>
                      <a:endParaRPr lang="tr-TR" sz="2000" dirty="0"/>
                    </a:p>
                  </a:txBody>
                  <a:tcPr/>
                </a:tc>
                <a:tc>
                  <a:txBody>
                    <a:bodyPr/>
                    <a:lstStyle/>
                    <a:p>
                      <a:r>
                        <a:rPr lang="tr-TR" sz="2000" dirty="0" smtClean="0"/>
                        <a:t>İngiltere</a:t>
                      </a:r>
                      <a:endParaRPr lang="tr-TR" sz="2000" dirty="0"/>
                    </a:p>
                  </a:txBody>
                  <a:tcPr/>
                </a:tc>
              </a:tr>
            </a:tbl>
          </a:graphicData>
        </a:graphic>
      </p:graphicFrame>
      <p:sp>
        <p:nvSpPr>
          <p:cNvPr id="5" name="4 Dikdörtgen"/>
          <p:cNvSpPr/>
          <p:nvPr/>
        </p:nvSpPr>
        <p:spPr>
          <a:xfrm>
            <a:off x="467544" y="5877272"/>
            <a:ext cx="8208912" cy="769441"/>
          </a:xfrm>
          <a:prstGeom prst="rect">
            <a:avLst/>
          </a:prstGeom>
        </p:spPr>
        <p:txBody>
          <a:bodyPr wrap="square">
            <a:spAutoFit/>
          </a:bodyPr>
          <a:lstStyle/>
          <a:p>
            <a:r>
              <a:rPr lang="tr-TR" sz="2200" dirty="0" smtClean="0"/>
              <a:t>* Müzenin “çeşitlilik” temasıyla oluşturduğu rapor.  Müze çalışanları, izleyicileri ve nesneleri bağlamında çeşitlilik ilkeleri. </a:t>
            </a:r>
            <a:endParaRPr lang="tr-TR"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TÜRKİYE’DE KADIN MÜZELERİ</a:t>
            </a:r>
            <a:endParaRPr lang="tr-TR" dirty="0"/>
          </a:p>
        </p:txBody>
      </p:sp>
      <p:pic>
        <p:nvPicPr>
          <p:cNvPr id="26626" name="Picture 2" descr="http://cografyaharita.com/haritalarim/4jdilsiz_turkiye_haritasi_s2.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27" y="1268760"/>
            <a:ext cx="9144000" cy="46672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http://muzeasist.com/panel/profil/519-1-%5b1434971262%5d-4010.png"/>
          <p:cNvPicPr>
            <a:picLocks noChangeAspect="1" noChangeArrowheads="1"/>
          </p:cNvPicPr>
          <p:nvPr/>
        </p:nvPicPr>
        <p:blipFill>
          <a:blip r:embed="rId3">
            <a:extLst>
              <a:ext uri="{BEBA8EAE-BF5A-486C-A8C5-ECC9F3942E4B}">
                <a14:imgProps xmlns="" xmlns:a14="http://schemas.microsoft.com/office/drawing/2010/main">
                  <a14:imgLayer r:embed="rId4">
                    <a14:imgEffect>
                      <a14:colorTemperature colorTemp="4700"/>
                    </a14:imgEffect>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179511" y="3279267"/>
            <a:ext cx="1517885" cy="15178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 name="Picture 2" descr="http://www.antalyakadinmuzesi.org/assets/css/img/logo-tr.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627784" y="4509120"/>
            <a:ext cx="1451595" cy="1337541"/>
          </a:xfrm>
          <a:prstGeom prst="rect">
            <a:avLst/>
          </a:prstGeom>
          <a:noFill/>
          <a:extLst>
            <a:ext uri="{909E8E84-426E-40DD-AFC4-6F175D3DCCD1}">
              <a14:hiddenFill xmlns="" xmlns:a14="http://schemas.microsoft.com/office/drawing/2010/main">
                <a:solidFill>
                  <a:srgbClr val="FFFFFF"/>
                </a:solidFill>
              </a14:hiddenFill>
            </a:ext>
          </a:extLst>
        </p:spPr>
      </p:pic>
      <p:pic>
        <p:nvPicPr>
          <p:cNvPr id="28674" name="Picture 2" descr="https://fb-s-a-a.akamaihd.net/h-ak-xaf1/v/t1.0-9/485099_428261840574904_87881624_n.jpg?oh=146b5ee3507efbf52631b9e76d253e40&amp;oe=58D2AC5C&amp;__gda__=1488534444_f4a8c01cd891b231e309c94f3960bdb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43608" y="1556792"/>
            <a:ext cx="1307579" cy="13075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2948613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216</Words>
  <Application>Microsoft Office PowerPoint</Application>
  <PresentationFormat>Ekran Gösterisi (4:3)</PresentationFormat>
  <Paragraphs>54</Paragraphs>
  <Slides>7</Slides>
  <Notes>3</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Ofis Teması</vt:lpstr>
      <vt:lpstr>Slayt 1</vt:lpstr>
      <vt:lpstr>Slayt 2</vt:lpstr>
      <vt:lpstr>Slayt 3</vt:lpstr>
      <vt:lpstr>KADIN MÜZELERİ </vt:lpstr>
      <vt:lpstr>Slayt 5</vt:lpstr>
      <vt:lpstr>Müzede tema “KADIN”</vt:lpstr>
      <vt:lpstr>TÜRKİYE’DE KADIN MÜZELERİ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Ceren Karadeniz</dc:creator>
  <cp:lastModifiedBy>SAMSUNG</cp:lastModifiedBy>
  <cp:revision>135</cp:revision>
  <dcterms:created xsi:type="dcterms:W3CDTF">2013-05-13T20:02:13Z</dcterms:created>
  <dcterms:modified xsi:type="dcterms:W3CDTF">2017-11-08T20:28:08Z</dcterms:modified>
</cp:coreProperties>
</file>