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9" r:id="rId18"/>
    <p:sldId id="280" r:id="rId19"/>
    <p:sldId id="30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310" r:id="rId28"/>
    <p:sldId id="288" r:id="rId29"/>
    <p:sldId id="311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312" r:id="rId38"/>
    <p:sldId id="296" r:id="rId39"/>
    <p:sldId id="297" r:id="rId40"/>
    <p:sldId id="298" r:id="rId41"/>
    <p:sldId id="313" r:id="rId42"/>
    <p:sldId id="299" r:id="rId43"/>
    <p:sldId id="314" r:id="rId44"/>
    <p:sldId id="301" r:id="rId45"/>
    <p:sldId id="303" r:id="rId46"/>
    <p:sldId id="304" r:id="rId47"/>
    <p:sldId id="315" r:id="rId48"/>
    <p:sldId id="307" r:id="rId49"/>
    <p:sldId id="30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81576-C087-4A36-BF56-E960DAE0FF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677972A-5EAA-4FFB-B276-85AB16DA3AB5}">
      <dgm:prSet/>
      <dgm:spPr/>
      <dgm:t>
        <a:bodyPr/>
        <a:lstStyle/>
        <a:p>
          <a:pPr rtl="0"/>
          <a:r>
            <a:rPr lang="tr-TR" b="1" baseline="0" dirty="0" smtClean="0"/>
            <a:t>Travma ve Yaralanmalarda İlk Yardım</a:t>
          </a:r>
          <a:endParaRPr lang="tr-TR" dirty="0"/>
        </a:p>
      </dgm:t>
    </dgm:pt>
    <dgm:pt modelId="{091802AC-638D-4298-96C1-490B5AB74AA5}" type="parTrans" cxnId="{A68D76A0-BB81-4919-9EC5-63DB4303EE7A}">
      <dgm:prSet/>
      <dgm:spPr/>
      <dgm:t>
        <a:bodyPr/>
        <a:lstStyle/>
        <a:p>
          <a:endParaRPr lang="tr-TR"/>
        </a:p>
      </dgm:t>
    </dgm:pt>
    <dgm:pt modelId="{936CD8DA-FB0B-441A-973A-8C65270572C2}" type="sibTrans" cxnId="{A68D76A0-BB81-4919-9EC5-63DB4303EE7A}">
      <dgm:prSet/>
      <dgm:spPr/>
      <dgm:t>
        <a:bodyPr/>
        <a:lstStyle/>
        <a:p>
          <a:endParaRPr lang="tr-TR"/>
        </a:p>
      </dgm:t>
    </dgm:pt>
    <dgm:pt modelId="{72C72487-B68A-4D3B-9A36-D7B4EDC0F583}" type="pres">
      <dgm:prSet presAssocID="{71881576-C087-4A36-BF56-E960DAE0F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F5B05C3-C34D-4539-B4C4-45440B531070}" type="pres">
      <dgm:prSet presAssocID="{1677972A-5EAA-4FFB-B276-85AB16DA3A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47E6294-7762-42DC-B081-83852AA65877}" type="presOf" srcId="{71881576-C087-4A36-BF56-E960DAE0FF07}" destId="{72C72487-B68A-4D3B-9A36-D7B4EDC0F583}" srcOrd="0" destOrd="0" presId="urn:microsoft.com/office/officeart/2005/8/layout/vList2"/>
    <dgm:cxn modelId="{A68D76A0-BB81-4919-9EC5-63DB4303EE7A}" srcId="{71881576-C087-4A36-BF56-E960DAE0FF07}" destId="{1677972A-5EAA-4FFB-B276-85AB16DA3AB5}" srcOrd="0" destOrd="0" parTransId="{091802AC-638D-4298-96C1-490B5AB74AA5}" sibTransId="{936CD8DA-FB0B-441A-973A-8C65270572C2}"/>
    <dgm:cxn modelId="{E1345663-8FD6-4DBD-87EA-16666E2AE8F8}" type="presOf" srcId="{1677972A-5EAA-4FFB-B276-85AB16DA3AB5}" destId="{6F5B05C3-C34D-4539-B4C4-45440B531070}" srcOrd="0" destOrd="0" presId="urn:microsoft.com/office/officeart/2005/8/layout/vList2"/>
    <dgm:cxn modelId="{78C3AA56-ECDC-4F9E-B5A8-A23BE9550940}" type="presParOf" srcId="{72C72487-B68A-4D3B-9A36-D7B4EDC0F583}" destId="{6F5B05C3-C34D-4539-B4C4-45440B5310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3E50E5-66C0-48CB-AAF9-36BF087340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E80E260E-3DBB-4E2A-BCB6-0D43A3DB0E69}">
      <dgm:prSet/>
      <dgm:spPr/>
      <dgm:t>
        <a:bodyPr/>
        <a:lstStyle/>
        <a:p>
          <a:pPr rtl="0"/>
          <a:r>
            <a:rPr lang="tr-TR" b="1" smtClean="0"/>
            <a:t>Dr. Öğr. Üye. Behire Sançar</a:t>
          </a:r>
          <a:endParaRPr lang="tr-TR"/>
        </a:p>
      </dgm:t>
    </dgm:pt>
    <dgm:pt modelId="{C37487F7-69F4-469F-B444-F5AD6BCD2752}" type="parTrans" cxnId="{1BACA49C-D3FA-4186-AD1A-1AED0A2AAD1A}">
      <dgm:prSet/>
      <dgm:spPr/>
      <dgm:t>
        <a:bodyPr/>
        <a:lstStyle/>
        <a:p>
          <a:endParaRPr lang="tr-TR"/>
        </a:p>
      </dgm:t>
    </dgm:pt>
    <dgm:pt modelId="{029B63C0-52F5-4919-87B0-E54CB9150EE5}" type="sibTrans" cxnId="{1BACA49C-D3FA-4186-AD1A-1AED0A2AAD1A}">
      <dgm:prSet/>
      <dgm:spPr/>
      <dgm:t>
        <a:bodyPr/>
        <a:lstStyle/>
        <a:p>
          <a:endParaRPr lang="tr-TR"/>
        </a:p>
      </dgm:t>
    </dgm:pt>
    <dgm:pt modelId="{29386843-F1A5-4866-8E4D-A7C93A2659B4}" type="pres">
      <dgm:prSet presAssocID="{003E50E5-66C0-48CB-AAF9-36BF08734000}" presName="linear" presStyleCnt="0">
        <dgm:presLayoutVars>
          <dgm:animLvl val="lvl"/>
          <dgm:resizeHandles val="exact"/>
        </dgm:presLayoutVars>
      </dgm:prSet>
      <dgm:spPr/>
    </dgm:pt>
    <dgm:pt modelId="{D711AB7F-4C3F-404D-8C50-0F3F4D5FAD3B}" type="pres">
      <dgm:prSet presAssocID="{E80E260E-3DBB-4E2A-BCB6-0D43A3DB0E6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BACA49C-D3FA-4186-AD1A-1AED0A2AAD1A}" srcId="{003E50E5-66C0-48CB-AAF9-36BF08734000}" destId="{E80E260E-3DBB-4E2A-BCB6-0D43A3DB0E69}" srcOrd="0" destOrd="0" parTransId="{C37487F7-69F4-469F-B444-F5AD6BCD2752}" sibTransId="{029B63C0-52F5-4919-87B0-E54CB9150EE5}"/>
    <dgm:cxn modelId="{4A1399B4-8F29-46D4-A65C-95AD3F891798}" type="presOf" srcId="{E80E260E-3DBB-4E2A-BCB6-0D43A3DB0E69}" destId="{D711AB7F-4C3F-404D-8C50-0F3F4D5FAD3B}" srcOrd="0" destOrd="0" presId="urn:microsoft.com/office/officeart/2005/8/layout/vList2"/>
    <dgm:cxn modelId="{88FACDFE-3447-4113-BACD-02FEE4EDD21E}" type="presOf" srcId="{003E50E5-66C0-48CB-AAF9-36BF08734000}" destId="{29386843-F1A5-4866-8E4D-A7C93A2659B4}" srcOrd="0" destOrd="0" presId="urn:microsoft.com/office/officeart/2005/8/layout/vList2"/>
    <dgm:cxn modelId="{7E561F7E-2094-4315-815B-8CFBE6879DDE}" type="presParOf" srcId="{29386843-F1A5-4866-8E4D-A7C93A2659B4}" destId="{D711AB7F-4C3F-404D-8C50-0F3F4D5FAD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B3600F-0376-4A94-A22A-E77EDFF27D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D203BA50-0407-4F71-B948-C25ED49CB8AF}">
      <dgm:prSet/>
      <dgm:spPr/>
      <dgm:t>
        <a:bodyPr/>
        <a:lstStyle/>
        <a:p>
          <a:pPr rtl="0"/>
          <a:r>
            <a:rPr lang="tr-TR" b="1" baseline="0" smtClean="0"/>
            <a:t>YARA tanımı ve nedenleri</a:t>
          </a:r>
          <a:endParaRPr lang="tr-TR"/>
        </a:p>
      </dgm:t>
    </dgm:pt>
    <dgm:pt modelId="{8E94A480-0B0F-443F-B2E4-33849CC9259B}" type="parTrans" cxnId="{0347AA67-CFC1-4984-A169-B74FA3CEC3CC}">
      <dgm:prSet/>
      <dgm:spPr/>
      <dgm:t>
        <a:bodyPr/>
        <a:lstStyle/>
        <a:p>
          <a:endParaRPr lang="tr-TR"/>
        </a:p>
      </dgm:t>
    </dgm:pt>
    <dgm:pt modelId="{761A1BFA-8432-41F4-86CD-55BE514E57B9}" type="sibTrans" cxnId="{0347AA67-CFC1-4984-A169-B74FA3CEC3CC}">
      <dgm:prSet/>
      <dgm:spPr/>
      <dgm:t>
        <a:bodyPr/>
        <a:lstStyle/>
        <a:p>
          <a:endParaRPr lang="tr-TR"/>
        </a:p>
      </dgm:t>
    </dgm:pt>
    <dgm:pt modelId="{6B760C7C-F919-4D25-8EE3-C4CD50BA1677}" type="pres">
      <dgm:prSet presAssocID="{DBB3600F-0376-4A94-A22A-E77EDFF27D01}" presName="linear" presStyleCnt="0">
        <dgm:presLayoutVars>
          <dgm:animLvl val="lvl"/>
          <dgm:resizeHandles val="exact"/>
        </dgm:presLayoutVars>
      </dgm:prSet>
      <dgm:spPr/>
    </dgm:pt>
    <dgm:pt modelId="{6B396875-41AF-4262-9304-FBD1C3D0541A}" type="pres">
      <dgm:prSet presAssocID="{D203BA50-0407-4F71-B948-C25ED49CB8A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A4670A5-CA9F-4DCF-996F-AEBF287BFBF7}" type="presOf" srcId="{DBB3600F-0376-4A94-A22A-E77EDFF27D01}" destId="{6B760C7C-F919-4D25-8EE3-C4CD50BA1677}" srcOrd="0" destOrd="0" presId="urn:microsoft.com/office/officeart/2005/8/layout/vList2"/>
    <dgm:cxn modelId="{0347AA67-CFC1-4984-A169-B74FA3CEC3CC}" srcId="{DBB3600F-0376-4A94-A22A-E77EDFF27D01}" destId="{D203BA50-0407-4F71-B948-C25ED49CB8AF}" srcOrd="0" destOrd="0" parTransId="{8E94A480-0B0F-443F-B2E4-33849CC9259B}" sibTransId="{761A1BFA-8432-41F4-86CD-55BE514E57B9}"/>
    <dgm:cxn modelId="{706AC720-E8DB-43C8-8AC8-F31B63EF775C}" type="presOf" srcId="{D203BA50-0407-4F71-B948-C25ED49CB8AF}" destId="{6B396875-41AF-4262-9304-FBD1C3D0541A}" srcOrd="0" destOrd="0" presId="urn:microsoft.com/office/officeart/2005/8/layout/vList2"/>
    <dgm:cxn modelId="{A9166925-2B15-49FC-9A2B-32C103B70055}" type="presParOf" srcId="{6B760C7C-F919-4D25-8EE3-C4CD50BA1677}" destId="{6B396875-41AF-4262-9304-FBD1C3D054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B05C3-C34D-4539-B4C4-45440B531070}">
      <dsp:nvSpPr>
        <dsp:cNvPr id="0" name=""/>
        <dsp:cNvSpPr/>
      </dsp:nvSpPr>
      <dsp:spPr>
        <a:xfrm>
          <a:off x="0" y="216843"/>
          <a:ext cx="10023945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b="1" kern="1200" baseline="0" dirty="0" smtClean="0"/>
            <a:t>Travma ve Yaralanmalarda İlk Yardım</a:t>
          </a:r>
          <a:endParaRPr lang="tr-TR" sz="4100" kern="1200" dirty="0"/>
        </a:p>
      </dsp:txBody>
      <dsp:txXfrm>
        <a:off x="48005" y="264848"/>
        <a:ext cx="9927935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1AB7F-4C3F-404D-8C50-0F3F4D5FAD3B}">
      <dsp:nvSpPr>
        <dsp:cNvPr id="0" name=""/>
        <dsp:cNvSpPr/>
      </dsp:nvSpPr>
      <dsp:spPr>
        <a:xfrm>
          <a:off x="0" y="4567"/>
          <a:ext cx="60960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Dr. Öğr. Üye. Behire Sançar</a:t>
          </a:r>
          <a:endParaRPr lang="tr-TR" sz="2400" kern="1200"/>
        </a:p>
      </dsp:txBody>
      <dsp:txXfrm>
        <a:off x="28100" y="32667"/>
        <a:ext cx="6039800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96875-41AF-4262-9304-FBD1C3D0541A}">
      <dsp:nvSpPr>
        <dsp:cNvPr id="0" name=""/>
        <dsp:cNvSpPr/>
      </dsp:nvSpPr>
      <dsp:spPr>
        <a:xfrm>
          <a:off x="0" y="786"/>
          <a:ext cx="8610600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b="1" kern="1200" baseline="0" smtClean="0"/>
            <a:t>YARA tanımı ve nedenleri</a:t>
          </a:r>
          <a:endParaRPr lang="tr-TR" sz="5000" kern="1200"/>
        </a:p>
      </dsp:txBody>
      <dsp:txXfrm>
        <a:off x="58543" y="59329"/>
        <a:ext cx="8493514" cy="1082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0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9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3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589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82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8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55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05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1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5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8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4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2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2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4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2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24045379"/>
              </p:ext>
            </p:extLst>
          </p:nvPr>
        </p:nvGraphicFramePr>
        <p:xfrm>
          <a:off x="1385734" y="2468880"/>
          <a:ext cx="10023945" cy="141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yagram 3"/>
          <p:cNvGraphicFramePr/>
          <p:nvPr/>
        </p:nvGraphicFramePr>
        <p:xfrm>
          <a:off x="2645664" y="4137767"/>
          <a:ext cx="609600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640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467CF0-EFE0-4DC0-820A-CC1722D6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0" y="764373"/>
            <a:ext cx="10012680" cy="1293028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err="1"/>
              <a:t>YAraLANMALARDA</a:t>
            </a:r>
            <a:r>
              <a:rPr lang="tr-TR" sz="4400" b="1" dirty="0"/>
              <a:t> İLK YARDIM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3A2A29-DEBD-49E9-ABCD-3F12B68F3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Kanama varsa durdurulmalı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Enfeksiyondan korunması için yara kapatılmalı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Kirli yaralar bol su ile yıkanmalı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Yara pansuman ve sargı ile kapatılmalı , hareket etmesini </a:t>
            </a:r>
          </a:p>
          <a:p>
            <a:pPr marL="0" indent="0">
              <a:buNone/>
            </a:pPr>
            <a:r>
              <a:rPr lang="tr-TR" sz="2800" dirty="0"/>
              <a:t>   engellemek için </a:t>
            </a:r>
            <a:r>
              <a:rPr lang="tr-TR" sz="2800" dirty="0" err="1"/>
              <a:t>için</a:t>
            </a:r>
            <a:r>
              <a:rPr lang="tr-TR" sz="2800" dirty="0"/>
              <a:t> tespit yapılmalı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239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C196DCA-DE2E-4123-920B-D3FEBCAD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84693"/>
            <a:ext cx="9232900" cy="1293028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err="1"/>
              <a:t>YAraLANMALARDA</a:t>
            </a:r>
            <a:r>
              <a:rPr lang="tr-TR" sz="4400" b="1" dirty="0"/>
              <a:t> İLK YARDIM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FE512F-94C0-4C99-A108-B5499AE68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012" y="1899920"/>
            <a:ext cx="10395268" cy="43997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Yarada batıcı yabancı cisimler(cam parçası)varsa simit </a:t>
            </a:r>
          </a:p>
          <a:p>
            <a:pPr marL="0" indent="0">
              <a:buNone/>
            </a:pPr>
            <a:r>
              <a:rPr lang="tr-TR" sz="2800" dirty="0"/>
              <a:t>   sargı yapılarak yara </a:t>
            </a:r>
            <a:r>
              <a:rPr lang="tr-TR" sz="2800" dirty="0" smtClean="0"/>
              <a:t>pansumanıyla </a:t>
            </a:r>
            <a:r>
              <a:rPr lang="tr-TR" sz="2800" dirty="0"/>
              <a:t>kapatılmalı ve  </a:t>
            </a:r>
          </a:p>
          <a:p>
            <a:pPr marL="0" indent="0">
              <a:buNone/>
            </a:pPr>
            <a:r>
              <a:rPr lang="tr-TR" sz="2800" dirty="0"/>
              <a:t>   hastaneye sevk edilmeli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Yapılan ilk yardım girişimlerinden sonra en kısa sürede </a:t>
            </a:r>
          </a:p>
          <a:p>
            <a:pPr marL="0" indent="0">
              <a:buNone/>
            </a:pPr>
            <a:r>
              <a:rPr lang="tr-TR" sz="2800" dirty="0"/>
              <a:t>   hastaneye sevk edilmeli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Yaralı </a:t>
            </a:r>
            <a:r>
              <a:rPr lang="tr-TR" sz="2800" dirty="0" smtClean="0"/>
              <a:t>bölgenin üzerine </a:t>
            </a:r>
            <a:r>
              <a:rPr lang="tr-TR" sz="2800" dirty="0"/>
              <a:t>soğuk uygulama yapılmalı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Yara bölgesine pamuk gibi malzeme uygulanmamalı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062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E5EF60-CA6D-45CF-A4A8-3A7DCFF3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842" y="581493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b="1" dirty="0"/>
              <a:t>YARALANMALARDA İLK YARDIM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A7BEC7-43BC-4AA8-A8C9-477C9AB2E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71" y="1615440"/>
            <a:ext cx="10654749" cy="5435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Yarada dışarıya çıkan dokular varsa içeriye   </a:t>
            </a:r>
          </a:p>
          <a:p>
            <a:pPr marL="0" indent="0">
              <a:buNone/>
            </a:pPr>
            <a:r>
              <a:rPr lang="tr-TR" sz="2800" dirty="0"/>
              <a:t>   yerleştirilmeye çalışılmamalıdır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Yara derinliğini anlamak için yaraya dokunulmamalı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Yara içindeki yabancı cisimler çıkartılmaya çalışılmamalı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Yara bölgesine dezenfektan ya da yara tozu dökülmemeli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Ciddi yaralanmalarda ağızdan sıvı ya da yiyecek </a:t>
            </a:r>
          </a:p>
          <a:p>
            <a:pPr marL="0" indent="0">
              <a:buNone/>
            </a:pPr>
            <a:r>
              <a:rPr lang="tr-TR" sz="2800" dirty="0"/>
              <a:t>   verilmemelidir.</a:t>
            </a:r>
          </a:p>
        </p:txBody>
      </p:sp>
    </p:spTree>
    <p:extLst>
      <p:ext uri="{BB962C8B-B14F-4D97-AF65-F5344CB8AC3E}">
        <p14:creationId xmlns:p14="http://schemas.microsoft.com/office/powerpoint/2010/main" val="2246111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37B343B-C111-4E01-8272-049CFD6A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589280"/>
            <a:ext cx="8610600" cy="121920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/>
              <a:t>TRAVMA TANIMI</a:t>
            </a:r>
            <a:br>
              <a:rPr lang="tr-TR" sz="4400" b="1" dirty="0"/>
            </a:br>
            <a:endParaRPr lang="tr-TR" sz="44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F532EA-1323-498A-87F5-BAEC16AEB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1927298"/>
            <a:ext cx="10099040" cy="41002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Travma küt ya da dokuya nüfuz eden bir </a:t>
            </a:r>
          </a:p>
          <a:p>
            <a:pPr marL="0" indent="0">
              <a:buNone/>
            </a:pPr>
            <a:r>
              <a:rPr lang="tr-TR" sz="2800" dirty="0"/>
              <a:t>   mekanizma ile ortaya çıkan enerjiye maruz kalan </a:t>
            </a:r>
          </a:p>
          <a:p>
            <a:pPr marL="0" indent="0">
              <a:buNone/>
            </a:pPr>
            <a:r>
              <a:rPr lang="tr-TR" sz="2800" dirty="0"/>
              <a:t>   kişinin vücut yüzeyinde yada derin dokularında </a:t>
            </a:r>
          </a:p>
          <a:p>
            <a:pPr marL="0" indent="0">
              <a:buNone/>
            </a:pPr>
            <a:r>
              <a:rPr lang="tr-TR" sz="2800" dirty="0"/>
              <a:t>   hasar oluşmasıdır. Travma </a:t>
            </a:r>
            <a:r>
              <a:rPr lang="tr-TR" sz="2800" dirty="0" smtClean="0"/>
              <a:t>sonrası </a:t>
            </a:r>
            <a:r>
              <a:rPr lang="tr-TR" sz="2800" dirty="0"/>
              <a:t>organ ve </a:t>
            </a:r>
          </a:p>
          <a:p>
            <a:pPr marL="0" indent="0">
              <a:buNone/>
            </a:pPr>
            <a:r>
              <a:rPr lang="tr-TR" sz="2800" dirty="0"/>
              <a:t>   dokularda oluşan hasar travmanın şiddeti ve yeri </a:t>
            </a:r>
          </a:p>
          <a:p>
            <a:pPr marL="0" indent="0">
              <a:buNone/>
            </a:pPr>
            <a:r>
              <a:rPr lang="tr-TR" sz="2800" dirty="0"/>
              <a:t>   ile ilgilidir . Travmalar çeşitli nedenlerden dolayı </a:t>
            </a:r>
          </a:p>
          <a:p>
            <a:pPr marL="0" indent="0">
              <a:buNone/>
            </a:pPr>
            <a:r>
              <a:rPr lang="tr-TR" sz="2800" dirty="0"/>
              <a:t>   meydana gelmektedir.</a:t>
            </a:r>
          </a:p>
        </p:txBody>
      </p:sp>
    </p:spTree>
    <p:extLst>
      <p:ext uri="{BB962C8B-B14F-4D97-AF65-F5344CB8AC3E}">
        <p14:creationId xmlns:p14="http://schemas.microsoft.com/office/powerpoint/2010/main" val="269369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DB2A47-FA9F-4110-A4E7-20846E84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840" y="840571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/>
              <a:t>TRAVMA TANIMI</a:t>
            </a:r>
            <a:br>
              <a:rPr lang="tr-TR" sz="4400" b="1" dirty="0"/>
            </a:b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52ED3A-C739-47A5-A69A-620089224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1513841"/>
            <a:ext cx="10830560" cy="48206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Bunların en başta gelen nedenleri trafik kazaları</a:t>
            </a:r>
            <a:r>
              <a:rPr lang="tr-TR" sz="2800" dirty="0" smtClean="0"/>
              <a:t>, iş </a:t>
            </a:r>
            <a:r>
              <a:rPr lang="tr-TR" sz="2800" dirty="0"/>
              <a:t>kazaları, ev kazaları , terör saldırıları ve eylemleridir.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Yaralanma vücudun herhangi bir enerji ile birden bire karşılaşması sonucu ortaya çıkan sonuçtur . Bu enerji ısı , elektrik ,kimyasal maddeler, radyasyon ya da hareket olabilir.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Yaralanmamın en önemli nedenlerinden biri olan hareket beden için öldürücü olabildiği gibi kalıcı izler bırakabilen bir </a:t>
            </a:r>
            <a:r>
              <a:rPr lang="tr-TR" sz="2800" dirty="0" err="1"/>
              <a:t>eneji</a:t>
            </a:r>
            <a:r>
              <a:rPr lang="tr-TR" sz="2800" dirty="0"/>
              <a:t> türüdür</a:t>
            </a:r>
            <a:r>
              <a:rPr lang="tr-TR" sz="3200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399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A26470-3079-4B44-9B32-7D185816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59165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TRAVMA TANIMI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40F7C0-1EF2-4A35-9503-7BF69CCE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60" y="1605281"/>
            <a:ext cx="11257280" cy="481208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Hareket </a:t>
            </a:r>
            <a:r>
              <a:rPr lang="tr-TR" sz="2800" dirty="0" smtClean="0"/>
              <a:t>halindeki </a:t>
            </a:r>
            <a:r>
              <a:rPr lang="tr-TR" sz="2800" dirty="0"/>
              <a:t>bir bedene dışardan bir darbe geldiğinde, hareket enerjisi farklı bir enerjiye dönüşmek ister; hareket halindeki bir bedene bu enerji dönüşümü çok hızlı olur ve yaralanma ile sonuçlanır 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Yaralanma küçük bir alanı etkileyebileceği gibi hayati organları da etkileyecek kadar geniş bir alanı etkileyebilir.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tr-TR" sz="2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Yaranın ve etkilene bölgenin büyüklüğü yaralanma şiddetine  bağlıdır .</a:t>
            </a:r>
          </a:p>
        </p:txBody>
      </p:sp>
    </p:spTree>
    <p:extLst>
      <p:ext uri="{BB962C8B-B14F-4D97-AF65-F5344CB8AC3E}">
        <p14:creationId xmlns:p14="http://schemas.microsoft.com/office/powerpoint/2010/main" val="1060214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0958DB8-8FDA-4310-8A55-99DB2C9CB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75421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TRAVMA TANIMI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33F2E1-63EE-47DC-B804-9F1FC34CB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2194560"/>
            <a:ext cx="11277600" cy="4024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Kazalar </a:t>
            </a:r>
            <a:r>
              <a:rPr lang="tr-TR" sz="2800" dirty="0"/>
              <a:t>ile oluşan yaralanmalar geniş bir alanı etkilemekle </a:t>
            </a:r>
          </a:p>
          <a:p>
            <a:pPr marL="0" indent="0">
              <a:buNone/>
            </a:pPr>
            <a:r>
              <a:rPr lang="tr-TR" sz="2800" dirty="0"/>
              <a:t>   hayat kurtarıcı olan ve altın saat olarak bilinen sürecin iyi </a:t>
            </a:r>
          </a:p>
          <a:p>
            <a:pPr marL="0" indent="0">
              <a:buNone/>
            </a:pPr>
            <a:r>
              <a:rPr lang="tr-TR" sz="2800" dirty="0"/>
              <a:t>   anlaşılması ve en kısa zamanda en etkin ilk yardım </a:t>
            </a:r>
            <a:r>
              <a:rPr lang="tr-TR" sz="2800" dirty="0" smtClean="0"/>
              <a:t>yapılarak, yaralının hastaneye ulaştırılması gerekmektedir. </a:t>
            </a:r>
          </a:p>
          <a:p>
            <a:pPr marL="0" indent="0">
              <a:buNone/>
            </a:pPr>
            <a:r>
              <a:rPr lang="tr-TR" sz="2800" dirty="0" smtClean="0"/>
              <a:t>Genellikle, yaralanmalarda </a:t>
            </a:r>
            <a:r>
              <a:rPr lang="tr-TR" sz="2800" dirty="0"/>
              <a:t>öngörülen bu altın saat en fazla 25  </a:t>
            </a:r>
          </a:p>
          <a:p>
            <a:pPr marL="0" indent="0">
              <a:buNone/>
            </a:pPr>
            <a:r>
              <a:rPr lang="tr-TR" sz="2800" dirty="0"/>
              <a:t>    dakikadır 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331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43A94A-1D9A-4274-9BA3-27993E3C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840571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MOTORLU ARAÇ KAZALARI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0D47ED-E3B1-4774-9799-F881A8C1F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80" y="2123438"/>
            <a:ext cx="10779760" cy="43467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Trafik kazalarında yaralanmayı oluşturan mekanizmalar </a:t>
            </a:r>
          </a:p>
          <a:p>
            <a:pPr marL="0" indent="0">
              <a:buNone/>
            </a:pPr>
            <a:r>
              <a:rPr lang="tr-TR" sz="2800" dirty="0"/>
              <a:t>   farklıdır. Aracın doğrudan kazazedeye çarpması </a:t>
            </a:r>
          </a:p>
          <a:p>
            <a:pPr marL="0" indent="0">
              <a:buNone/>
            </a:pPr>
            <a:r>
              <a:rPr lang="tr-TR" sz="2800" dirty="0"/>
              <a:t>   durumunda oluşan enerjinin büyük bir kısma kazazedeye </a:t>
            </a:r>
          </a:p>
          <a:p>
            <a:pPr marL="0" indent="0">
              <a:buNone/>
            </a:pPr>
            <a:r>
              <a:rPr lang="tr-TR" sz="2800" dirty="0"/>
              <a:t>   yöneliktir. Ayrıca kazazedenin araç içinde iken aracın bir </a:t>
            </a:r>
          </a:p>
          <a:p>
            <a:pPr marL="0" indent="0">
              <a:buNone/>
            </a:pPr>
            <a:r>
              <a:rPr lang="tr-TR" sz="2800" dirty="0"/>
              <a:t>   yere çarpması yada devrilmesi araç içindeki kazazedenin </a:t>
            </a:r>
          </a:p>
          <a:p>
            <a:pPr marL="0" indent="0">
              <a:buNone/>
            </a:pPr>
            <a:r>
              <a:rPr lang="tr-TR" sz="2800" dirty="0"/>
              <a:t>   farklı yönlere hareketi sonucu travma ve yaralanma </a:t>
            </a:r>
          </a:p>
          <a:p>
            <a:pPr marL="0" indent="0">
              <a:buNone/>
            </a:pPr>
            <a:r>
              <a:rPr lang="tr-TR" sz="2800" dirty="0"/>
              <a:t>   meydana gelmektedir.</a:t>
            </a:r>
          </a:p>
        </p:txBody>
      </p:sp>
    </p:spTree>
    <p:extLst>
      <p:ext uri="{BB962C8B-B14F-4D97-AF65-F5344CB8AC3E}">
        <p14:creationId xmlns:p14="http://schemas.microsoft.com/office/powerpoint/2010/main" val="3743737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9FCF88D-F5E8-41AE-8D0F-CCEF1163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84057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MOTORLU ARAÇ KAZALARI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80E8F8-506C-4442-9AAB-2FAC940A3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042160"/>
            <a:ext cx="10525760" cy="44527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Vücuda etki eden güç germe , basınç, kesme gibi </a:t>
            </a:r>
          </a:p>
          <a:p>
            <a:pPr marL="0" indent="0">
              <a:buNone/>
            </a:pPr>
            <a:r>
              <a:rPr lang="tr-TR" sz="2800" dirty="0"/>
              <a:t>   nedenlerle farklı yaralanmalar oluşmaktadır . Bireyi </a:t>
            </a:r>
          </a:p>
          <a:p>
            <a:pPr marL="0" indent="0">
              <a:buNone/>
            </a:pPr>
            <a:r>
              <a:rPr lang="tr-TR" sz="2800" dirty="0"/>
              <a:t>   etkileyen güç organın tolerans sınırını aşarsa doku ve </a:t>
            </a:r>
          </a:p>
          <a:p>
            <a:pPr marL="0" indent="0">
              <a:buNone/>
            </a:pPr>
            <a:r>
              <a:rPr lang="tr-TR" sz="2800" dirty="0"/>
              <a:t>   organda kırılma ve kopmaya kadar giden yaralanmalar </a:t>
            </a:r>
          </a:p>
          <a:p>
            <a:pPr marL="0" indent="0">
              <a:buNone/>
            </a:pPr>
            <a:r>
              <a:rPr lang="tr-TR" sz="2800" dirty="0"/>
              <a:t>   oluşur . Araç içinde ön yada arakada oturma </a:t>
            </a:r>
          </a:p>
          <a:p>
            <a:pPr marL="0" indent="0">
              <a:buNone/>
            </a:pPr>
            <a:r>
              <a:rPr lang="tr-TR" sz="2800" dirty="0"/>
              <a:t>   yaralanmalarda belirleyici rol oynar . Çarpmanın yönünde </a:t>
            </a:r>
          </a:p>
          <a:p>
            <a:pPr marL="0" indent="0">
              <a:buNone/>
            </a:pPr>
            <a:r>
              <a:rPr lang="tr-TR" sz="2800" dirty="0"/>
              <a:t>   araç içinde önemli bir faktördür.</a:t>
            </a:r>
          </a:p>
        </p:txBody>
      </p:sp>
    </p:spTree>
    <p:extLst>
      <p:ext uri="{BB962C8B-B14F-4D97-AF65-F5344CB8AC3E}">
        <p14:creationId xmlns:p14="http://schemas.microsoft.com/office/powerpoint/2010/main" val="911796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D2C97E7-2A4C-4EFC-A65D-5558293A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15173"/>
            <a:ext cx="8610600" cy="1293028"/>
          </a:xfrm>
        </p:spPr>
        <p:txBody>
          <a:bodyPr/>
          <a:lstStyle/>
          <a:p>
            <a:pPr algn="ctr"/>
            <a:r>
              <a:rPr lang="tr-TR" b="1" dirty="0"/>
              <a:t>MOTORLU ARAÇ KAZALARI</a:t>
            </a:r>
            <a:endParaRPr lang="tr-TR" dirty="0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770DC45F-A8F9-44BC-A7DF-5DD782804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842586" y="310317"/>
            <a:ext cx="4278228" cy="7863836"/>
          </a:xfrm>
        </p:spPr>
      </p:pic>
    </p:spTree>
    <p:extLst>
      <p:ext uri="{BB962C8B-B14F-4D97-AF65-F5344CB8AC3E}">
        <p14:creationId xmlns:p14="http://schemas.microsoft.com/office/powerpoint/2010/main" val="343195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/>
        </p:nvGraphicFramePr>
        <p:xfrm>
          <a:off x="1452880" y="731519"/>
          <a:ext cx="8610600" cy="120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FDD07E-DC9B-452D-A492-28AFB482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44320"/>
            <a:ext cx="10820400" cy="5191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Yara, vücuda dıştan yapılan etkilerin meydana getirdiği deri </a:t>
            </a:r>
          </a:p>
          <a:p>
            <a:pPr marL="0" indent="0">
              <a:buNone/>
            </a:pPr>
            <a:r>
              <a:rPr lang="tr-TR" sz="2800" dirty="0"/>
              <a:t>   ve deri altı dokularda sınırlı hasar oluşması, deri ve doku </a:t>
            </a:r>
          </a:p>
          <a:p>
            <a:pPr marL="0" indent="0">
              <a:buNone/>
            </a:pPr>
            <a:r>
              <a:rPr lang="tr-TR" sz="2800" dirty="0"/>
              <a:t>   bütünlüğünün bozulmasıdır.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Yara oluştuktan sonra kanama ,şekil bozukluğu, organda </a:t>
            </a:r>
          </a:p>
          <a:p>
            <a:pPr marL="0" indent="0">
              <a:buNone/>
            </a:pPr>
            <a:r>
              <a:rPr lang="tr-TR" sz="2800" dirty="0"/>
              <a:t>   işlev bozukluğu ve ağrı gibi belirtiler oluşmaktadır. Yara </a:t>
            </a:r>
          </a:p>
          <a:p>
            <a:pPr marL="0" indent="0">
              <a:buNone/>
            </a:pPr>
            <a:r>
              <a:rPr lang="tr-TR" sz="2800" dirty="0"/>
              <a:t>   bölgesindeki hücrelerde oluşan hasarın ciddiyeti travmanın </a:t>
            </a:r>
          </a:p>
          <a:p>
            <a:pPr marL="0" indent="0">
              <a:buNone/>
            </a:pPr>
            <a:r>
              <a:rPr lang="tr-TR" sz="2800" dirty="0"/>
              <a:t>   büyüklüğüne, dokudaki oksijen azlığının derece ve süresine, </a:t>
            </a:r>
          </a:p>
          <a:p>
            <a:pPr marL="0" indent="0">
              <a:buNone/>
            </a:pPr>
            <a:r>
              <a:rPr lang="tr-TR" sz="2800" dirty="0"/>
              <a:t>   yaralanan hücre tipine bağlıdır. </a:t>
            </a:r>
          </a:p>
        </p:txBody>
      </p:sp>
    </p:spTree>
    <p:extLst>
      <p:ext uri="{BB962C8B-B14F-4D97-AF65-F5344CB8AC3E}">
        <p14:creationId xmlns:p14="http://schemas.microsoft.com/office/powerpoint/2010/main" val="218465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CCF21B6-9C52-4B94-B5DA-35F2B444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540" y="7643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MOTORLU ARAÇ KAZALARI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DC50AB-A5CA-49EC-80E8-C01968D01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80" y="2057401"/>
            <a:ext cx="10739120" cy="41002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Motorlu taşıt kazalarında arabadan fırlama travmanın </a:t>
            </a:r>
          </a:p>
          <a:p>
            <a:pPr marL="0" indent="0">
              <a:buNone/>
            </a:pPr>
            <a:r>
              <a:rPr lang="tr-TR" sz="2800" dirty="0"/>
              <a:t>   boyutlarını oldukça arttıran bir durumdur . Emniyet kemeri </a:t>
            </a:r>
          </a:p>
          <a:p>
            <a:pPr marL="0" indent="0">
              <a:buNone/>
            </a:pPr>
            <a:r>
              <a:rPr lang="tr-TR" sz="2800" dirty="0"/>
              <a:t>   ve haça yastığı gibi koruyucu araçların kullanılması </a:t>
            </a:r>
          </a:p>
          <a:p>
            <a:pPr marL="0" indent="0">
              <a:buNone/>
            </a:pPr>
            <a:r>
              <a:rPr lang="tr-TR" sz="2800" dirty="0"/>
              <a:t>   durumda yaralanma riski çok daha az olacaktır .Sadece </a:t>
            </a:r>
          </a:p>
          <a:p>
            <a:pPr marL="0" indent="0">
              <a:buNone/>
            </a:pPr>
            <a:r>
              <a:rPr lang="tr-TR" sz="2800" dirty="0"/>
              <a:t>   emniyet kemeri kullanılması ölüm oram oranını %50 </a:t>
            </a:r>
          </a:p>
          <a:p>
            <a:pPr marL="0" indent="0">
              <a:buNone/>
            </a:pPr>
            <a:r>
              <a:rPr lang="tr-TR" sz="2800" dirty="0"/>
              <a:t>   azaltmaktadır . Hava yastığı ise önden çarpmalarda ölüm </a:t>
            </a:r>
          </a:p>
          <a:p>
            <a:pPr marL="0" indent="0">
              <a:buNone/>
            </a:pPr>
            <a:r>
              <a:rPr lang="tr-TR" sz="2800" dirty="0"/>
              <a:t>   oranını azaltan diğer bir koruyucu araçtır</a:t>
            </a:r>
            <a:r>
              <a:rPr lang="tr-TR" sz="35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2357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D2E0E54-0729-4FFC-8D0E-2FAC97DA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160" y="744053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b="1" dirty="0"/>
              <a:t>EMNİYET KEMERİ YARALANMALARI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2D1D5A-E540-4427-8A43-333AB2E7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1905000"/>
            <a:ext cx="10783252" cy="44825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Emniyet kemeri motorlu araç kazalarında birçok   </a:t>
            </a:r>
          </a:p>
          <a:p>
            <a:pPr marL="0" indent="0">
              <a:buNone/>
            </a:pPr>
            <a:r>
              <a:rPr lang="tr-TR" sz="2800" dirty="0"/>
              <a:t>   yaralanmadan korumasına rağmen , bazı yaralanmalara  </a:t>
            </a:r>
          </a:p>
          <a:p>
            <a:pPr marL="0" indent="0">
              <a:buNone/>
            </a:pPr>
            <a:r>
              <a:rPr lang="tr-TR" sz="2800" dirty="0"/>
              <a:t>   da neden olmaktadır .Barsak delinmeleri ve yırtılmaları ile </a:t>
            </a:r>
          </a:p>
          <a:p>
            <a:pPr marL="0" indent="0">
              <a:buNone/>
            </a:pPr>
            <a:r>
              <a:rPr lang="tr-TR" sz="2800" dirty="0"/>
              <a:t>   karın bölgesindeki  iç organ yaralanmaları gibi emniyet </a:t>
            </a:r>
          </a:p>
          <a:p>
            <a:pPr marL="0" indent="0">
              <a:buNone/>
            </a:pPr>
            <a:r>
              <a:rPr lang="tr-TR" sz="2800" dirty="0"/>
              <a:t>   kemeri takmayan sürücülerde kaza anında vücudun </a:t>
            </a:r>
          </a:p>
          <a:p>
            <a:pPr marL="0" indent="0">
              <a:buNone/>
            </a:pPr>
            <a:r>
              <a:rPr lang="tr-TR" sz="2800" dirty="0"/>
              <a:t>   kontrolsüz harekelerini engelleyen herhangi bir mekanizma </a:t>
            </a:r>
          </a:p>
          <a:p>
            <a:pPr marL="0" indent="0">
              <a:buNone/>
            </a:pPr>
            <a:r>
              <a:rPr lang="tr-TR" sz="2800" dirty="0"/>
              <a:t>   yoktur.</a:t>
            </a:r>
          </a:p>
        </p:txBody>
      </p:sp>
    </p:spTree>
    <p:extLst>
      <p:ext uri="{BB962C8B-B14F-4D97-AF65-F5344CB8AC3E}">
        <p14:creationId xmlns:p14="http://schemas.microsoft.com/office/powerpoint/2010/main" val="220981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F6A7CC6-FCBF-484C-82E2-8ECDF91A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840" y="754213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b="1" dirty="0"/>
              <a:t>EMNİYET KEMERİ YARALANMALARI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6AD03F-0E6C-4985-8500-8C5A6434F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80" y="2143760"/>
            <a:ext cx="10882202" cy="47142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Aracın önden çarpması durumunda en yaygın yaralanmam </a:t>
            </a:r>
          </a:p>
          <a:p>
            <a:pPr marL="0" indent="0">
              <a:buNone/>
            </a:pPr>
            <a:r>
              <a:rPr lang="tr-TR" sz="2800" dirty="0"/>
              <a:t>   göğüs kafesinin direksiyona çarpması sonucu kırıkların </a:t>
            </a:r>
          </a:p>
          <a:p>
            <a:pPr marL="0" indent="0">
              <a:buNone/>
            </a:pPr>
            <a:r>
              <a:rPr lang="tr-TR" sz="2800" dirty="0"/>
              <a:t>   oluşmasıdır . Ayrıca bacak ve ayakların direksiyon altında </a:t>
            </a:r>
          </a:p>
          <a:p>
            <a:pPr marL="0" indent="0">
              <a:buNone/>
            </a:pPr>
            <a:r>
              <a:rPr lang="tr-TR" sz="2800" dirty="0"/>
              <a:t>   sıkışması sonucu da yaralanma meydana gelmektedir. </a:t>
            </a:r>
          </a:p>
          <a:p>
            <a:pPr marL="0" indent="0">
              <a:buNone/>
            </a:pPr>
            <a:r>
              <a:rPr lang="tr-TR" sz="2800" dirty="0"/>
              <a:t>   Aracın yandan çarpması durumunda çarpan araç ve </a:t>
            </a:r>
          </a:p>
          <a:p>
            <a:pPr marL="0" indent="0">
              <a:buNone/>
            </a:pPr>
            <a:r>
              <a:rPr lang="tr-TR" sz="2800" dirty="0"/>
              <a:t>   sürücü arasında engelleyici bir mesafe yoktur. Sürücü </a:t>
            </a:r>
          </a:p>
          <a:p>
            <a:pPr marL="0" indent="0">
              <a:buNone/>
            </a:pPr>
            <a:r>
              <a:rPr lang="tr-TR" sz="2800" dirty="0"/>
              <a:t>   travmada doğrudan etkilenir</a:t>
            </a:r>
          </a:p>
        </p:txBody>
      </p:sp>
    </p:spTree>
    <p:extLst>
      <p:ext uri="{BB962C8B-B14F-4D97-AF65-F5344CB8AC3E}">
        <p14:creationId xmlns:p14="http://schemas.microsoft.com/office/powerpoint/2010/main" val="1540999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F306EBE-5574-4955-9B14-92FEC551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240" y="733893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b="1" dirty="0"/>
              <a:t>EMNİYET KEMERİ YARALANMALARI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883CC6-9A5D-43DB-9801-6184FA890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2133600"/>
            <a:ext cx="10783252" cy="4724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Sürücü için kafa ve boyun yaralanmaları , boyun </a:t>
            </a:r>
          </a:p>
          <a:p>
            <a:pPr marL="0" indent="0">
              <a:buNone/>
            </a:pPr>
            <a:r>
              <a:rPr lang="tr-TR" sz="2800" dirty="0"/>
              <a:t>   omurgasında yaralanmalar , göğüs kemiği ve kaburga </a:t>
            </a:r>
          </a:p>
          <a:p>
            <a:pPr marL="0" indent="0">
              <a:buNone/>
            </a:pPr>
            <a:r>
              <a:rPr lang="tr-TR" sz="2800" dirty="0"/>
              <a:t>   kırıkları , akciğer ve dalak yaralanmaları , kalça kırıkları en </a:t>
            </a:r>
          </a:p>
          <a:p>
            <a:pPr marL="0" indent="0">
              <a:buNone/>
            </a:pPr>
            <a:r>
              <a:rPr lang="tr-TR" sz="2800" dirty="0"/>
              <a:t>   yaygın yaralanma türleridir . Önde oturan yolcunun </a:t>
            </a:r>
          </a:p>
          <a:p>
            <a:pPr marL="0" indent="0">
              <a:buNone/>
            </a:pPr>
            <a:r>
              <a:rPr lang="tr-TR" sz="2800" dirty="0"/>
              <a:t>   kontrolsüz hareketlerini engelleyecek direksiyon </a:t>
            </a:r>
          </a:p>
          <a:p>
            <a:pPr marL="0" indent="0">
              <a:buNone/>
            </a:pPr>
            <a:r>
              <a:rPr lang="tr-TR" sz="2800" dirty="0"/>
              <a:t>   olmadığından göğüs kafesi yaralanmaları daha az ,kafa ve </a:t>
            </a:r>
          </a:p>
          <a:p>
            <a:pPr marL="0" indent="0">
              <a:buNone/>
            </a:pPr>
            <a:r>
              <a:rPr lang="tr-TR" sz="2800" dirty="0"/>
              <a:t>   yüz yaralanmaları daha fazla görülmektedir.</a:t>
            </a:r>
          </a:p>
        </p:txBody>
      </p:sp>
    </p:spTree>
    <p:extLst>
      <p:ext uri="{BB962C8B-B14F-4D97-AF65-F5344CB8AC3E}">
        <p14:creationId xmlns:p14="http://schemas.microsoft.com/office/powerpoint/2010/main" val="1696434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6E72911-6652-40F2-AB07-7003E575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760" y="7643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/>
              <a:t>EMNİYET KEMERİ YARALANMALARI</a:t>
            </a:r>
            <a:endParaRPr lang="tr-TR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F574DC-F69A-469D-8EDD-490AD8B4F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174240"/>
            <a:ext cx="11201400" cy="4024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Diğer yaralanma oranları sürücü ile benzerdir .Yanda oturan </a:t>
            </a:r>
          </a:p>
          <a:p>
            <a:pPr marL="0" indent="0">
              <a:buNone/>
            </a:pPr>
            <a:r>
              <a:rPr lang="tr-TR" sz="2800" dirty="0"/>
              <a:t>   yolcu açısından karaciğer yaralanmaları daha fazla </a:t>
            </a:r>
          </a:p>
          <a:p>
            <a:pPr marL="0" indent="0">
              <a:buNone/>
            </a:pPr>
            <a:r>
              <a:rPr lang="tr-TR" sz="2800" dirty="0"/>
              <a:t>   görülmektedir . Arka tarafta oturan kontrolsüz yolcular içinde </a:t>
            </a:r>
          </a:p>
          <a:p>
            <a:pPr marL="0" indent="0">
              <a:buNone/>
            </a:pPr>
            <a:r>
              <a:rPr lang="tr-TR" sz="2800" dirty="0"/>
              <a:t>   benzer yaralanmalar meydana gelmektedir.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207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5EEA90D-8280-4C4B-B17A-CC2B4EFB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0" y="72373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ARACIN YAYAYA ÇARPMASI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A222BB-96B7-421E-B6F6-1489846ED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60" y="2016761"/>
            <a:ext cx="11074400" cy="48412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Bu tür kazalarda ölüm oranı yüksektir. Bütün enerji </a:t>
            </a:r>
          </a:p>
          <a:p>
            <a:pPr marL="0" indent="0">
              <a:buNone/>
            </a:pPr>
            <a:r>
              <a:rPr lang="tr-TR" sz="2800" dirty="0"/>
              <a:t>   kazazede tarafından yapılır. Yaralanmanın şiddeti aracın ,</a:t>
            </a:r>
          </a:p>
          <a:p>
            <a:pPr marL="0" indent="0">
              <a:buNone/>
            </a:pPr>
            <a:r>
              <a:rPr lang="tr-TR" sz="2800" dirty="0"/>
              <a:t>   türü, aracın hızı, yayanın pozisyonu, aracın ön yapılarının </a:t>
            </a:r>
          </a:p>
          <a:p>
            <a:pPr marL="0" indent="0">
              <a:buNone/>
            </a:pPr>
            <a:r>
              <a:rPr lang="tr-TR" sz="2800" dirty="0"/>
              <a:t>   durumu ile yakın ilgilidir .Yetişkinlerde aracın çarpma etkisi </a:t>
            </a:r>
          </a:p>
          <a:p>
            <a:pPr marL="0" indent="0">
              <a:buNone/>
            </a:pPr>
            <a:r>
              <a:rPr lang="tr-TR" sz="2800" dirty="0"/>
              <a:t>   ile bacak ve ayak kemiklerinde kırık, göğüs ve karın </a:t>
            </a:r>
          </a:p>
          <a:p>
            <a:pPr marL="0" indent="0">
              <a:buNone/>
            </a:pPr>
            <a:r>
              <a:rPr lang="tr-TR" sz="2800" dirty="0"/>
              <a:t>   yaralanmaları ve kollarda yaralanma görülmektedir. </a:t>
            </a:r>
          </a:p>
          <a:p>
            <a:pPr marL="0" indent="0">
              <a:buNone/>
            </a:pPr>
            <a:r>
              <a:rPr lang="tr-TR" sz="2800" dirty="0"/>
              <a:t>   Çocuklar , yaşlılar ve alkollü kişiler bu tür yaralanmalara da </a:t>
            </a:r>
          </a:p>
          <a:p>
            <a:pPr marL="0" indent="0">
              <a:buNone/>
            </a:pPr>
            <a:r>
              <a:rPr lang="tr-TR" sz="2800" dirty="0"/>
              <a:t>   büyük risk altındalardır.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842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43A15B8-1BC8-42FF-BA43-93AD0B72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643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smtClean="0"/>
              <a:t>MOTOSİKLET </a:t>
            </a:r>
            <a:r>
              <a:rPr lang="tr-TR" sz="4400" b="1" dirty="0"/>
              <a:t>KAZALARI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F2F2E9-F6DF-4F8A-A6B2-C07EB7AF3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2194560"/>
            <a:ext cx="11018520" cy="4024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Motosiklet </a:t>
            </a:r>
            <a:r>
              <a:rPr lang="tr-TR" sz="2800" dirty="0"/>
              <a:t>kazalarında ölüm nedeni genellikle kafa </a:t>
            </a:r>
          </a:p>
          <a:p>
            <a:pPr marL="0" indent="0">
              <a:buNone/>
            </a:pPr>
            <a:r>
              <a:rPr lang="tr-TR" sz="2800" dirty="0"/>
              <a:t>   travmasıdır . Koruyu kask giyildiğinde ölüm oranı yarıya </a:t>
            </a:r>
          </a:p>
          <a:p>
            <a:pPr marL="0" indent="0">
              <a:buNone/>
            </a:pPr>
            <a:r>
              <a:rPr lang="tr-TR" sz="2800" dirty="0"/>
              <a:t>   düşer. Omurga , kalça ve kol-bacak yaralanmaları </a:t>
            </a:r>
          </a:p>
          <a:p>
            <a:pPr marL="0" indent="0">
              <a:buNone/>
            </a:pPr>
            <a:r>
              <a:rPr lang="tr-TR" sz="2800" dirty="0"/>
              <a:t>   yaygındır. Alt </a:t>
            </a:r>
            <a:r>
              <a:rPr lang="tr-TR" sz="2800" dirty="0" smtClean="0"/>
              <a:t>bacak (</a:t>
            </a:r>
            <a:r>
              <a:rPr lang="tr-TR" sz="2800" dirty="0"/>
              <a:t>kaval kemiği) yaralanmaları genellikle </a:t>
            </a:r>
          </a:p>
          <a:p>
            <a:pPr marL="0" indent="0">
              <a:buNone/>
            </a:pPr>
            <a:r>
              <a:rPr lang="tr-TR" sz="2800" dirty="0"/>
              <a:t>   açık kırık şeklindedir</a:t>
            </a:r>
          </a:p>
        </p:txBody>
      </p:sp>
    </p:spTree>
    <p:extLst>
      <p:ext uri="{BB962C8B-B14F-4D97-AF65-F5344CB8AC3E}">
        <p14:creationId xmlns:p14="http://schemas.microsoft.com/office/powerpoint/2010/main" val="1737806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37EC12-0882-4BE4-B6B3-5B31E982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420" y="805013"/>
            <a:ext cx="8610600" cy="1293028"/>
          </a:xfrm>
        </p:spPr>
        <p:txBody>
          <a:bodyPr/>
          <a:lstStyle/>
          <a:p>
            <a:pPr algn="ctr"/>
            <a:r>
              <a:rPr lang="tr-TR" b="1" dirty="0"/>
              <a:t>MOTORSİKLET KAZALARI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3219C0B-189B-4617-90BD-DDD453334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253404"/>
            <a:ext cx="7101840" cy="4157556"/>
          </a:xfrm>
        </p:spPr>
      </p:pic>
    </p:spTree>
    <p:extLst>
      <p:ext uri="{BB962C8B-B14F-4D97-AF65-F5344CB8AC3E}">
        <p14:creationId xmlns:p14="http://schemas.microsoft.com/office/powerpoint/2010/main" val="3791659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B13C8AE-AE43-411E-9607-04B9E41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80" y="74405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ATEŞLİ SİLAH YARALANMASI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B1B872-3128-448C-AAF5-7C8639D8C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94560"/>
            <a:ext cx="11125200" cy="4024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Kullanılan silah ve mermi tipi, atış mesafesi ,atış anında ki </a:t>
            </a:r>
          </a:p>
          <a:p>
            <a:pPr marL="0" indent="0">
              <a:buNone/>
            </a:pPr>
            <a:r>
              <a:rPr lang="tr-TR" sz="2800" dirty="0"/>
              <a:t>   hareketler yara tipinde önemli etkenlerdir. Yumuşak dokuların </a:t>
            </a:r>
          </a:p>
          <a:p>
            <a:pPr marL="0" indent="0">
              <a:buNone/>
            </a:pPr>
            <a:r>
              <a:rPr lang="tr-TR" sz="2800" dirty="0"/>
              <a:t>   içinden büyük bir hızla geçen mermi dokuda bir boşluk </a:t>
            </a:r>
          </a:p>
          <a:p>
            <a:pPr marL="0" indent="0">
              <a:buNone/>
            </a:pPr>
            <a:r>
              <a:rPr lang="tr-TR" sz="2800" dirty="0"/>
              <a:t>   oluşturur. Merminin kemik dokuda yaptığı hasar kemiğin </a:t>
            </a:r>
          </a:p>
          <a:p>
            <a:pPr marL="0" indent="0">
              <a:buNone/>
            </a:pPr>
            <a:r>
              <a:rPr lang="tr-TR" sz="2800" dirty="0"/>
              <a:t>   parçalanması şeklindedir.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7148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A02474-881D-4271-AF2F-7E863243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901530"/>
            <a:ext cx="8610600" cy="1293028"/>
          </a:xfrm>
        </p:spPr>
        <p:txBody>
          <a:bodyPr/>
          <a:lstStyle/>
          <a:p>
            <a:pPr algn="ctr"/>
            <a:r>
              <a:rPr lang="tr-TR" b="1" dirty="0"/>
              <a:t>ATEŞLİ SİLAH YARALANMASI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20E0A9D-1E9B-4B05-87DE-FA3FEC352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023360" y="619757"/>
            <a:ext cx="4145280" cy="7294883"/>
          </a:xfrm>
        </p:spPr>
      </p:pic>
    </p:spTree>
    <p:extLst>
      <p:ext uri="{BB962C8B-B14F-4D97-AF65-F5344CB8AC3E}">
        <p14:creationId xmlns:p14="http://schemas.microsoft.com/office/powerpoint/2010/main" val="291361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00FC071-C5FB-4E10-9EE4-4BC2B912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10" y="471710"/>
            <a:ext cx="10031895" cy="1275811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YARA ÇEŞİTLERİ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EDE4BB-68C0-4041-B711-642AE43A3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10" y="1513840"/>
            <a:ext cx="10398540" cy="56083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b="1" dirty="0"/>
              <a:t>   Kapalı Yaralar </a:t>
            </a:r>
            <a:r>
              <a:rPr lang="tr-TR" sz="2800" dirty="0"/>
              <a:t>: Travma etkisi ile deri  bütünlüğü </a:t>
            </a:r>
          </a:p>
          <a:p>
            <a:pPr marL="0" indent="0">
              <a:buNone/>
            </a:pPr>
            <a:r>
              <a:rPr lang="tr-TR" sz="2800" dirty="0"/>
              <a:t>   bozulmadığı ,ancak dokuda hasarın olduğu yaralardır.</a:t>
            </a:r>
          </a:p>
          <a:p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Ezik yaraları: deri yüzeyinde ayrılma olmadan yumuşak </a:t>
            </a:r>
          </a:p>
          <a:p>
            <a:pPr marL="0" indent="0">
              <a:buNone/>
            </a:pPr>
            <a:r>
              <a:rPr lang="tr-TR" sz="2800" dirty="0"/>
              <a:t>  dokuların ezilmiş, doku katları ayrılmış , küçük kan  </a:t>
            </a:r>
          </a:p>
          <a:p>
            <a:pPr marL="0" indent="0">
              <a:buNone/>
            </a:pPr>
            <a:r>
              <a:rPr lang="tr-TR" sz="2800" dirty="0"/>
              <a:t>  damarları yaralanmıştır.</a:t>
            </a:r>
          </a:p>
          <a:p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Morarma yaraları : genellikle küt yüzeyler ve cisimlerle </a:t>
            </a:r>
          </a:p>
          <a:p>
            <a:pPr marL="0" indent="0">
              <a:buNone/>
            </a:pPr>
            <a:r>
              <a:rPr lang="tr-TR" sz="2800" dirty="0"/>
              <a:t>  oluşan travma sonucu  gelişen , derinin açılmadığı ,ancak  </a:t>
            </a:r>
          </a:p>
          <a:p>
            <a:pPr marL="0" indent="0">
              <a:buNone/>
            </a:pPr>
            <a:r>
              <a:rPr lang="tr-TR" sz="2800" dirty="0"/>
              <a:t>  kan damarlarının hasar görmesi sonucu doku  arasında </a:t>
            </a:r>
          </a:p>
          <a:p>
            <a:pPr marL="0" indent="0">
              <a:buNone/>
            </a:pPr>
            <a:r>
              <a:rPr lang="tr-TR" sz="2800" dirty="0"/>
              <a:t>  kan toplanması ile oluşan yaralardır . </a:t>
            </a:r>
          </a:p>
          <a:p>
            <a:pPr marL="0" indent="0">
              <a:buNone/>
            </a:pPr>
            <a:r>
              <a:rPr lang="tr-TR" sz="1800" dirty="0"/>
              <a:t>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2610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EC88B9F-6D46-47BE-9680-15F8294B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84057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DELİCİ ALET YARALANMALARI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4CEDC7-3B0F-49A4-9D86-88368808A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40" y="2133600"/>
            <a:ext cx="10701972" cy="41002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Batıcı-delici bir aletin üzerine düşme, bazı otomatik aletleri </a:t>
            </a:r>
          </a:p>
          <a:p>
            <a:pPr marL="0" indent="0">
              <a:buNone/>
            </a:pPr>
            <a:r>
              <a:rPr lang="tr-TR" sz="2800" dirty="0"/>
              <a:t>   kullanma ya da kasıtlı olarak yaralanma meydana </a:t>
            </a:r>
          </a:p>
          <a:p>
            <a:pPr marL="0" indent="0">
              <a:buNone/>
            </a:pPr>
            <a:r>
              <a:rPr lang="tr-TR" sz="2800" dirty="0"/>
              <a:t>   gelebilir. Delici alet damarsal yapılardan geçmiş ve </a:t>
            </a:r>
          </a:p>
          <a:p>
            <a:pPr marL="0" indent="0">
              <a:buNone/>
            </a:pPr>
            <a:r>
              <a:rPr lang="tr-TR" sz="2800" dirty="0"/>
              <a:t>   kanamalarını engelleyecek şekilde bir tampon </a:t>
            </a:r>
          </a:p>
          <a:p>
            <a:pPr marL="0" indent="0">
              <a:buNone/>
            </a:pPr>
            <a:r>
              <a:rPr lang="tr-TR" sz="2800" dirty="0"/>
              <a:t>   oluşturmuşsa, gelişi güzel çıkartılmaya çalışmamalıdır. </a:t>
            </a:r>
          </a:p>
          <a:p>
            <a:pPr marL="0" indent="0">
              <a:buNone/>
            </a:pPr>
            <a:r>
              <a:rPr lang="tr-TR" sz="2800" dirty="0"/>
              <a:t>   Vücudun herhangi bir yerine saplanmış alet ameliyathane </a:t>
            </a:r>
          </a:p>
          <a:p>
            <a:pPr marL="0" indent="0">
              <a:buNone/>
            </a:pPr>
            <a:r>
              <a:rPr lang="tr-TR" sz="2800" dirty="0"/>
              <a:t>   ortamında çıkarılmalıdır. </a:t>
            </a:r>
          </a:p>
        </p:txBody>
      </p:sp>
    </p:spTree>
    <p:extLst>
      <p:ext uri="{BB962C8B-B14F-4D97-AF65-F5344CB8AC3E}">
        <p14:creationId xmlns:p14="http://schemas.microsoft.com/office/powerpoint/2010/main" val="1064438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4E546F2-4CB9-4FA0-AE47-302B56A3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0" y="74405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DELİCİ ALET YARALANMALARI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381E72-2CC0-41E9-B138-88559D7D7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" y="1855746"/>
            <a:ext cx="10861040" cy="45508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Genellikle giriş deliği küçüktür. Tornavida, şiş gibi aletlerle </a:t>
            </a:r>
          </a:p>
          <a:p>
            <a:pPr marL="0" indent="0">
              <a:buNone/>
            </a:pPr>
            <a:r>
              <a:rPr lang="tr-TR" sz="2800" dirty="0"/>
              <a:t>   yaralanmalarda giriş deliği çevresinde morarma vardır. </a:t>
            </a:r>
          </a:p>
          <a:p>
            <a:pPr marL="0" indent="0">
              <a:buNone/>
            </a:pPr>
            <a:r>
              <a:rPr lang="tr-TR" sz="2800" dirty="0"/>
              <a:t>   Yara derinliği aletin boyundan fazla olabilir. Kesik tarzında </a:t>
            </a:r>
          </a:p>
          <a:p>
            <a:pPr marL="0" indent="0">
              <a:buNone/>
            </a:pPr>
            <a:r>
              <a:rPr lang="tr-TR" sz="2800" dirty="0"/>
              <a:t>   yaralanmalar düşük hareket enerjili yaralardır. Tipik olarak </a:t>
            </a:r>
          </a:p>
          <a:p>
            <a:pPr marL="0" indent="0">
              <a:buNone/>
            </a:pPr>
            <a:r>
              <a:rPr lang="tr-TR" sz="2800" dirty="0"/>
              <a:t>   uzun bir yırtılma ve buna bağlı olarak derinliği az olan </a:t>
            </a:r>
          </a:p>
          <a:p>
            <a:pPr marL="0" indent="0">
              <a:buNone/>
            </a:pPr>
            <a:r>
              <a:rPr lang="tr-TR" sz="2800" dirty="0"/>
              <a:t>   yaralardır. Yara kenarlarının birbirinden ayrılma eğilimi </a:t>
            </a:r>
          </a:p>
          <a:p>
            <a:pPr marL="0" indent="0">
              <a:buNone/>
            </a:pPr>
            <a:r>
              <a:rPr lang="tr-TR" sz="2800" dirty="0"/>
              <a:t>   vardır. Kesici yaralarda ölüm oranı damar yaralanmalarının </a:t>
            </a:r>
          </a:p>
          <a:p>
            <a:pPr marL="0" indent="0">
              <a:buNone/>
            </a:pPr>
            <a:r>
              <a:rPr lang="tr-TR" sz="2800" dirty="0"/>
              <a:t>   olup olmamasına bağlıdır.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8538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EDD23F6-47DC-4636-BA0D-74650AC4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603" y="766350"/>
            <a:ext cx="9238490" cy="128089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/>
              <a:t>TRAVMA ÇEŞİTLERİ VE İLK YARDIM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58E28E-2C33-4B6E-B389-875AE339E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2133600"/>
            <a:ext cx="10712132" cy="4452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/>
              <a:t>  Kafa ve Beyin Travmaları: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Küt ya da batıcı-delici cisimlerle kafatasına gelen darbeler </a:t>
            </a:r>
          </a:p>
          <a:p>
            <a:pPr marL="0" indent="0">
              <a:buNone/>
            </a:pPr>
            <a:r>
              <a:rPr lang="tr-TR" sz="2800" dirty="0"/>
              <a:t>   kafa derisinde ezik ve morarma oluşmasına neden olabilir. </a:t>
            </a:r>
          </a:p>
          <a:p>
            <a:pPr marL="0" indent="0">
              <a:buNone/>
            </a:pPr>
            <a:r>
              <a:rPr lang="tr-TR" sz="2800" dirty="0"/>
              <a:t>   Darbenin şiddetine göre daha iç kısımda hasarlar da </a:t>
            </a:r>
          </a:p>
          <a:p>
            <a:pPr marL="0" indent="0">
              <a:buNone/>
            </a:pPr>
            <a:r>
              <a:rPr lang="tr-TR" sz="2800" dirty="0"/>
              <a:t>   meydana gelebilir. Kafatası kemiğinde kırıklar, beyin zarları </a:t>
            </a:r>
          </a:p>
          <a:p>
            <a:pPr marL="0" indent="0">
              <a:buNone/>
            </a:pPr>
            <a:r>
              <a:rPr lang="tr-TR" sz="2800" dirty="0"/>
              <a:t>   ve beyin dokusunda hasarlar oluşabilir. Merkezi sinir sistemi </a:t>
            </a:r>
          </a:p>
          <a:p>
            <a:pPr marL="0" indent="0">
              <a:buNone/>
            </a:pPr>
            <a:r>
              <a:rPr lang="tr-TR" sz="2800" dirty="0"/>
              <a:t>   etkilenebilir.</a:t>
            </a:r>
          </a:p>
          <a:p>
            <a:pPr marL="0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83404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51CEDC7-627F-4E25-9711-2B19A4F9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807" y="913670"/>
            <a:ext cx="9145725" cy="128089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/>
              <a:t>TRAVMA ÇEŞİTLERİ VE İLK YARDIM 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A8B47B-1F6C-429C-96A9-99DB2AADF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2428240"/>
            <a:ext cx="11038840" cy="3790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/>
              <a:t> Kafa ve Beyin Yaralanmalarının Belirtileri: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Kafa içi basıncının artmasına bağlı olarak bazı belirtilerin </a:t>
            </a:r>
          </a:p>
          <a:p>
            <a:pPr marL="0" indent="0">
              <a:buNone/>
            </a:pPr>
            <a:r>
              <a:rPr lang="tr-TR" sz="2800" dirty="0"/>
              <a:t>  kazazedede gözlenmesi gerekir. Bu belirtilerin bulunmaması </a:t>
            </a:r>
          </a:p>
          <a:p>
            <a:pPr marL="0" indent="0">
              <a:buNone/>
            </a:pPr>
            <a:r>
              <a:rPr lang="tr-TR" sz="2800" dirty="0"/>
              <a:t>  beyin dokusunda hasar olmadığı anlamına gelmez. Bazı </a:t>
            </a:r>
          </a:p>
          <a:p>
            <a:pPr marL="0" indent="0">
              <a:buNone/>
            </a:pPr>
            <a:r>
              <a:rPr lang="tr-TR" sz="2800" dirty="0"/>
              <a:t>  travmalarda belirtiler daha geç görülmektedir. </a:t>
            </a:r>
          </a:p>
        </p:txBody>
      </p:sp>
    </p:spTree>
    <p:extLst>
      <p:ext uri="{BB962C8B-B14F-4D97-AF65-F5344CB8AC3E}">
        <p14:creationId xmlns:p14="http://schemas.microsoft.com/office/powerpoint/2010/main" val="3491927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A5A639-FB98-4CDD-91A3-5F4D0E2A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0" y="852709"/>
            <a:ext cx="9318004" cy="128089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/>
              <a:t>TRAVMA ÇEŞİTLERİ VE İLK YARDIM 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B205AD-01D3-4EB8-B41F-E91966B37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680" y="2133599"/>
            <a:ext cx="10508932" cy="4346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/>
              <a:t>Kafa ve beyin yaralanmaları belirtileri: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Kafa derisinde şişlik, çökme ve şekil bozukluğu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Bilinç düzeyinde bozukluk ve bilinç kaybı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Fışkırır tarzda kusma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Baygınlık halinin devam etmesi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Göz bebekleri büyüklerinin birbirinden farklı olması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9797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21FE1F-43AD-48C2-A344-0B0D8045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991" y="913670"/>
            <a:ext cx="9251742" cy="128089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/>
              <a:t>TRAVMA ÇEŞİTLERİ VE İLK YARDIM 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894800-F31E-424F-99B4-3589CEBFF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Solunumda düzensizlik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Kulak ya da burundan sızı ya da kan gelmesi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Göz çevresi ve kurak çevresinde morarma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Nabızda değişiklikler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Uyku hali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7280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952B9C2-DE19-4EDD-B7C9-8B34F0B7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755" y="699510"/>
            <a:ext cx="9158977" cy="128089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/>
              <a:t>TRAVMA ÇEŞİTLERİ VE İLK YARDIM 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2AA96C-DAF7-4A01-A666-C1DF4B823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/>
              <a:t>   Kafa Travmalarında İlk Yardım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Kazazedenin bilinç durumu ve yaşamsal belirtileri izlenmelidir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112 acil servisten yardım istenmelidir.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Hava yolu açılmalı ve açık tutulmaya çalışmalı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7088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7083830-17EB-46AF-9565-A3AECCB8B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721" y="1084411"/>
            <a:ext cx="8610600" cy="1293028"/>
          </a:xfrm>
        </p:spPr>
        <p:txBody>
          <a:bodyPr/>
          <a:lstStyle/>
          <a:p>
            <a:pPr algn="ctr"/>
            <a:r>
              <a:rPr lang="tr-TR" b="1" dirty="0"/>
              <a:t>Koma pozisyonu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F72DADF-8B0D-42A3-A294-A620863F2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299569" y="474328"/>
            <a:ext cx="4104640" cy="7910863"/>
          </a:xfrm>
        </p:spPr>
      </p:pic>
    </p:spTree>
    <p:extLst>
      <p:ext uri="{BB962C8B-B14F-4D97-AF65-F5344CB8AC3E}">
        <p14:creationId xmlns:p14="http://schemas.microsoft.com/office/powerpoint/2010/main" val="1597278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F1943F7-C49B-4B8F-BB1C-6E3F074C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1" y="624110"/>
            <a:ext cx="9185482" cy="128089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/>
              <a:t>TRAVMA ÇEŞİTLERİ VE İLK YARDIM 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89CAEC-0D17-4F06-9644-6549F311B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1828800"/>
            <a:ext cx="10620692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Kanama varsa durdurulmalı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Açık yara varsa pansuman ve sargı ile kapatılmalı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Basit kafa yaralanmalarında kazazedenin başı hafif yukarıda tutulmalıdır.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Boğazda sıvı birikimi varsa baş yükseltilmeli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Kusma varsa kazazede yan çevrilmeli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Kafa travması ile birlikte kulak ve burundan kan ya da sıvı geliyorsa ,  sıvı ya da kanın geldiği tarafa doğru kazazede yatırılmalı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0541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F06DF78-8C94-43DB-86E5-280097FA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379" y="806990"/>
            <a:ext cx="9132473" cy="1280890"/>
          </a:xfrm>
        </p:spPr>
        <p:txBody>
          <a:bodyPr>
            <a:noAutofit/>
          </a:bodyPr>
          <a:lstStyle/>
          <a:p>
            <a:r>
              <a:rPr lang="tr-TR" sz="4400" b="1" dirty="0"/>
              <a:t>TRAVMA ÇEŞİTLERİ VE İLK YARDIM 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055C6C-2085-4620-A89E-5AE4042D8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5000"/>
            <a:ext cx="10590212" cy="495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Bilinç kapalı ise koma pozisyonu verilmeli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Kazazedenin taşınması sırasında solunumun sarsılmamasına özen gösterilmelidir bozul maması için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Kafa içi basıncı artma olasılığı olduğundan kulak ya da buruna tampon yapılmamalıdır 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Kafa derisi haricinde kemik kırığı olasılığı olan kafa yaralanmalarında kanamayı durdurmak için basınç yapılmamalı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174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2492A55-AA66-42C0-B5E7-39582CFA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20" y="761999"/>
            <a:ext cx="8610600" cy="1244601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KAPALI YARALAR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82DB4B-0552-439D-B8EA-F3344EC89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" y="2006600"/>
            <a:ext cx="10820400" cy="42984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Kızarıklık: kızarıklık tek bir bölgede yada yaygın şeklinde </a:t>
            </a:r>
          </a:p>
          <a:p>
            <a:pPr marL="0" indent="0">
              <a:buNone/>
            </a:pPr>
            <a:r>
              <a:rPr lang="tr-TR" sz="2800" dirty="0"/>
              <a:t>   olabilir. yüzeysel travma ve yanıklar sonucu oluşur.   </a:t>
            </a:r>
          </a:p>
          <a:p>
            <a:endParaRPr lang="tr-T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Dalgalanma yaraları: bomba ve mayın gibi patlayıcı </a:t>
            </a:r>
          </a:p>
          <a:p>
            <a:pPr marL="0" indent="0">
              <a:buNone/>
            </a:pPr>
            <a:r>
              <a:rPr lang="tr-TR" sz="2800" dirty="0"/>
              <a:t>   silahların iç organlarda yaralanma meydana </a:t>
            </a:r>
          </a:p>
          <a:p>
            <a:pPr marL="0" indent="0">
              <a:buNone/>
            </a:pPr>
            <a:r>
              <a:rPr lang="tr-TR" sz="2800" dirty="0"/>
              <a:t>   getirmesidir .Yüksek basınçlı hava nedeniyle ağır bir doku </a:t>
            </a:r>
          </a:p>
          <a:p>
            <a:pPr marL="0" indent="0">
              <a:buNone/>
            </a:pPr>
            <a:r>
              <a:rPr lang="tr-TR" sz="2800" dirty="0"/>
              <a:t>   hasarı vardır. Dışarıdan yaralanma belirtisi görülmesine </a:t>
            </a:r>
          </a:p>
          <a:p>
            <a:pPr marL="0" indent="0">
              <a:buNone/>
            </a:pPr>
            <a:r>
              <a:rPr lang="tr-TR" sz="2800" dirty="0"/>
              <a:t>   rağmen kazazedede şok tablosu gelişebilir.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060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BBA9FC-8DC1-4B24-83F8-5430CB3F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240" y="63229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OMURGA TRAVMALARI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C9B60C-855F-40CB-B1DB-0D936577C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767839"/>
            <a:ext cx="10834052" cy="48980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Omurga yaralanmaları, trafik kazaları, ev kazaları ve iş </a:t>
            </a:r>
          </a:p>
          <a:p>
            <a:pPr marL="0" indent="0">
              <a:buNone/>
            </a:pPr>
            <a:r>
              <a:rPr lang="tr-TR" sz="2800" dirty="0"/>
              <a:t>  kazaları gibi nedenlerle meydana gelir. Kafatasına gelen </a:t>
            </a:r>
          </a:p>
          <a:p>
            <a:pPr marL="0" indent="0">
              <a:buNone/>
            </a:pPr>
            <a:r>
              <a:rPr lang="tr-TR" sz="2800" dirty="0"/>
              <a:t>  darbeler boyun kırıklarına ne- den olabilir. Ayrıca taşıt </a:t>
            </a:r>
          </a:p>
          <a:p>
            <a:pPr marL="0" indent="0">
              <a:buNone/>
            </a:pPr>
            <a:r>
              <a:rPr lang="tr-TR" sz="2800" dirty="0"/>
              <a:t>  araçlarında ani fren boynun hızla öne ve arkaya kontrolsüz </a:t>
            </a:r>
          </a:p>
          <a:p>
            <a:pPr marL="0" indent="0">
              <a:buNone/>
            </a:pPr>
            <a:r>
              <a:rPr lang="tr-TR" sz="2800" dirty="0"/>
              <a:t>  şekilde hareketine neden olur. Bu sırada boyun kemiklerinde </a:t>
            </a:r>
          </a:p>
          <a:p>
            <a:pPr marL="0" indent="0">
              <a:buNone/>
            </a:pPr>
            <a:r>
              <a:rPr lang="tr-TR" sz="2800" dirty="0"/>
              <a:t>  kırıklara neden olabilir. Boyun kırıklarında mutlaka boyunluk </a:t>
            </a:r>
          </a:p>
          <a:p>
            <a:pPr marL="0" indent="0">
              <a:buNone/>
            </a:pPr>
            <a:r>
              <a:rPr lang="tr-TR" sz="2800" dirty="0"/>
              <a:t>  kullanılmalıdır. Boyun bölgesinde oluşan kırıkların hayati </a:t>
            </a:r>
          </a:p>
          <a:p>
            <a:pPr marL="0" indent="0">
              <a:buNone/>
            </a:pPr>
            <a:r>
              <a:rPr lang="tr-TR" sz="2800" dirty="0"/>
              <a:t>  önemi vardır. </a:t>
            </a:r>
          </a:p>
        </p:txBody>
      </p:sp>
    </p:spTree>
    <p:extLst>
      <p:ext uri="{BB962C8B-B14F-4D97-AF65-F5344CB8AC3E}">
        <p14:creationId xmlns:p14="http://schemas.microsoft.com/office/powerpoint/2010/main" val="3124341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07DDECA-FFEF-4C87-B8F1-2D479F64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995679"/>
            <a:ext cx="10764520" cy="106172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Kazalarda boyun omurlarının yaralanması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8B54A2B4-8C63-4786-B9AD-DC179F0BF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083050" y="150874"/>
            <a:ext cx="4024313" cy="8112001"/>
          </a:xfrm>
        </p:spPr>
      </p:pic>
    </p:spTree>
    <p:extLst>
      <p:ext uri="{BB962C8B-B14F-4D97-AF65-F5344CB8AC3E}">
        <p14:creationId xmlns:p14="http://schemas.microsoft.com/office/powerpoint/2010/main" val="3465190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EFA45C2-E6D4-4345-BC88-61111361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9325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OMURGA TRAVMALARI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43C67A-0710-47B9-B86F-7AFED31FB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757680"/>
            <a:ext cx="11037252" cy="52659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Kemik kırıkları ile birlikte omurilik kopması da oluşursa </a:t>
            </a:r>
          </a:p>
          <a:p>
            <a:pPr marL="0" indent="0">
              <a:buNone/>
            </a:pPr>
            <a:r>
              <a:rPr lang="tr-TR" sz="2800" dirty="0"/>
              <a:t>   kazazedenin yaşamımı yitirmesi ya da ömür boyu felç </a:t>
            </a:r>
          </a:p>
          <a:p>
            <a:pPr marL="0" indent="0">
              <a:buNone/>
            </a:pPr>
            <a:r>
              <a:rPr lang="tr-TR" sz="2800" dirty="0"/>
              <a:t>   kalması söz konusudur. Spor aktiviteleri, ev ve işyerlerinde </a:t>
            </a:r>
          </a:p>
          <a:p>
            <a:pPr marL="0" indent="0">
              <a:buNone/>
            </a:pPr>
            <a:r>
              <a:rPr lang="tr-TR" sz="2800" dirty="0"/>
              <a:t>   oluşan kazalarda ise bel omurları yaralanabilir. Genel olarak </a:t>
            </a:r>
          </a:p>
          <a:p>
            <a:pPr marL="0" indent="0">
              <a:buNone/>
            </a:pPr>
            <a:r>
              <a:rPr lang="tr-TR" sz="2800" dirty="0"/>
              <a:t>   omurga yaralanmalarında duyusal ve motor fonksiyonlarda </a:t>
            </a:r>
          </a:p>
          <a:p>
            <a:pPr marL="0" indent="0">
              <a:buNone/>
            </a:pPr>
            <a:r>
              <a:rPr lang="tr-TR" sz="2800" dirty="0"/>
              <a:t>   değişik derecelerde bozukluklar oluşmaktadır. Bu </a:t>
            </a:r>
          </a:p>
          <a:p>
            <a:pPr marL="0" indent="0">
              <a:buNone/>
            </a:pPr>
            <a:r>
              <a:rPr lang="tr-TR" sz="2800" dirty="0"/>
              <a:t>   bozukluklar kısmı ya da tam olabilir. Tam yon kaybı olan </a:t>
            </a:r>
          </a:p>
          <a:p>
            <a:pPr marL="0" indent="0">
              <a:buNone/>
            </a:pPr>
            <a:r>
              <a:rPr lang="tr-TR" sz="2800" dirty="0"/>
              <a:t>   yaralanmalarda hastanın yaşam kalitesi büyük ölçüde </a:t>
            </a:r>
          </a:p>
          <a:p>
            <a:pPr marL="0" indent="0">
              <a:buNone/>
            </a:pPr>
            <a:r>
              <a:rPr lang="tr-TR" sz="2800" dirty="0"/>
              <a:t>   değişmekte ve bağımlılık düzeyi artmaktadır.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4632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E25341-9F07-464A-8B62-A35838B6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764373"/>
            <a:ext cx="10779760" cy="1293028"/>
          </a:xfrm>
        </p:spPr>
        <p:txBody>
          <a:bodyPr/>
          <a:lstStyle/>
          <a:p>
            <a:pPr algn="ctr"/>
            <a:r>
              <a:rPr lang="tr-TR" b="1" dirty="0"/>
              <a:t>Trafik kazalarında boyunluk takılması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78D03F2-E9AD-47E6-A52B-58BCCC9CD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986" y="2193925"/>
            <a:ext cx="7402014" cy="4402435"/>
          </a:xfrm>
        </p:spPr>
      </p:pic>
    </p:spTree>
    <p:extLst>
      <p:ext uri="{BB962C8B-B14F-4D97-AF65-F5344CB8AC3E}">
        <p14:creationId xmlns:p14="http://schemas.microsoft.com/office/powerpoint/2010/main" val="13514810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56F406F-94D7-4301-A886-7B796A7D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70" y="624110"/>
            <a:ext cx="1054872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b="1" dirty="0"/>
              <a:t>OMURGA YARALANMALARININ BELİRTİLERİ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758743-DDB7-4379-A120-8388BD47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74" y="1702021"/>
            <a:ext cx="10783252" cy="5267739"/>
          </a:xfrm>
        </p:spPr>
        <p:txBody>
          <a:bodyPr>
            <a:normAutofit/>
          </a:bodyPr>
          <a:lstStyle/>
          <a:p>
            <a:r>
              <a:rPr lang="tr-TR" sz="2800" dirty="0"/>
              <a:t>Boyunluk yoksa kazazede düz yatırılmalı ve boynun iki yanına destek konularak başın pozisyonu sabit tutulmalıdır.</a:t>
            </a:r>
          </a:p>
          <a:p>
            <a:r>
              <a:rPr lang="tr-TR" sz="2800" dirty="0"/>
              <a:t> Kazazedenin taşınması sırasında omurganın şeklini bozmayacak  şekilde sert bir malzeme (tahta gibi) ile taşınmalıdır.</a:t>
            </a:r>
          </a:p>
          <a:p>
            <a:r>
              <a:rPr lang="tr-TR" sz="2800" dirty="0"/>
              <a:t>Kazazede sedyeye baş, omuz, göğüs, kalça, diz altı ve ayak bileğinden sabitlenerek  taşınmalıdır.</a:t>
            </a:r>
          </a:p>
          <a:p>
            <a:r>
              <a:rPr lang="tr-TR" sz="2800" dirty="0"/>
              <a:t>Kazazedeye müdahale edilmeden önce boyun ve belde ağrı olup olmadığı sorgulanmadan hareket ettirilmemelidir.</a:t>
            </a:r>
          </a:p>
          <a:p>
            <a:r>
              <a:rPr lang="tr-TR" sz="2800" dirty="0"/>
              <a:t>Omurga yaralanması olabileceği düşünülüyorsa kazazede hareket ettirilmemelidir 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6322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B874925-01E0-4DD0-9379-15F49E36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80" y="764373"/>
            <a:ext cx="10358120" cy="12930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GÖĞÜS TRAVMALARI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DCEF67-10D4-4100-A257-E9DCC9266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3599"/>
            <a:ext cx="10895012" cy="43599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Göğüs yaralanmaları delici-batıcı ya da küt şekilde olabilir. </a:t>
            </a:r>
          </a:p>
          <a:p>
            <a:pPr marL="0" indent="0">
              <a:buNone/>
            </a:pPr>
            <a:r>
              <a:rPr lang="tr-TR" sz="2800" dirty="0"/>
              <a:t>   Delici travmalarda göğüs kafesine saplanan sivri bir alet ile </a:t>
            </a:r>
          </a:p>
          <a:p>
            <a:pPr marL="0" indent="0">
              <a:buNone/>
            </a:pPr>
            <a:r>
              <a:rPr lang="tr-TR" sz="2800" dirty="0"/>
              <a:t>   medyama gelir. Bu tür yaralanmalarda göğüs kafesi ve </a:t>
            </a:r>
          </a:p>
          <a:p>
            <a:pPr marL="0" indent="0">
              <a:buNone/>
            </a:pPr>
            <a:r>
              <a:rPr lang="tr-TR" sz="2800" dirty="0"/>
              <a:t>   akciğer konusu da zarar görür. Hatta bazı durumlarda kalp </a:t>
            </a:r>
          </a:p>
          <a:p>
            <a:pPr marL="0" indent="0">
              <a:buNone/>
            </a:pPr>
            <a:r>
              <a:rPr lang="tr-TR" sz="2800" dirty="0"/>
              <a:t>   ve büyük damarlar da zarar görebilir. Dışarıya açık göğüs </a:t>
            </a:r>
          </a:p>
          <a:p>
            <a:pPr marL="0" indent="0">
              <a:buNone/>
            </a:pPr>
            <a:r>
              <a:rPr lang="tr-TR" sz="2800" dirty="0"/>
              <a:t>   kafesi yaralanmaları nedeniyle göğüs boşluğuna hava </a:t>
            </a:r>
          </a:p>
          <a:p>
            <a:pPr marL="0" indent="0">
              <a:buNone/>
            </a:pPr>
            <a:r>
              <a:rPr lang="tr-TR" sz="2800" dirty="0"/>
              <a:t>   dolabilir</a:t>
            </a:r>
            <a:r>
              <a:rPr lang="tr-TR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1061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B874925-01E0-4DD0-9379-15F49E36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2213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GÖĞÜS TRAVMALARI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DCEF67-10D4-4100-A257-E9DCC9266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1696278"/>
            <a:ext cx="10935652" cy="51617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Göğüs boşluğuna hava dolması akciğerlerin </a:t>
            </a:r>
          </a:p>
          <a:p>
            <a:pPr marL="0" indent="0">
              <a:buNone/>
            </a:pPr>
            <a:r>
              <a:rPr lang="tr-TR" sz="2800" dirty="0"/>
              <a:t>   büzüşmesine neden olur. Göğüs travmaları küçük </a:t>
            </a:r>
          </a:p>
          <a:p>
            <a:pPr marL="0" indent="0">
              <a:buNone/>
            </a:pPr>
            <a:r>
              <a:rPr lang="tr-TR" sz="2800" dirty="0"/>
              <a:t>   düzeyde olabileceği gibi, solunumu etkileyen </a:t>
            </a:r>
          </a:p>
          <a:p>
            <a:pPr marL="0" indent="0">
              <a:buNone/>
            </a:pPr>
            <a:r>
              <a:rPr lang="tr-TR" sz="2800" dirty="0"/>
              <a:t>   kaburga kırıkları ya da göğüs kafesinde daha ciddi </a:t>
            </a:r>
          </a:p>
          <a:p>
            <a:pPr marL="0" indent="0">
              <a:buNone/>
            </a:pPr>
            <a:r>
              <a:rPr lang="tr-TR" sz="2800" dirty="0"/>
              <a:t>   yaralanmalar seklinde de olabilir. Göğüs </a:t>
            </a:r>
          </a:p>
          <a:p>
            <a:pPr marL="0" indent="0">
              <a:buNone/>
            </a:pPr>
            <a:r>
              <a:rPr lang="tr-TR" sz="2800" dirty="0"/>
              <a:t>   travmalarında göğüs duvarı hareketinin bozulması ve </a:t>
            </a:r>
          </a:p>
          <a:p>
            <a:pPr marL="0" indent="0">
              <a:buNone/>
            </a:pPr>
            <a:r>
              <a:rPr lang="tr-TR" sz="2800" dirty="0"/>
              <a:t>   ağrı nedeniyle solunu fonksiyonunda bozulma, göğüs </a:t>
            </a:r>
          </a:p>
          <a:p>
            <a:pPr marL="0" indent="0">
              <a:buNone/>
            </a:pPr>
            <a:r>
              <a:rPr lang="tr-TR" sz="2800" dirty="0"/>
              <a:t>   duvarı yaralanması sonucu akciğer dokusunda hasar </a:t>
            </a:r>
          </a:p>
          <a:p>
            <a:pPr marL="0" indent="0">
              <a:buNone/>
            </a:pPr>
            <a:r>
              <a:rPr lang="tr-TR" sz="2800" dirty="0"/>
              <a:t>   oluşması daha önemli riskleri ortaya  çıkarmaktadır.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5378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315D4F-A72F-4DDF-9517-D933C073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480" y="764373"/>
            <a:ext cx="9697720" cy="1293028"/>
          </a:xfrm>
        </p:spPr>
        <p:txBody>
          <a:bodyPr/>
          <a:lstStyle/>
          <a:p>
            <a:pPr algn="ctr"/>
            <a:r>
              <a:rPr lang="tr-TR" b="1" dirty="0"/>
              <a:t>Yaralanmalarda göğüs kafesine hava dolması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0DC0206-9ED0-4ADA-938B-C1836C659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231" y="2193925"/>
            <a:ext cx="7819537" cy="4024313"/>
          </a:xfrm>
        </p:spPr>
      </p:pic>
    </p:spTree>
    <p:extLst>
      <p:ext uri="{BB962C8B-B14F-4D97-AF65-F5344CB8AC3E}">
        <p14:creationId xmlns:p14="http://schemas.microsoft.com/office/powerpoint/2010/main" val="1114757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9FE3B3C-CEEF-404B-B44B-885A5A96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80" y="683093"/>
            <a:ext cx="9763760" cy="1293028"/>
          </a:xfrm>
        </p:spPr>
        <p:txBody>
          <a:bodyPr/>
          <a:lstStyle/>
          <a:p>
            <a:pPr algn="ctr"/>
            <a:r>
              <a:rPr lang="tr-TR" b="1" dirty="0"/>
              <a:t>Karın travmalarında ilkyardım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D8ECF7-0DDD-46A8-9404-1802B599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8160"/>
            <a:ext cx="10820400" cy="50698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 Hasta ABC yönünden değerlendirilmelidir.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Yara üzeri gaz bezi ya da temiz bir bezle kapatılmalıdır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 Kazazedeye uygun pozisyon verilmeli ; karın yaralanması  vücut eksenine paralel ise bacaklar düz uzatılır, yara vücut eksenine dik ise bacaklar dizden kıvrılır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İç organlar üzerine temiz ıslak bir bez konulmalı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Şoka karşı önlem alınmalıdır Vücut sıcaklığını korumak için üzeri örtülmeli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Dışarı çıkan iç organlar içeri sokulmaya çalışılmamalı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Ağızdan yiyecek ve içecek verilmemeli Sıcak uygulama yapılmamalı</a:t>
            </a:r>
          </a:p>
        </p:txBody>
      </p:sp>
    </p:spTree>
    <p:extLst>
      <p:ext uri="{BB962C8B-B14F-4D97-AF65-F5344CB8AC3E}">
        <p14:creationId xmlns:p14="http://schemas.microsoft.com/office/powerpoint/2010/main" val="16692412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9B30599-3DAE-4077-A21E-172D2F26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080" y="744053"/>
            <a:ext cx="8610600" cy="1293028"/>
          </a:xfrm>
        </p:spPr>
        <p:txBody>
          <a:bodyPr/>
          <a:lstStyle/>
          <a:p>
            <a:pPr algn="ctr"/>
            <a:r>
              <a:rPr lang="tr-TR" b="1" dirty="0"/>
              <a:t>Boşaltım sistemi travmaları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8D7315-6C02-4D89-BE7C-450DAAF75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049000" cy="4024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Bu tür travmalar delici ve küt travmalar sonucu böbrekler, idrar kanalları, idrar yolu ve erkeklerde yumurtalıklar yaralanabilir. Boşaltım sistemi yaralanmalarda ağrı en önemli belirtidir.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Boşalım Sistemi Travmalarında İlk Yardım: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Kazazede </a:t>
            </a:r>
            <a:r>
              <a:rPr lang="tr-TR" sz="2800" dirty="0" smtClean="0"/>
              <a:t>istirahate </a:t>
            </a:r>
            <a:r>
              <a:rPr lang="tr-TR" sz="2800" dirty="0"/>
              <a:t>alınmalı,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Şok pozisyonu verilmeli,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En kısa sürede hastaneye nakledilmelidir.</a:t>
            </a:r>
          </a:p>
        </p:txBody>
      </p:sp>
    </p:spTree>
    <p:extLst>
      <p:ext uri="{BB962C8B-B14F-4D97-AF65-F5344CB8AC3E}">
        <p14:creationId xmlns:p14="http://schemas.microsoft.com/office/powerpoint/2010/main" val="371273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3E2F8A-F0E4-4B42-AFEF-761897A4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444" y="64753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AÇIK YARALAR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6F8D84-F02A-4270-9EDC-F4A0E3BEE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0" y="1767840"/>
            <a:ext cx="9926320" cy="48869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Travma etkisi ile deri ve doku bütünlüğünün   </a:t>
            </a:r>
          </a:p>
          <a:p>
            <a:pPr marL="0" indent="0">
              <a:buNone/>
            </a:pPr>
            <a:r>
              <a:rPr lang="tr-TR" sz="2800" dirty="0"/>
              <a:t>  bozulduğu yaralanmalardır.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/>
              <a:t>Kesici yaralar </a:t>
            </a:r>
            <a:r>
              <a:rPr lang="tr-TR" sz="2800" dirty="0"/>
              <a:t>: yara kenarında doku hasarı  </a:t>
            </a:r>
          </a:p>
          <a:p>
            <a:pPr marL="0" indent="0">
              <a:buNone/>
            </a:pPr>
            <a:r>
              <a:rPr lang="tr-TR" sz="2800" dirty="0"/>
              <a:t>   olmadan anatomik bütünlük bozulmuştur.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/>
              <a:t>Yırtık yaralar </a:t>
            </a:r>
            <a:r>
              <a:rPr lang="tr-TR" sz="2800" dirty="0"/>
              <a:t>: deri altındaki dokulardan </a:t>
            </a:r>
          </a:p>
          <a:p>
            <a:pPr marL="0" indent="0">
              <a:buNone/>
            </a:pPr>
            <a:r>
              <a:rPr lang="tr-TR" sz="2800" dirty="0"/>
              <a:t>   ayrılmış , deri dokuları ezilmiştir .Travma bölgesinde   </a:t>
            </a:r>
          </a:p>
          <a:p>
            <a:pPr marL="0" indent="0">
              <a:buNone/>
            </a:pPr>
            <a:r>
              <a:rPr lang="tr-TR" sz="2800" dirty="0"/>
              <a:t>   çoğu kez kan dolaşımı bozuktur.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04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7D827A8-10AC-4E0D-9E81-05882B62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212" y="42909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AÇIK YARALAR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99442C-9878-4831-9AD5-9B366EC14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892" y="1722120"/>
            <a:ext cx="9673908" cy="4953000"/>
          </a:xfrm>
        </p:spPr>
        <p:txBody>
          <a:bodyPr>
            <a:normAutofit/>
          </a:bodyPr>
          <a:lstStyle/>
          <a:p>
            <a:r>
              <a:rPr lang="tr-TR" sz="2800" b="1" dirty="0"/>
              <a:t>Batıcı delici yaralar</a:t>
            </a:r>
            <a:r>
              <a:rPr lang="tr-TR" sz="2800" dirty="0"/>
              <a:t>: kazalar, Enfeksiyon ve bazı </a:t>
            </a:r>
          </a:p>
          <a:p>
            <a:pPr marL="0" indent="0">
              <a:buNone/>
            </a:pPr>
            <a:r>
              <a:rPr lang="tr-TR" sz="2800" dirty="0"/>
              <a:t>  tıbbı gelişmeler sırasında , batıcı cisimlerin deriye    </a:t>
            </a:r>
          </a:p>
          <a:p>
            <a:pPr marL="0" indent="0">
              <a:buNone/>
            </a:pPr>
            <a:r>
              <a:rPr lang="tr-TR" sz="2800" dirty="0"/>
              <a:t>  ve derin dokulara saplanması ile olur .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3200" dirty="0"/>
              <a:t>           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9A8929B-145E-4261-9018-F6EE12CD9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39" y="3429000"/>
            <a:ext cx="6512561" cy="29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5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CF4C07-24D8-46AF-B368-13036381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78" y="822230"/>
            <a:ext cx="10323444" cy="128089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err="1" smtClean="0"/>
              <a:t>YAraLANMALARDA</a:t>
            </a:r>
            <a:r>
              <a:rPr lang="tr-TR" sz="4400" b="1" dirty="0" smtClean="0"/>
              <a:t> </a:t>
            </a:r>
            <a:r>
              <a:rPr lang="tr-TR" sz="4400" b="1" dirty="0"/>
              <a:t>İLK YARDIM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EFB548-410B-4983-8522-14C35515C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46" y="2103120"/>
            <a:ext cx="8915400" cy="4359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   </a:t>
            </a:r>
            <a:r>
              <a:rPr lang="tr-TR" sz="3200" b="1" dirty="0"/>
              <a:t>Kapalı yaralanmalarda ilk yardım </a:t>
            </a:r>
            <a:r>
              <a:rPr lang="tr-TR" sz="3200" dirty="0"/>
              <a:t>;</a:t>
            </a: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Şişme ve kanamayı kontrol etmek için yaralanma </a:t>
            </a:r>
          </a:p>
          <a:p>
            <a:pPr marL="0" indent="0">
              <a:buNone/>
            </a:pPr>
            <a:r>
              <a:rPr lang="tr-TR" sz="2800" dirty="0"/>
              <a:t>   bölgesinin üzerine havlu ya da beze sarılı olarak    </a:t>
            </a:r>
          </a:p>
          <a:p>
            <a:pPr marL="0" indent="0">
              <a:buNone/>
            </a:pPr>
            <a:r>
              <a:rPr lang="tr-TR" sz="2800" dirty="0"/>
              <a:t>   buz konulmalıdır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Kanama oluşmasını önlemek için basınç </a:t>
            </a:r>
          </a:p>
          <a:p>
            <a:pPr marL="0" indent="0">
              <a:buNone/>
            </a:pPr>
            <a:r>
              <a:rPr lang="tr-TR" sz="2800" dirty="0"/>
              <a:t>   uygulanır . Kol ve bacaklarda kanama kontrolü   </a:t>
            </a:r>
          </a:p>
          <a:p>
            <a:pPr marL="0" indent="0">
              <a:buNone/>
            </a:pPr>
            <a:r>
              <a:rPr lang="tr-TR" sz="2800" dirty="0"/>
              <a:t>   için elastik bandaj tercih edilmelidir</a:t>
            </a:r>
          </a:p>
          <a:p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234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43FAD5-D204-4D44-908D-ACA8E7DD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65" y="913670"/>
            <a:ext cx="10137912" cy="128089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err="1"/>
              <a:t>YAraLANMALARDA</a:t>
            </a:r>
            <a:r>
              <a:rPr lang="tr-TR" sz="4400" b="1" dirty="0"/>
              <a:t> İLK YARDIM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3E622A-7044-474B-B22A-76AE7677B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Ağrıyı azaltmak için yaralanma bölgesi yukarıda ve hareketsiz şekilde tutulmalıdır</a:t>
            </a:r>
          </a:p>
          <a:p>
            <a:r>
              <a:rPr lang="tr-TR" sz="2800" dirty="0"/>
              <a:t>Deri altında oluşan şişliklere dokunulmamalıdır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849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2AAE85E-B919-4146-9F6D-AC22D925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939070"/>
            <a:ext cx="9766853" cy="128089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/>
              <a:t>YALANMALARDA İLK YARDIM</a:t>
            </a:r>
            <a:endParaRPr lang="tr-TR" sz="4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937FFE-B06D-411F-9999-718C7D8A9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1"/>
            <a:ext cx="10058400" cy="4652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 </a:t>
            </a:r>
            <a:r>
              <a:rPr lang="tr-TR" sz="2800" b="1" dirty="0"/>
              <a:t>Açık yaralarda ilk yardım</a:t>
            </a:r>
            <a:r>
              <a:rPr lang="tr-TR" sz="28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Kazazede güvenli bir yere alınmalı , oturtulmalı ve </a:t>
            </a:r>
          </a:p>
          <a:p>
            <a:pPr marL="0" indent="0">
              <a:buNone/>
            </a:pPr>
            <a:r>
              <a:rPr lang="tr-TR" sz="2800" dirty="0"/>
              <a:t>   yaralanma derecesi değerlendirilmeli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Kazazedenin yaşamsal bulguları değerlendirilmeli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Yara giysilerin altında ise giysi çıkartılmaya </a:t>
            </a:r>
          </a:p>
          <a:p>
            <a:pPr marL="0" indent="0">
              <a:buNone/>
            </a:pPr>
            <a:r>
              <a:rPr lang="tr-TR" sz="2800" dirty="0"/>
              <a:t>   çalışmamalı, giysiler yırtılarak veya kesilerek   </a:t>
            </a:r>
          </a:p>
          <a:p>
            <a:pPr marL="0" indent="0">
              <a:buNone/>
            </a:pPr>
            <a:r>
              <a:rPr lang="tr-TR" sz="2800" dirty="0"/>
              <a:t>   çıkartılmalı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5589750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326</TotalTime>
  <Words>2238</Words>
  <Application>Microsoft Office PowerPoint</Application>
  <PresentationFormat>Geniş ekran</PresentationFormat>
  <Paragraphs>314</Paragraphs>
  <Slides>49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3" baseType="lpstr">
      <vt:lpstr>Arial</vt:lpstr>
      <vt:lpstr>Century Gothic</vt:lpstr>
      <vt:lpstr>Wingdings</vt:lpstr>
      <vt:lpstr>Uçak İzi</vt:lpstr>
      <vt:lpstr>PowerPoint Sunusu</vt:lpstr>
      <vt:lpstr>PowerPoint Sunusu</vt:lpstr>
      <vt:lpstr>YARA ÇEŞİTLERİ</vt:lpstr>
      <vt:lpstr>KAPALI YARALAR</vt:lpstr>
      <vt:lpstr>AÇIK YARALAR</vt:lpstr>
      <vt:lpstr>AÇIK YARALAR</vt:lpstr>
      <vt:lpstr>YAraLANMALARDA İLK YARDIM</vt:lpstr>
      <vt:lpstr>YAraLANMALARDA İLK YARDIM</vt:lpstr>
      <vt:lpstr>YALANMALARDA İLK YARDIM</vt:lpstr>
      <vt:lpstr>YAraLANMALARDA İLK YARDIM</vt:lpstr>
      <vt:lpstr>YAraLANMALARDA İLK YARDIM</vt:lpstr>
      <vt:lpstr>YARALANMALARDA İLK YARDIM</vt:lpstr>
      <vt:lpstr>TRAVMA TANIMI </vt:lpstr>
      <vt:lpstr>TRAVMA TANIMI </vt:lpstr>
      <vt:lpstr>TRAVMA TANIMI</vt:lpstr>
      <vt:lpstr>TRAVMA TANIMI</vt:lpstr>
      <vt:lpstr>MOTORLU ARAÇ KAZALARI</vt:lpstr>
      <vt:lpstr>MOTORLU ARAÇ KAZALARI</vt:lpstr>
      <vt:lpstr>MOTORLU ARAÇ KAZALARI</vt:lpstr>
      <vt:lpstr>MOTORLU ARAÇ KAZALARI</vt:lpstr>
      <vt:lpstr>EMNİYET KEMERİ YARALANMALARI</vt:lpstr>
      <vt:lpstr>EMNİYET KEMERİ YARALANMALARI</vt:lpstr>
      <vt:lpstr>EMNİYET KEMERİ YARALANMALARI</vt:lpstr>
      <vt:lpstr>EMNİYET KEMERİ YARALANMALARI</vt:lpstr>
      <vt:lpstr>ARACIN YAYAYA ÇARPMASI</vt:lpstr>
      <vt:lpstr>MOTOSİKLET KAZALARI</vt:lpstr>
      <vt:lpstr>MOTORSİKLET KAZALARI</vt:lpstr>
      <vt:lpstr>ATEŞLİ SİLAH YARALANMASI</vt:lpstr>
      <vt:lpstr>ATEŞLİ SİLAH YARALANMASI</vt:lpstr>
      <vt:lpstr>DELİCİ ALET YARALANMALARI</vt:lpstr>
      <vt:lpstr>DELİCİ ALET YARALANMALARI</vt:lpstr>
      <vt:lpstr>TRAVMA ÇEŞİTLERİ VE İLK YARDIM </vt:lpstr>
      <vt:lpstr>TRAVMA ÇEŞİTLERİ VE İLK YARDIM </vt:lpstr>
      <vt:lpstr>TRAVMA ÇEŞİTLERİ VE İLK YARDIM </vt:lpstr>
      <vt:lpstr>TRAVMA ÇEŞİTLERİ VE İLK YARDIM </vt:lpstr>
      <vt:lpstr>TRAVMA ÇEŞİTLERİ VE İLK YARDIM </vt:lpstr>
      <vt:lpstr>Koma pozisyonu</vt:lpstr>
      <vt:lpstr>TRAVMA ÇEŞİTLERİ VE İLK YARDIM </vt:lpstr>
      <vt:lpstr>TRAVMA ÇEŞİTLERİ VE İLK YARDIM </vt:lpstr>
      <vt:lpstr>OMURGA TRAVMALARI</vt:lpstr>
      <vt:lpstr>Kazalarda boyun omurlarının yaralanması</vt:lpstr>
      <vt:lpstr>OMURGA TRAVMALARI</vt:lpstr>
      <vt:lpstr>Trafik kazalarında boyunluk takılması</vt:lpstr>
      <vt:lpstr>OMURGA YARALANMALARININ BELİRTİLERİ</vt:lpstr>
      <vt:lpstr>GÖĞÜS TRAVMALARI</vt:lpstr>
      <vt:lpstr>GÖĞÜS TRAVMALARI</vt:lpstr>
      <vt:lpstr>Yaralanmalarda göğüs kafesine hava dolması</vt:lpstr>
      <vt:lpstr>Karın travmalarında ilkyardım</vt:lpstr>
      <vt:lpstr>Boşaltım sistemi travmaları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YARA TANIMI VE NEDENLERİ</dc:title>
  <dc:creator>ismet yılmaz</dc:creator>
  <cp:lastModifiedBy>User</cp:lastModifiedBy>
  <cp:revision>38</cp:revision>
  <dcterms:created xsi:type="dcterms:W3CDTF">2019-03-13T18:57:36Z</dcterms:created>
  <dcterms:modified xsi:type="dcterms:W3CDTF">2019-12-10T16:08:54Z</dcterms:modified>
</cp:coreProperties>
</file>