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30"/>
  </p:notesMasterIdLst>
  <p:handoutMasterIdLst>
    <p:handoutMasterId r:id="rId31"/>
  </p:handoutMasterIdLst>
  <p:sldIdLst>
    <p:sldId id="257" r:id="rId2"/>
    <p:sldId id="385" r:id="rId3"/>
    <p:sldId id="300" r:id="rId4"/>
    <p:sldId id="262" r:id="rId5"/>
    <p:sldId id="259" r:id="rId6"/>
    <p:sldId id="331" r:id="rId7"/>
    <p:sldId id="381" r:id="rId8"/>
    <p:sldId id="334" r:id="rId9"/>
    <p:sldId id="337" r:id="rId10"/>
    <p:sldId id="338" r:id="rId11"/>
    <p:sldId id="360" r:id="rId12"/>
    <p:sldId id="349" r:id="rId13"/>
    <p:sldId id="354" r:id="rId14"/>
    <p:sldId id="355" r:id="rId15"/>
    <p:sldId id="356" r:id="rId16"/>
    <p:sldId id="366" r:id="rId17"/>
    <p:sldId id="376" r:id="rId18"/>
    <p:sldId id="367" r:id="rId19"/>
    <p:sldId id="377" r:id="rId20"/>
    <p:sldId id="368" r:id="rId21"/>
    <p:sldId id="378" r:id="rId22"/>
    <p:sldId id="369" r:id="rId23"/>
    <p:sldId id="384" r:id="rId24"/>
    <p:sldId id="379" r:id="rId25"/>
    <p:sldId id="370" r:id="rId26"/>
    <p:sldId id="372" r:id="rId27"/>
    <p:sldId id="371" r:id="rId28"/>
    <p:sldId id="386" r:id="rId2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79" autoAdjust="0"/>
    <p:restoredTop sz="91491" autoAdjust="0"/>
  </p:normalViewPr>
  <p:slideViewPr>
    <p:cSldViewPr>
      <p:cViewPr>
        <p:scale>
          <a:sx n="90" d="100"/>
          <a:sy n="90" d="100"/>
        </p:scale>
        <p:origin x="80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B2BE5-2E41-45EF-BBF7-2D19E3F09A90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E856A-3722-4B91-A0CE-06BE71D76D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273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noProof="0"/>
              <a:t>Click to edit Master text styles</a:t>
            </a:r>
          </a:p>
          <a:p>
            <a:pPr lvl="1"/>
            <a:r>
              <a:rPr lang="en-US" altLang="tr-TR" noProof="0"/>
              <a:t>Second level</a:t>
            </a:r>
          </a:p>
          <a:p>
            <a:pPr lvl="2"/>
            <a:r>
              <a:rPr lang="en-US" altLang="tr-TR" noProof="0"/>
              <a:t>Third level</a:t>
            </a:r>
          </a:p>
          <a:p>
            <a:pPr lvl="3"/>
            <a:r>
              <a:rPr lang="en-US" altLang="tr-TR" noProof="0"/>
              <a:t>Fourth level</a:t>
            </a:r>
          </a:p>
          <a:p>
            <a:pPr lvl="4"/>
            <a:r>
              <a:rPr lang="en-US" altLang="tr-TR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AABAF5B6-2446-4DF3-BEBE-1E98459A286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10055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AF5B6-2446-4DF3-BEBE-1E98459A286D}" type="slidenum">
              <a:rPr lang="en-US" altLang="tr-TR" smtClean="0"/>
              <a:pPr>
                <a:defRPr/>
              </a:pPr>
              <a:t>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71226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BAF5B6-2446-4DF3-BEBE-1E98459A286D}" type="slidenum">
              <a:rPr lang="en-US" altLang="tr-TR" smtClean="0"/>
              <a:pPr>
                <a:defRPr/>
              </a:pPr>
              <a:t>16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45675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BAF5B6-2446-4DF3-BEBE-1E98459A286D}" type="slidenum">
              <a:rPr lang="en-US" altLang="tr-TR" smtClean="0"/>
              <a:pPr>
                <a:defRPr/>
              </a:pPr>
              <a:t>20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91344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BAF5B6-2446-4DF3-BEBE-1E98459A286D}" type="slidenum">
              <a:rPr lang="en-US" altLang="tr-TR" smtClean="0"/>
              <a:pPr>
                <a:defRPr/>
              </a:pPr>
              <a:t>22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84925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BAF5B6-2446-4DF3-BEBE-1E98459A286D}" type="slidenum">
              <a:rPr lang="en-US" altLang="tr-TR" smtClean="0"/>
              <a:pPr>
                <a:defRPr/>
              </a:pPr>
              <a:t>23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36735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BAF5B6-2446-4DF3-BEBE-1E98459A286D}" type="slidenum">
              <a:rPr lang="en-US" altLang="tr-TR" smtClean="0"/>
              <a:pPr>
                <a:defRPr/>
              </a:pPr>
              <a:t>24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24669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BAF5B6-2446-4DF3-BEBE-1E98459A286D}" type="slidenum">
              <a:rPr lang="en-US" altLang="tr-TR" smtClean="0"/>
              <a:pPr>
                <a:defRPr/>
              </a:pPr>
              <a:t>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5625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AF5B6-2446-4DF3-BEBE-1E98459A286D}" type="slidenum">
              <a:rPr lang="en-US" altLang="tr-TR" smtClean="0"/>
              <a:pPr>
                <a:defRPr/>
              </a:pPr>
              <a:t>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57821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AF5B6-2446-4DF3-BEBE-1E98459A286D}" type="slidenum">
              <a:rPr lang="en-US" altLang="tr-TR" smtClean="0"/>
              <a:pPr>
                <a:defRPr/>
              </a:pPr>
              <a:t>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15049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BAF5B6-2446-4DF3-BEBE-1E98459A286D}" type="slidenum">
              <a:rPr lang="en-US" altLang="tr-TR" smtClean="0"/>
              <a:pPr>
                <a:defRPr/>
              </a:pPr>
              <a:t>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919043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BAF5B6-2446-4DF3-BEBE-1E98459A286D}" type="slidenum">
              <a:rPr lang="en-US" altLang="tr-TR" smtClean="0"/>
              <a:pPr>
                <a:defRPr/>
              </a:pPr>
              <a:t>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09250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BAF5B6-2446-4DF3-BEBE-1E98459A286D}" type="slidenum">
              <a:rPr lang="en-US" altLang="tr-TR" smtClean="0"/>
              <a:pPr>
                <a:defRPr/>
              </a:pPr>
              <a:t>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76201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BAF5B6-2446-4DF3-BEBE-1E98459A286D}" type="slidenum">
              <a:rPr lang="en-US" altLang="tr-TR" smtClean="0"/>
              <a:pPr>
                <a:defRPr/>
              </a:pPr>
              <a:t>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26420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BAF5B6-2446-4DF3-BEBE-1E98459A286D}" type="slidenum">
              <a:rPr lang="en-US" altLang="tr-TR" smtClean="0"/>
              <a:pPr>
                <a:defRPr/>
              </a:pPr>
              <a:t>10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51167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7B66F-8306-46C0-9FF3-A6AA2AC45145}" type="slidenum">
              <a:rPr lang="en-US" altLang="tr-TR" smtClean="0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379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D5C5A-8424-43BF-9388-0392D8046B9C}" type="slidenum">
              <a:rPr lang="en-US" altLang="tr-TR" smtClean="0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6277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EB081-A91C-46FD-B6B5-C992E3F6DA90}" type="slidenum">
              <a:rPr lang="en-US" altLang="tr-TR" smtClean="0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89013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FF48A-3793-4F7B-B68E-13E716E51E8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37029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150938" y="617538"/>
            <a:ext cx="7804150" cy="551497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FCDF7-F2A2-42FF-AD3A-AA2BB0469E9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107388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A7591-C0E6-4AE3-B9B8-16C82A701F1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21776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 sz="quarter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0C09D-665D-4C02-A40A-8D14C3BE6E7D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1988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CB436-A942-40FB-AC60-74D909DE18B7}" type="slidenum">
              <a:rPr lang="en-US" altLang="tr-TR" smtClean="0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06140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D5C5A-8424-43BF-9388-0392D8046B9C}" type="slidenum">
              <a:rPr lang="en-US" altLang="tr-TR" smtClean="0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8477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06A31-A6C1-42BE-AAE9-32CC1BE78BBE}" type="slidenum">
              <a:rPr lang="en-US" altLang="tr-TR" smtClean="0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3419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C1F54-37D7-4896-8DA2-DC6ABFA9CD89}" type="slidenum">
              <a:rPr lang="en-US" altLang="tr-TR" smtClean="0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2200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E4EF3-CA57-4303-9C65-C8C956F5257F}" type="slidenum">
              <a:rPr lang="en-US" altLang="tr-TR" smtClean="0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19197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6A2BC-9830-43E0-970C-7F6C4CD1D606}" type="slidenum">
              <a:rPr lang="en-US" altLang="tr-TR" smtClean="0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6089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06185-52FE-4CA3-B7EB-FCD03C379A99}" type="slidenum">
              <a:rPr lang="en-US" altLang="tr-TR" smtClean="0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1556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88F14-24FB-474F-B4AD-7B4A85AB5A4C}" type="slidenum">
              <a:rPr lang="en-US" altLang="tr-TR" smtClean="0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0046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0D5C5A-8424-43BF-9388-0392D8046B9C}" type="slidenum">
              <a:rPr lang="en-US" altLang="tr-TR" smtClean="0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3299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80" r:id="rId13"/>
    <p:sldLayoutId id="2147483681" r:id="rId14"/>
    <p:sldLayoutId id="2147483682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57400"/>
            <a:ext cx="7772400" cy="1143000"/>
          </a:xfrm>
        </p:spPr>
        <p:txBody>
          <a:bodyPr/>
          <a:lstStyle/>
          <a:p>
            <a:pPr eaLnBrk="1" hangingPunct="1"/>
            <a:r>
              <a:rPr lang="tr-TR" altLang="tr-TR" sz="5400" dirty="0" err="1">
                <a:solidFill>
                  <a:srgbClr val="FF0000"/>
                </a:solidFill>
              </a:rPr>
              <a:t>Karbohidratlar</a:t>
            </a:r>
            <a:endParaRPr lang="en-US" altLang="tr-TR" sz="5400" dirty="0">
              <a:solidFill>
                <a:srgbClr val="FF0000"/>
              </a:solidFill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038600"/>
            <a:ext cx="7924800" cy="1752600"/>
          </a:xfrm>
        </p:spPr>
        <p:txBody>
          <a:bodyPr/>
          <a:lstStyle/>
          <a:p>
            <a:pPr eaLnBrk="1" hangingPunct="1"/>
            <a:r>
              <a:rPr lang="tr-TR" altLang="tr-TR" sz="2400" dirty="0" err="1"/>
              <a:t>Arş.Gör</a:t>
            </a:r>
            <a:r>
              <a:rPr lang="tr-TR" altLang="tr-TR" sz="2400" dirty="0"/>
              <a:t>. Aybüke ÇELİK</a:t>
            </a:r>
          </a:p>
          <a:p>
            <a:pPr eaLnBrk="1" hangingPunct="1"/>
            <a:r>
              <a:rPr lang="tr-TR" altLang="tr-TR" sz="2400" dirty="0"/>
              <a:t>A.Ü. Eczacılık Fakültesi Biyokimya Anabilim Dalı</a:t>
            </a:r>
          </a:p>
          <a:p>
            <a:pPr eaLnBrk="1" hangingPunct="1"/>
            <a:endParaRPr lang="en-US" altLang="tr-T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/>
          <a:lstStyle/>
          <a:p>
            <a:pPr eaLnBrk="1" hangingPunct="1"/>
            <a:r>
              <a:rPr lang="tr-TR" altLang="tr-TR"/>
              <a:t>Disakkaritlere Örnekler</a:t>
            </a:r>
            <a:endParaRPr lang="en-US" altLang="tr-TR" sz="5400"/>
          </a:p>
        </p:txBody>
      </p:sp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914400" y="5251387"/>
            <a:ext cx="678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Şeker üniteleri arasında 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glikozidik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bağ</a:t>
            </a:r>
            <a:endParaRPr lang="en-US" alt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2971800" y="3969954"/>
            <a:ext cx="13747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tr-TR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altLang="tr-TR" sz="1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ükroz</a:t>
            </a:r>
            <a:endParaRPr lang="en-US" altLang="tr-TR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0EEFEA9-3199-684B-8F02-8F6F6DA60E1C}"/>
              </a:ext>
            </a:extLst>
          </p:cNvPr>
          <p:cNvSpPr txBox="1"/>
          <p:nvPr/>
        </p:nvSpPr>
        <p:spPr>
          <a:xfrm>
            <a:off x="3435713" y="4775138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Sükroz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C27C51A-84E3-D649-BA5F-0052B52FB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1790700"/>
            <a:ext cx="6197600" cy="2908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/>
          </p:nvPr>
        </p:nvSpPr>
        <p:spPr/>
        <p:txBody>
          <a:bodyPr>
            <a:normAutofit/>
          </a:bodyPr>
          <a:lstStyle/>
          <a:p>
            <a:pPr lvl="2" eaLnBrk="1" hangingPunct="1"/>
            <a:r>
              <a:rPr lang="tr-TR" altLang="en-US" sz="2000" dirty="0" err="1"/>
              <a:t>Hemiasetal</a:t>
            </a:r>
            <a:r>
              <a:rPr lang="tr-TR" altLang="en-US" sz="2000" dirty="0"/>
              <a:t> bağlarına sahip </a:t>
            </a:r>
            <a:r>
              <a:rPr lang="tr-TR" altLang="en-US" sz="2000" dirty="0" err="1"/>
              <a:t>karbohidratlar</a:t>
            </a:r>
            <a:r>
              <a:rPr lang="tr-TR" altLang="en-US" sz="2000" dirty="0"/>
              <a:t> </a:t>
            </a:r>
            <a:r>
              <a:rPr lang="tr-TR" altLang="en-US" sz="2000" dirty="0" err="1"/>
              <a:t>redükleyici</a:t>
            </a:r>
            <a:r>
              <a:rPr lang="tr-TR" altLang="en-US" sz="2000" dirty="0"/>
              <a:t> şekerlerdir.</a:t>
            </a:r>
            <a:endParaRPr lang="en-US" altLang="en-US" sz="2000" i="1" dirty="0"/>
          </a:p>
          <a:p>
            <a:pPr lvl="3" eaLnBrk="1" hangingPunct="1"/>
            <a:r>
              <a:rPr lang="tr-TR" altLang="en-US" sz="2000" dirty="0" err="1"/>
              <a:t>Hemiasetal</a:t>
            </a:r>
            <a:r>
              <a:rPr lang="tr-TR" altLang="en-US" sz="2000" dirty="0"/>
              <a:t> formu küçük miktardaki aldehit veya keton formu ile dengededir. </a:t>
            </a:r>
          </a:p>
          <a:p>
            <a:pPr lvl="3" eaLnBrk="1" hangingPunct="1"/>
            <a:r>
              <a:rPr lang="tr-TR" altLang="en-US" sz="2000" dirty="0"/>
              <a:t>Sadece </a:t>
            </a:r>
            <a:r>
              <a:rPr lang="tr-TR" altLang="en-US" sz="2000" dirty="0" err="1"/>
              <a:t>asetal</a:t>
            </a:r>
            <a:r>
              <a:rPr lang="tr-TR" altLang="en-US" sz="2000" dirty="0"/>
              <a:t> grubu(</a:t>
            </a:r>
            <a:r>
              <a:rPr lang="tr-TR" altLang="en-US" sz="2000" dirty="0" err="1"/>
              <a:t>glikozidik</a:t>
            </a:r>
            <a:r>
              <a:rPr lang="tr-TR" altLang="en-US" sz="2000" dirty="0"/>
              <a:t> bağlar) taşıyan </a:t>
            </a:r>
            <a:r>
              <a:rPr lang="tr-TR" altLang="en-US" sz="2000" dirty="0" err="1"/>
              <a:t>karbohidratlar</a:t>
            </a:r>
            <a:r>
              <a:rPr lang="tr-TR" altLang="en-US" sz="2000" dirty="0"/>
              <a:t> </a:t>
            </a:r>
            <a:r>
              <a:rPr lang="en-US" altLang="en-US" sz="2000" dirty="0"/>
              <a:t>r</a:t>
            </a:r>
            <a:r>
              <a:rPr lang="tr-TR" altLang="en-US" sz="2000" dirty="0" err="1"/>
              <a:t>edükleyici</a:t>
            </a:r>
            <a:r>
              <a:rPr lang="tr-TR" altLang="en-US" sz="2000" dirty="0"/>
              <a:t> özellik göstermez. </a:t>
            </a:r>
          </a:p>
          <a:p>
            <a:pPr lvl="3"/>
            <a:r>
              <a:rPr lang="tr-TR" altLang="en-US" sz="2000" dirty="0" err="1"/>
              <a:t>Asetaller</a:t>
            </a:r>
            <a:r>
              <a:rPr lang="tr-TR" altLang="en-US" sz="2000" dirty="0"/>
              <a:t>, aldehit veya ketonla dengede olmadığından </a:t>
            </a:r>
            <a:r>
              <a:rPr lang="en-US" altLang="en-US" sz="2000" dirty="0"/>
              <a:t>r</a:t>
            </a:r>
            <a:r>
              <a:rPr lang="tr-TR" altLang="en-US" sz="2000" dirty="0" err="1"/>
              <a:t>edükleyici</a:t>
            </a:r>
            <a:r>
              <a:rPr lang="tr-TR" altLang="en-US" sz="2000" dirty="0"/>
              <a:t> özellik yoktur. </a:t>
            </a:r>
          </a:p>
          <a:p>
            <a:pPr marL="1028700" lvl="3" indent="0">
              <a:buNone/>
            </a:pPr>
            <a:endParaRPr lang="tr-TR" altLang="en-US" sz="2000" dirty="0"/>
          </a:p>
          <a:p>
            <a:pPr marL="1028700" lvl="3" indent="0">
              <a:buNone/>
            </a:pPr>
            <a:r>
              <a:rPr lang="tr-TR" altLang="en-US" sz="2000" dirty="0" err="1"/>
              <a:t>Redüktör</a:t>
            </a:r>
            <a:r>
              <a:rPr lang="tr-TR" altLang="en-US" sz="2000" dirty="0"/>
              <a:t> özellik</a:t>
            </a:r>
          </a:p>
          <a:p>
            <a:pPr lvl="3"/>
            <a:r>
              <a:rPr lang="tr-TR" altLang="en-US" sz="2000" dirty="0" err="1"/>
              <a:t>Sükroz</a:t>
            </a:r>
            <a:r>
              <a:rPr lang="tr-TR" altLang="en-US" sz="2000" dirty="0"/>
              <a:t>, D-</a:t>
            </a:r>
            <a:r>
              <a:rPr lang="tr-TR" altLang="en-US" sz="2000" dirty="0" err="1"/>
              <a:t>glukoz</a:t>
            </a:r>
            <a:r>
              <a:rPr lang="tr-TR" altLang="en-US" sz="2000" dirty="0"/>
              <a:t> ve D-</a:t>
            </a:r>
            <a:r>
              <a:rPr lang="tr-TR" altLang="en-US" sz="2000" dirty="0" err="1"/>
              <a:t>fruktozdan</a:t>
            </a:r>
            <a:r>
              <a:rPr lang="tr-TR" altLang="en-US" sz="2000" dirty="0"/>
              <a:t> oluşan bir </a:t>
            </a:r>
            <a:r>
              <a:rPr lang="tr-TR" altLang="en-US" sz="2000" dirty="0" err="1"/>
              <a:t>disakkarittir</a:t>
            </a:r>
            <a:r>
              <a:rPr lang="tr-TR" altLang="en-US" sz="2000" dirty="0"/>
              <a:t>.  </a:t>
            </a:r>
          </a:p>
          <a:p>
            <a:pPr lvl="3"/>
            <a:r>
              <a:rPr lang="tr-TR" altLang="en-US" sz="2000" dirty="0" err="1"/>
              <a:t>Glukozun</a:t>
            </a:r>
            <a:r>
              <a:rPr lang="tr-TR" altLang="en-US" sz="2000" dirty="0"/>
              <a:t> C1 ile </a:t>
            </a:r>
            <a:r>
              <a:rPr lang="tr-TR" altLang="en-US" sz="2000" dirty="0" err="1"/>
              <a:t>fruktozun</a:t>
            </a:r>
            <a:r>
              <a:rPr lang="tr-TR" altLang="en-US" sz="2000" dirty="0"/>
              <a:t> C2 arasında </a:t>
            </a:r>
            <a:r>
              <a:rPr lang="tr-TR" altLang="en-US" sz="2000" dirty="0" err="1"/>
              <a:t>glukozidik</a:t>
            </a:r>
            <a:r>
              <a:rPr lang="tr-TR" altLang="en-US" sz="2000" dirty="0"/>
              <a:t> bağ oluşur. </a:t>
            </a:r>
          </a:p>
          <a:p>
            <a:pPr lvl="3"/>
            <a:r>
              <a:rPr lang="tr-TR" altLang="en-US" sz="2000" dirty="0" err="1"/>
              <a:t>Sükroz</a:t>
            </a:r>
            <a:r>
              <a:rPr lang="tr-TR" altLang="en-US" sz="2000" dirty="0"/>
              <a:t>, </a:t>
            </a:r>
            <a:r>
              <a:rPr lang="tr-TR" altLang="en-US" sz="2000" dirty="0" err="1"/>
              <a:t>asetal</a:t>
            </a:r>
            <a:r>
              <a:rPr lang="tr-TR" altLang="en-US" sz="2000" dirty="0"/>
              <a:t> bağı nedeniyle </a:t>
            </a:r>
            <a:r>
              <a:rPr lang="tr-TR" altLang="en-US" sz="2000" dirty="0" err="1"/>
              <a:t>redükleyici</a:t>
            </a:r>
            <a:r>
              <a:rPr lang="tr-TR" altLang="en-US" sz="2000" dirty="0"/>
              <a:t> özellik göstermez. </a:t>
            </a:r>
          </a:p>
          <a:p>
            <a:pPr lvl="3"/>
            <a:r>
              <a:rPr lang="tr-TR" altLang="en-US" sz="2000" dirty="0"/>
              <a:t>Maltoz ve </a:t>
            </a:r>
            <a:r>
              <a:rPr lang="tr-TR" altLang="en-US" sz="2000" dirty="0" err="1"/>
              <a:t>sellobioz</a:t>
            </a:r>
            <a:r>
              <a:rPr lang="tr-TR" altLang="en-US" sz="2000" dirty="0"/>
              <a:t> </a:t>
            </a:r>
            <a:r>
              <a:rPr lang="tr-TR" altLang="en-US" sz="2000" dirty="0" err="1"/>
              <a:t>redüktör</a:t>
            </a:r>
            <a:r>
              <a:rPr lang="tr-TR" altLang="en-US" sz="2000" dirty="0"/>
              <a:t> özellik gösterirler.</a:t>
            </a:r>
          </a:p>
          <a:p>
            <a:pPr marL="1028700" lvl="3" indent="0">
              <a:buNone/>
            </a:pPr>
            <a:endParaRPr lang="tr-TR" altLang="en-US" sz="2000" dirty="0"/>
          </a:p>
          <a:p>
            <a:pPr marL="1028700" lvl="3" indent="0">
              <a:buNone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000"/>
              <a:t>Karbohidratların genel reaksiyonları:</a:t>
            </a:r>
            <a:endParaRPr lang="en-US" altLang="tr-TR" sz="4000"/>
          </a:p>
        </p:txBody>
      </p:sp>
      <p:sp>
        <p:nvSpPr>
          <p:cNvPr id="13209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17713"/>
            <a:ext cx="834548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2800"/>
              <a:t>1) İndirgeme(redüktör) özelliği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800"/>
              <a:t>	</a:t>
            </a:r>
            <a:r>
              <a:rPr lang="tr-TR" altLang="tr-TR" sz="2400"/>
              <a:t>Serbest hemiasetal veya hemiketal hidroksiline sahip monosakkaritler/disakkaritler indirgen özellik gösterirler.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altLang="tr-TR" sz="24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400"/>
              <a:t>	Monosakkaritler, maltoz, laktoz, sellobioz gibi disakkaritler redüktör özelliğe sahiptir.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altLang="tr-TR" sz="24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400"/>
              <a:t>	Sükroz, yapısındaki hemiasetal ve hemiketal hidroksilleri alfa(1,2) glikozid bağı oluşturduğundan indirgen özellik göstermez.</a:t>
            </a:r>
            <a:endParaRPr lang="en-US" altLang="tr-TR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000"/>
              <a:t>Karbohidratların genel reaksiyonları</a:t>
            </a:r>
            <a:endParaRPr lang="en-US" altLang="tr-TR" sz="4000"/>
          </a:p>
        </p:txBody>
      </p:sp>
      <p:sp>
        <p:nvSpPr>
          <p:cNvPr id="111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046912" cy="2020887"/>
          </a:xfrm>
        </p:spPr>
        <p:txBody>
          <a:bodyPr/>
          <a:lstStyle/>
          <a:p>
            <a:pPr eaLnBrk="1" hangingPunct="1"/>
            <a:r>
              <a:rPr lang="tr-TR" altLang="tr-TR" sz="2400" dirty="0"/>
              <a:t>İndirgeyici grup taşıyan bir </a:t>
            </a:r>
            <a:r>
              <a:rPr lang="tr-TR" altLang="tr-TR" sz="2400" dirty="0" err="1"/>
              <a:t>karbohidrat</a:t>
            </a:r>
            <a:r>
              <a:rPr lang="tr-TR" altLang="tr-TR" sz="2400" dirty="0"/>
              <a:t> aşağıda örnekleri verilen bazı maddeleri indirgerken kendisi oksitlenir.</a:t>
            </a:r>
          </a:p>
          <a:p>
            <a:pPr eaLnBrk="1" hangingPunct="1">
              <a:buFont typeface="Wingdings" pitchFamily="2" charset="2"/>
              <a:buNone/>
            </a:pPr>
            <a:endParaRPr lang="en-US" altLang="tr-TR" sz="2400" dirty="0"/>
          </a:p>
        </p:txBody>
      </p:sp>
      <p:graphicFrame>
        <p:nvGraphicFramePr>
          <p:cNvPr id="111625" name="Object 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87493484"/>
              </p:ext>
            </p:extLst>
          </p:nvPr>
        </p:nvGraphicFramePr>
        <p:xfrm>
          <a:off x="2209800" y="3352800"/>
          <a:ext cx="3768725" cy="273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12" name="Belge" r:id="rId3" imgW="5761951" imgH="4177105" progId="Word.Document.8">
                  <p:embed/>
                </p:oleObj>
              </mc:Choice>
              <mc:Fallback>
                <p:oleObj name="Belge" r:id="rId3" imgW="5761951" imgH="4177105" progId="Word.Documen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352800"/>
                        <a:ext cx="3768725" cy="273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4267200" y="4257179"/>
            <a:ext cx="2499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(</a:t>
            </a:r>
            <a:r>
              <a:rPr lang="tr-TR" dirty="0" err="1">
                <a:latin typeface="+mn-lt"/>
                <a:cs typeface="+mn-cs"/>
              </a:rPr>
              <a:t>Nylander</a:t>
            </a:r>
            <a:r>
              <a:rPr lang="tr-TR" dirty="0">
                <a:latin typeface="+mn-lt"/>
                <a:cs typeface="+mn-cs"/>
              </a:rPr>
              <a:t> Deneyi</a:t>
            </a:r>
            <a:r>
              <a:rPr lang="tr-TR" dirty="0"/>
              <a:t>)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519859" y="6084888"/>
            <a:ext cx="344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dirty="0"/>
              <a:t>(Metilen Mavisi Deneyi)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000"/>
              <a:t>Karbohidratların genel reaksiyonları</a:t>
            </a:r>
            <a:endParaRPr lang="en-US" altLang="tr-TR" sz="4000"/>
          </a:p>
        </p:txBody>
      </p:sp>
      <p:sp>
        <p:nvSpPr>
          <p:cNvPr id="1341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046912" cy="4002087"/>
          </a:xfrm>
        </p:spPr>
        <p:txBody>
          <a:bodyPr/>
          <a:lstStyle/>
          <a:p>
            <a:pPr eaLnBrk="1" hangingPunct="1"/>
            <a:r>
              <a:rPr lang="tr-TR" altLang="tr-TR" sz="2000" dirty="0"/>
              <a:t>2) Alkalilerin şekerler üzerine etkisi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sz="2000" dirty="0"/>
          </a:p>
          <a:p>
            <a:pPr eaLnBrk="1" hangingPunct="1">
              <a:buFont typeface="Wingdings" pitchFamily="2" charset="2"/>
              <a:buNone/>
            </a:pPr>
            <a:r>
              <a:rPr lang="tr-TR" altLang="tr-TR" sz="2000" dirty="0"/>
              <a:t>	</a:t>
            </a:r>
            <a:r>
              <a:rPr lang="tr-TR" altLang="tr-TR" sz="2000" u="sng" dirty="0" err="1"/>
              <a:t>Redükleyici</a:t>
            </a:r>
            <a:r>
              <a:rPr lang="tr-TR" altLang="tr-TR" sz="2000" u="sng" dirty="0"/>
              <a:t> bir şeker çözeltisine </a:t>
            </a:r>
            <a:r>
              <a:rPr lang="tr-TR" altLang="tr-TR" sz="2000" dirty="0" err="1"/>
              <a:t>NaOH</a:t>
            </a:r>
            <a:r>
              <a:rPr lang="tr-TR" altLang="tr-TR" sz="2000" dirty="0"/>
              <a:t> veya KOH eklenerek ısıtılırsa sarı bir renk oluşur. Oluşan renk sıra ile portakal rengi ve koyu kahverengine dönüşür.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sz="2000" dirty="0"/>
          </a:p>
          <a:p>
            <a:pPr eaLnBrk="1" hangingPunct="1">
              <a:buFont typeface="Wingdings" pitchFamily="2" charset="2"/>
              <a:buNone/>
            </a:pPr>
            <a:r>
              <a:rPr lang="tr-TR" altLang="tr-TR" sz="2000" dirty="0"/>
              <a:t>	Renk değişikliği serbest hale geçen aldehitlerin </a:t>
            </a:r>
            <a:r>
              <a:rPr lang="tr-TR" altLang="tr-TR" sz="2000" dirty="0" err="1"/>
              <a:t>polimerizasyonunda</a:t>
            </a:r>
            <a:r>
              <a:rPr lang="tr-TR" altLang="tr-TR" sz="2000" dirty="0"/>
              <a:t> kaynaklanır.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sz="2000" dirty="0"/>
          </a:p>
          <a:p>
            <a:pPr eaLnBrk="1" hangingPunct="1">
              <a:buFont typeface="Wingdings" pitchFamily="2" charset="2"/>
              <a:buNone/>
            </a:pPr>
            <a:r>
              <a:rPr lang="tr-TR" altLang="tr-TR" sz="2000" dirty="0"/>
              <a:t>	</a:t>
            </a:r>
          </a:p>
          <a:p>
            <a:pPr eaLnBrk="1" hangingPunct="1">
              <a:buFont typeface="Wingdings" pitchFamily="2" charset="2"/>
              <a:buNone/>
            </a:pPr>
            <a:endParaRPr lang="en-US" altLang="tr-TR" sz="2000" dirty="0"/>
          </a:p>
        </p:txBody>
      </p:sp>
      <p:sp>
        <p:nvSpPr>
          <p:cNvPr id="2" name="Metin kutusu 1"/>
          <p:cNvSpPr txBox="1"/>
          <p:nvPr/>
        </p:nvSpPr>
        <p:spPr>
          <a:xfrm>
            <a:off x="4267200" y="60198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Moore</a:t>
            </a:r>
            <a:r>
              <a:rPr lang="tr-TR" dirty="0"/>
              <a:t> Deneyi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000"/>
              <a:t>Karbohidratların genel reaksiyonları</a:t>
            </a:r>
            <a:endParaRPr lang="en-US" altLang="tr-TR" sz="4000"/>
          </a:p>
        </p:txBody>
      </p:sp>
      <p:sp>
        <p:nvSpPr>
          <p:cNvPr id="1351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046912" cy="4002087"/>
          </a:xfrm>
        </p:spPr>
        <p:txBody>
          <a:bodyPr/>
          <a:lstStyle/>
          <a:p>
            <a:pPr eaLnBrk="1" hangingPunct="1"/>
            <a:r>
              <a:rPr lang="tr-TR" altLang="tr-TR" sz="2000" dirty="0"/>
              <a:t>3) Asitlerin şekerler üzerine etkisi</a:t>
            </a:r>
          </a:p>
          <a:p>
            <a:pPr eaLnBrk="1" hangingPunct="1"/>
            <a:endParaRPr lang="tr-TR" altLang="tr-TR" sz="2000" dirty="0"/>
          </a:p>
          <a:p>
            <a:pPr eaLnBrk="1" hangingPunct="1">
              <a:buFont typeface="Wingdings" pitchFamily="2" charset="2"/>
              <a:buNone/>
            </a:pPr>
            <a:r>
              <a:rPr lang="tr-TR" altLang="tr-TR" sz="2000" dirty="0"/>
              <a:t>	</a:t>
            </a:r>
            <a:r>
              <a:rPr lang="tr-TR" altLang="tr-TR" sz="2000" dirty="0" err="1"/>
              <a:t>Karbohidratlar</a:t>
            </a:r>
            <a:r>
              <a:rPr lang="tr-TR" altLang="tr-TR" sz="2000" dirty="0"/>
              <a:t> genel olarak seyreltik asitlerle kaynatıldıklarında </a:t>
            </a:r>
            <a:r>
              <a:rPr lang="tr-TR" altLang="tr-TR" sz="2000" dirty="0" err="1"/>
              <a:t>monosakkaritlere</a:t>
            </a:r>
            <a:r>
              <a:rPr lang="tr-TR" altLang="tr-TR" sz="2000" dirty="0"/>
              <a:t> parçalanırlar.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sz="2000" dirty="0"/>
          </a:p>
          <a:p>
            <a:pPr eaLnBrk="1" hangingPunct="1">
              <a:buFont typeface="Wingdings" pitchFamily="2" charset="2"/>
              <a:buNone/>
            </a:pPr>
            <a:r>
              <a:rPr lang="tr-TR" altLang="tr-TR" sz="2000" dirty="0"/>
              <a:t>	</a:t>
            </a:r>
            <a:r>
              <a:rPr lang="tr-TR" altLang="tr-TR" sz="2000" dirty="0" err="1"/>
              <a:t>Monosakkaritler</a:t>
            </a:r>
            <a:r>
              <a:rPr lang="tr-TR" altLang="tr-TR" sz="2000" dirty="0"/>
              <a:t> konsantre asitlerle muamele edilirse renkli bileşikleri </a:t>
            </a:r>
            <a:r>
              <a:rPr lang="tr-TR" altLang="tr-TR" sz="2000" dirty="0" err="1"/>
              <a:t>olştururlar</a:t>
            </a:r>
            <a:r>
              <a:rPr lang="tr-TR" altLang="tr-TR" sz="2000" dirty="0"/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000" dirty="0"/>
              <a:t>	</a:t>
            </a:r>
          </a:p>
          <a:p>
            <a:pPr eaLnBrk="1" hangingPunct="1">
              <a:buFont typeface="Wingdings" pitchFamily="2" charset="2"/>
              <a:buNone/>
            </a:pPr>
            <a:endParaRPr lang="en-US" altLang="tr-TR" sz="2000" dirty="0"/>
          </a:p>
        </p:txBody>
      </p:sp>
      <p:sp>
        <p:nvSpPr>
          <p:cNvPr id="2" name="Metin kutusu 1"/>
          <p:cNvSpPr txBox="1"/>
          <p:nvPr/>
        </p:nvSpPr>
        <p:spPr>
          <a:xfrm>
            <a:off x="4038600" y="5029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Molish</a:t>
            </a:r>
            <a:r>
              <a:rPr lang="tr-TR" dirty="0"/>
              <a:t> Deneyi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1986"/>
            <a:ext cx="7793037" cy="387349"/>
          </a:xfrm>
        </p:spPr>
        <p:txBody>
          <a:bodyPr>
            <a:noAutofit/>
          </a:bodyPr>
          <a:lstStyle/>
          <a:p>
            <a:pPr eaLnBrk="1" hangingPunct="1"/>
            <a:r>
              <a:rPr lang="tr-TR" alt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Nylander</a:t>
            </a:r>
            <a:r>
              <a:rPr lang="tr-TR" alt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Deneyi</a:t>
            </a:r>
          </a:p>
        </p:txBody>
      </p:sp>
      <p:sp>
        <p:nvSpPr>
          <p:cNvPr id="1361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48643"/>
            <a:ext cx="7010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altLang="tr-TR" sz="2000" b="1" dirty="0"/>
              <a:t>1. Tüp		                     2. Tüp	                                3. Tüp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000" b="1" dirty="0"/>
              <a:t>	                           +</a:t>
            </a:r>
            <a:r>
              <a:rPr lang="tr-TR" altLang="tr-TR" sz="2000" b="1" dirty="0" err="1"/>
              <a:t>Nylander</a:t>
            </a:r>
            <a:r>
              <a:rPr lang="tr-TR" altLang="tr-TR" sz="2000" b="1" dirty="0"/>
              <a:t> Çözeltisi </a:t>
            </a:r>
            <a:r>
              <a:rPr lang="tr-TR" altLang="tr-TR" sz="2000" b="1" dirty="0">
                <a:solidFill>
                  <a:srgbClr val="FF0000"/>
                </a:solidFill>
              </a:rPr>
              <a:t>(0,25 ml)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sz="2000" b="1" dirty="0"/>
          </a:p>
          <a:p>
            <a:pPr eaLnBrk="1" hangingPunct="1">
              <a:buFont typeface="Wingdings" pitchFamily="2" charset="2"/>
              <a:buNone/>
            </a:pPr>
            <a:r>
              <a:rPr lang="tr-TR" altLang="tr-TR" sz="2000" b="1" dirty="0" err="1"/>
              <a:t>Glukoz</a:t>
            </a:r>
            <a:r>
              <a:rPr lang="tr-TR" altLang="tr-TR" sz="2000" b="1" dirty="0"/>
              <a:t> </a:t>
            </a:r>
            <a:r>
              <a:rPr lang="tr-TR" altLang="tr-TR" sz="2000" b="1" dirty="0">
                <a:solidFill>
                  <a:srgbClr val="FF0000"/>
                </a:solidFill>
              </a:rPr>
              <a:t>(2ml)	                 </a:t>
            </a:r>
            <a:r>
              <a:rPr lang="tr-TR" altLang="tr-TR" sz="2000" b="1" dirty="0" err="1"/>
              <a:t>Fruktoz</a:t>
            </a:r>
            <a:r>
              <a:rPr lang="tr-TR" altLang="tr-TR" sz="2000" b="1" dirty="0"/>
              <a:t> </a:t>
            </a:r>
            <a:r>
              <a:rPr lang="tr-TR" altLang="tr-TR" sz="2000" b="1" dirty="0">
                <a:solidFill>
                  <a:srgbClr val="FF0000"/>
                </a:solidFill>
              </a:rPr>
              <a:t>(2ml)                         </a:t>
            </a:r>
            <a:r>
              <a:rPr lang="tr-TR" altLang="tr-TR" sz="2000" b="1" dirty="0" err="1"/>
              <a:t>Sükroz</a:t>
            </a:r>
            <a:r>
              <a:rPr lang="tr-TR" altLang="tr-TR" sz="2000" b="1" dirty="0"/>
              <a:t> (</a:t>
            </a:r>
            <a:r>
              <a:rPr lang="tr-TR" altLang="tr-TR" sz="2000" b="1" dirty="0">
                <a:solidFill>
                  <a:srgbClr val="FF0000"/>
                </a:solidFill>
              </a:rPr>
              <a:t>2ml)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sz="2000" b="1" dirty="0"/>
          </a:p>
          <a:p>
            <a:pPr eaLnBrk="1" hangingPunct="1">
              <a:buFont typeface="Wingdings" pitchFamily="2" charset="2"/>
              <a:buNone/>
            </a:pPr>
            <a:endParaRPr lang="tr-TR" altLang="tr-TR" sz="2000" b="1" dirty="0"/>
          </a:p>
          <a:p>
            <a:pPr algn="ctr" eaLnBrk="1" hangingPunct="1">
              <a:buFont typeface="Wingdings" pitchFamily="2" charset="2"/>
              <a:buNone/>
            </a:pPr>
            <a:endParaRPr lang="tr-TR" altLang="tr-TR" sz="2000" b="1" dirty="0"/>
          </a:p>
          <a:p>
            <a:pPr algn="ctr" eaLnBrk="1" hangingPunct="1">
              <a:buFont typeface="Wingdings" pitchFamily="2" charset="2"/>
              <a:buNone/>
            </a:pPr>
            <a:endParaRPr lang="tr-TR" altLang="tr-TR" sz="2000" b="1" dirty="0"/>
          </a:p>
          <a:p>
            <a:pPr algn="ctr" eaLnBrk="1" hangingPunct="1">
              <a:buFont typeface="Wingdings" pitchFamily="2" charset="2"/>
              <a:buNone/>
            </a:pPr>
            <a:r>
              <a:rPr lang="tr-TR" altLang="tr-TR" sz="2000" b="1" dirty="0"/>
              <a:t>Tüpler kaynar su banyosunda kaynatılır ve renk değişimi gözlenir.</a:t>
            </a:r>
          </a:p>
        </p:txBody>
      </p:sp>
      <p:sp>
        <p:nvSpPr>
          <p:cNvPr id="136195" name="AutoShape 4"/>
          <p:cNvSpPr>
            <a:spLocks/>
          </p:cNvSpPr>
          <p:nvPr/>
        </p:nvSpPr>
        <p:spPr bwMode="auto">
          <a:xfrm rot="5400000">
            <a:off x="3354388" y="2817813"/>
            <a:ext cx="987425" cy="4343402"/>
          </a:xfrm>
          <a:prstGeom prst="rightBrace">
            <a:avLst>
              <a:gd name="adj1" fmla="val 18864"/>
              <a:gd name="adj2" fmla="val 4705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304800" y="990600"/>
            <a:ext cx="8376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Prensip:</a:t>
            </a:r>
            <a:r>
              <a:rPr lang="tr-TR" dirty="0"/>
              <a:t> </a:t>
            </a:r>
            <a:r>
              <a:rPr lang="tr-TR" dirty="0" err="1"/>
              <a:t>Redüktör</a:t>
            </a:r>
            <a:r>
              <a:rPr lang="tr-TR" dirty="0"/>
              <a:t> grupları serbest halde bulunan şekerler </a:t>
            </a:r>
          </a:p>
          <a:p>
            <a:r>
              <a:rPr lang="tr-TR" dirty="0"/>
              <a:t>alkali ortamda kaynatıldıklarında çözeltide bulunan bizmutu (Bi</a:t>
            </a:r>
            <a:r>
              <a:rPr lang="tr-TR" baseline="30000" dirty="0"/>
              <a:t>3+</a:t>
            </a:r>
            <a:r>
              <a:rPr lang="tr-TR" dirty="0"/>
              <a:t>→Bi</a:t>
            </a:r>
            <a:r>
              <a:rPr lang="tr-TR" baseline="30000" dirty="0"/>
              <a:t>0</a:t>
            </a:r>
            <a:r>
              <a:rPr lang="tr-TR" dirty="0"/>
              <a:t>) indirgerler.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62950" cy="1325563"/>
          </a:xfrm>
        </p:spPr>
        <p:txBody>
          <a:bodyPr>
            <a:normAutofit/>
          </a:bodyPr>
          <a:lstStyle/>
          <a:p>
            <a:r>
              <a:rPr lang="tr-TR" alt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Metilen Mavisi ile Şekerlerin Yükseltgenmesi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b="1" dirty="0"/>
              <a:t>Prensip: </a:t>
            </a:r>
            <a:r>
              <a:rPr lang="tr-TR" sz="2400" dirty="0"/>
              <a:t>Şekerler alkali ile ısıtılarak yükseltgenirken, molekülden ayrılan hidrojen iyonları okside halde bulunan metilen mavisi ile birleşerek onu indirgerler.</a:t>
            </a:r>
          </a:p>
        </p:txBody>
      </p:sp>
    </p:spTree>
    <p:extLst>
      <p:ext uri="{BB962C8B-B14F-4D97-AF65-F5344CB8AC3E}">
        <p14:creationId xmlns:p14="http://schemas.microsoft.com/office/powerpoint/2010/main" val="4058113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661483" y="288131"/>
            <a:ext cx="7886700" cy="1325563"/>
          </a:xfrm>
        </p:spPr>
        <p:txBody>
          <a:bodyPr/>
          <a:lstStyle/>
          <a:p>
            <a:pPr eaLnBrk="1" hangingPunct="1"/>
            <a:r>
              <a:rPr lang="tr-TR" altLang="tr-TR" sz="2800" b="1" dirty="0">
                <a:solidFill>
                  <a:srgbClr val="FF0000"/>
                </a:solidFill>
              </a:rPr>
              <a:t>Metilen Mavisi ile </a:t>
            </a:r>
            <a:r>
              <a:rPr lang="tr-TR" altLang="tr-TR" sz="2800" b="1" dirty="0" err="1">
                <a:solidFill>
                  <a:srgbClr val="FF0000"/>
                </a:solidFill>
              </a:rPr>
              <a:t>Şekerilerin</a:t>
            </a:r>
            <a:r>
              <a:rPr lang="tr-TR" altLang="tr-TR" sz="2800" b="1" dirty="0">
                <a:solidFill>
                  <a:srgbClr val="FF0000"/>
                </a:solidFill>
              </a:rPr>
              <a:t> Yükseltgenmesi</a:t>
            </a:r>
          </a:p>
        </p:txBody>
      </p:sp>
      <p:sp>
        <p:nvSpPr>
          <p:cNvPr id="13721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017713"/>
            <a:ext cx="8726488" cy="2935287"/>
          </a:xfrm>
        </p:spPr>
        <p:txBody>
          <a:bodyPr>
            <a:normAutofit fontScale="25000" lnSpcReduction="20000"/>
          </a:bodyPr>
          <a:lstStyle/>
          <a:p>
            <a:pPr eaLnBrk="1" hangingPunct="1"/>
            <a:r>
              <a:rPr lang="tr-TR" altLang="tr-TR" sz="8600" dirty="0" err="1"/>
              <a:t>Distile</a:t>
            </a:r>
            <a:r>
              <a:rPr lang="tr-TR" altLang="tr-TR" sz="8600" dirty="0"/>
              <a:t> su (5ml) + Metilen mavisi Çözeltisi (10 damla)  + 2N  </a:t>
            </a:r>
            <a:r>
              <a:rPr lang="tr-TR" altLang="tr-TR" sz="8600" dirty="0" err="1"/>
              <a:t>NaOH</a:t>
            </a:r>
            <a:r>
              <a:rPr lang="tr-TR" altLang="tr-TR" sz="8600" dirty="0"/>
              <a:t> ( 2 damla)</a:t>
            </a:r>
          </a:p>
          <a:p>
            <a:pPr eaLnBrk="1" hangingPunct="1"/>
            <a:endParaRPr lang="tr-TR" altLang="tr-TR" sz="8600" dirty="0"/>
          </a:p>
          <a:p>
            <a:pPr eaLnBrk="1" hangingPunct="1">
              <a:buFont typeface="Wingdings" pitchFamily="2" charset="2"/>
              <a:buNone/>
            </a:pPr>
            <a:r>
              <a:rPr lang="tr-TR" altLang="tr-TR" sz="8600" dirty="0"/>
              <a:t>			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8600" dirty="0"/>
              <a:t>			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8600" dirty="0"/>
              <a:t>				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8600" dirty="0"/>
              <a:t>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8600" dirty="0"/>
              <a:t>                                                  Kaynar  su banyosunda ısıtılır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8600" dirty="0"/>
              <a:t>                                                                   ↓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8600" dirty="0"/>
              <a:t>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8600" dirty="0"/>
              <a:t>            +</a:t>
            </a:r>
            <a:r>
              <a:rPr lang="tr-TR" altLang="tr-TR" sz="8600" dirty="0" err="1"/>
              <a:t>Glukoz</a:t>
            </a:r>
            <a:r>
              <a:rPr lang="tr-TR" altLang="tr-TR" sz="8600" dirty="0"/>
              <a:t> (Birkaç damla) (Su banyosu, ısıtmaya devam)</a:t>
            </a:r>
          </a:p>
          <a:p>
            <a:pPr eaLnBrk="1" hangingPunct="1">
              <a:buNone/>
            </a:pPr>
            <a:r>
              <a:rPr lang="tr-TR" alt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↓</a:t>
            </a:r>
            <a:endParaRPr lang="tr-TR" altLang="tr-TR" sz="2000" dirty="0"/>
          </a:p>
          <a:p>
            <a:pPr lvl="0">
              <a:buNone/>
            </a:pPr>
            <a:r>
              <a:rPr lang="tr-TR" altLang="tr-TR" sz="8800" dirty="0">
                <a:solidFill>
                  <a:prstClr val="black"/>
                </a:solidFill>
              </a:rPr>
              <a:t>                                                                  ↓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sz="2000" dirty="0"/>
          </a:p>
        </p:txBody>
      </p:sp>
      <p:sp>
        <p:nvSpPr>
          <p:cNvPr id="137219" name="AutoShape 4"/>
          <p:cNvSpPr>
            <a:spLocks/>
          </p:cNvSpPr>
          <p:nvPr/>
        </p:nvSpPr>
        <p:spPr bwMode="auto">
          <a:xfrm rot="5400000">
            <a:off x="4129087" y="2043113"/>
            <a:ext cx="987425" cy="2235200"/>
          </a:xfrm>
          <a:prstGeom prst="rightBrace">
            <a:avLst>
              <a:gd name="adj1" fmla="val 18864"/>
              <a:gd name="adj2" fmla="val 4705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3630207" y="6019800"/>
            <a:ext cx="1949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+mn-lt"/>
                <a:cs typeface="+mn-cs"/>
              </a:rPr>
              <a:t>Renk kaybolur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 b="1" dirty="0" err="1">
                <a:solidFill>
                  <a:srgbClr val="FF0000"/>
                </a:solidFill>
              </a:rPr>
              <a:t>Moore</a:t>
            </a:r>
            <a:r>
              <a:rPr lang="tr-TR" altLang="tr-TR" sz="3600" b="1" dirty="0">
                <a:solidFill>
                  <a:srgbClr val="FF0000"/>
                </a:solidFill>
              </a:rPr>
              <a:t> Deneyi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400" b="1" dirty="0"/>
              <a:t>Prensip: Serbest aldehit yada keton grubu </a:t>
            </a:r>
            <a:r>
              <a:rPr lang="tr-TR" sz="2400" dirty="0"/>
              <a:t>bulunan şekerlere özel bir </a:t>
            </a:r>
            <a:r>
              <a:rPr lang="tr-TR" sz="2400" dirty="0" err="1"/>
              <a:t>testttir</a:t>
            </a:r>
            <a:r>
              <a:rPr lang="tr-TR" sz="2400" dirty="0"/>
              <a:t>. Şeker çözeltisi üzerine  az miktarda </a:t>
            </a:r>
            <a:r>
              <a:rPr lang="tr-TR" sz="2400" dirty="0" err="1"/>
              <a:t>NaOH</a:t>
            </a:r>
            <a:r>
              <a:rPr lang="tr-TR" sz="2400" dirty="0"/>
              <a:t> veya KOH ilavesi ile  sarı, portakal rengi ve kahverengi bir renk meydana gelmesi asasına dayanır. Renk reaksiyonu serbest hale geçen aldehitlerin </a:t>
            </a:r>
            <a:r>
              <a:rPr lang="tr-TR" sz="2400" dirty="0" err="1"/>
              <a:t>polimerizasyonu</a:t>
            </a:r>
            <a:r>
              <a:rPr lang="tr-TR" sz="2400" dirty="0"/>
              <a:t> sonucudur.</a:t>
            </a:r>
          </a:p>
        </p:txBody>
      </p:sp>
    </p:spTree>
    <p:extLst>
      <p:ext uri="{BB962C8B-B14F-4D97-AF65-F5344CB8AC3E}">
        <p14:creationId xmlns:p14="http://schemas.microsoft.com/office/powerpoint/2010/main" val="4166693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A5D123-016F-FA42-A7C2-9BDE8D271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 dirty="0" err="1">
                <a:solidFill>
                  <a:srgbClr val="FF0000"/>
                </a:solidFill>
              </a:rPr>
              <a:t>Karbohidratlar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DA50BE-5908-D24F-AABA-32E29D6CF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/>
              <a:t>Oksidasyon</a:t>
            </a:r>
            <a:r>
              <a:rPr lang="tr-TR" sz="2400" dirty="0"/>
              <a:t> aracılığı ile enerji sağlar.</a:t>
            </a:r>
          </a:p>
          <a:p>
            <a:r>
              <a:rPr lang="tr-TR" sz="2400" dirty="0"/>
              <a:t>Hücre </a:t>
            </a:r>
            <a:r>
              <a:rPr lang="tr-TR" sz="2400" dirty="0" err="1"/>
              <a:t>komponentlerinin</a:t>
            </a:r>
            <a:r>
              <a:rPr lang="tr-TR" sz="2400" dirty="0"/>
              <a:t> sentezi için karbon kaynağıdır.</a:t>
            </a:r>
          </a:p>
          <a:p>
            <a:r>
              <a:rPr lang="tr-TR" sz="2400" dirty="0"/>
              <a:t>Bazı doku veya hücrelerin yapısında bulunur.</a:t>
            </a:r>
          </a:p>
        </p:txBody>
      </p:sp>
    </p:spTree>
    <p:extLst>
      <p:ext uri="{BB962C8B-B14F-4D97-AF65-F5344CB8AC3E}">
        <p14:creationId xmlns:p14="http://schemas.microsoft.com/office/powerpoint/2010/main" val="3964612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2800" b="1" dirty="0" err="1">
                <a:solidFill>
                  <a:srgbClr val="FF0000"/>
                </a:solidFill>
              </a:rPr>
              <a:t>Moore</a:t>
            </a:r>
            <a:r>
              <a:rPr lang="tr-TR" altLang="tr-TR" sz="2800" b="1" dirty="0">
                <a:solidFill>
                  <a:srgbClr val="FF0000"/>
                </a:solidFill>
              </a:rPr>
              <a:t> Deneyi</a:t>
            </a:r>
          </a:p>
        </p:txBody>
      </p:sp>
      <p:sp>
        <p:nvSpPr>
          <p:cNvPr id="138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z="2400" dirty="0"/>
              <a:t>1. tüp	2. tüp   	3. tüp   	4.tüp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dirty="0"/>
              <a:t>	</a:t>
            </a:r>
            <a:r>
              <a:rPr lang="tr-TR" altLang="tr-TR" sz="2400" dirty="0" err="1"/>
              <a:t>Sükroz</a:t>
            </a:r>
            <a:r>
              <a:rPr lang="tr-TR" altLang="tr-TR" sz="2400" dirty="0"/>
              <a:t>	 Nişasta       </a:t>
            </a:r>
            <a:r>
              <a:rPr lang="tr-TR" altLang="tr-TR" sz="2400" dirty="0" err="1"/>
              <a:t>Glukoz</a:t>
            </a:r>
            <a:r>
              <a:rPr lang="tr-TR" altLang="tr-TR" sz="2400" dirty="0"/>
              <a:t>         </a:t>
            </a:r>
            <a:r>
              <a:rPr lang="tr-TR" altLang="tr-TR" sz="2400" dirty="0" err="1"/>
              <a:t>Fruktoz</a:t>
            </a:r>
            <a:r>
              <a:rPr lang="tr-TR" altLang="tr-TR" sz="2400" dirty="0"/>
              <a:t> (</a:t>
            </a:r>
            <a:r>
              <a:rPr lang="tr-TR" altLang="tr-TR" sz="2400" dirty="0">
                <a:solidFill>
                  <a:srgbClr val="FF0000"/>
                </a:solidFill>
              </a:rPr>
              <a:t>2 ml)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dirty="0"/>
              <a:t>				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dirty="0"/>
              <a:t>				10%NaOH </a:t>
            </a:r>
            <a:r>
              <a:rPr lang="tr-TR" altLang="tr-TR" sz="2400" dirty="0">
                <a:solidFill>
                  <a:srgbClr val="FF0000"/>
                </a:solidFill>
              </a:rPr>
              <a:t>0,5 ml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dirty="0"/>
              <a:t>			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sz="2400" dirty="0"/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dirty="0"/>
              <a:t>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2400" dirty="0"/>
              <a:t>                 Su banyosunda renk değişimi gözlenir.</a:t>
            </a:r>
          </a:p>
        </p:txBody>
      </p:sp>
      <p:sp>
        <p:nvSpPr>
          <p:cNvPr id="138243" name="AutoShape 4"/>
          <p:cNvSpPr>
            <a:spLocks/>
          </p:cNvSpPr>
          <p:nvPr/>
        </p:nvSpPr>
        <p:spPr bwMode="auto">
          <a:xfrm rot="5400000">
            <a:off x="2782887" y="2246313"/>
            <a:ext cx="987425" cy="3810000"/>
          </a:xfrm>
          <a:prstGeom prst="rightBrace">
            <a:avLst>
              <a:gd name="adj1" fmla="val 18864"/>
              <a:gd name="adj2" fmla="val 4705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 b="1" dirty="0" err="1">
                <a:solidFill>
                  <a:srgbClr val="FF0000"/>
                </a:solidFill>
              </a:rPr>
              <a:t>Molisch</a:t>
            </a:r>
            <a:r>
              <a:rPr lang="tr-TR" altLang="tr-TR" sz="3600" b="1" dirty="0">
                <a:solidFill>
                  <a:srgbClr val="FF0000"/>
                </a:solidFill>
              </a:rPr>
              <a:t> reaksiyonu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8800"/>
            <a:ext cx="8077200" cy="4351338"/>
          </a:xfrm>
        </p:spPr>
        <p:txBody>
          <a:bodyPr>
            <a:normAutofit/>
          </a:bodyPr>
          <a:lstStyle/>
          <a:p>
            <a:r>
              <a:rPr lang="tr-TR" sz="2400" b="1" dirty="0"/>
              <a:t>Prensip: </a:t>
            </a:r>
            <a:r>
              <a:rPr lang="tr-TR" sz="2400" dirty="0"/>
              <a:t>Konsantre </a:t>
            </a:r>
            <a:r>
              <a:rPr lang="tr-TR" sz="2400" dirty="0" err="1"/>
              <a:t>sülfrik</a:t>
            </a:r>
            <a:r>
              <a:rPr lang="tr-TR" sz="2400" dirty="0"/>
              <a:t> asit ile muamele edilen </a:t>
            </a:r>
            <a:r>
              <a:rPr lang="tr-TR" sz="2400" b="1" dirty="0" err="1"/>
              <a:t>pentozların</a:t>
            </a:r>
            <a:r>
              <a:rPr lang="tr-TR" sz="2400" b="1" dirty="0"/>
              <a:t> </a:t>
            </a:r>
            <a:r>
              <a:rPr lang="tr-TR" sz="2400" b="1" dirty="0" err="1"/>
              <a:t>furfurallere</a:t>
            </a:r>
            <a:r>
              <a:rPr lang="tr-TR" sz="2400" b="1" dirty="0"/>
              <a:t>, </a:t>
            </a:r>
            <a:r>
              <a:rPr lang="tr-TR" sz="2400" b="1" dirty="0" err="1"/>
              <a:t>heksozların</a:t>
            </a:r>
            <a:r>
              <a:rPr lang="tr-TR" sz="2400" b="1" dirty="0"/>
              <a:t> ise </a:t>
            </a:r>
            <a:r>
              <a:rPr lang="tr-TR" sz="2400" b="1" dirty="0" err="1"/>
              <a:t>hidroksimetilfurfurallere</a:t>
            </a:r>
            <a:r>
              <a:rPr lang="tr-TR" sz="2400" b="1" dirty="0"/>
              <a:t> </a:t>
            </a:r>
            <a:r>
              <a:rPr lang="tr-TR" sz="2400" dirty="0"/>
              <a:t>dönüşmesi ve bunların alfa </a:t>
            </a:r>
            <a:r>
              <a:rPr lang="tr-TR" sz="2400" dirty="0" err="1"/>
              <a:t>naftolün</a:t>
            </a:r>
            <a:r>
              <a:rPr lang="tr-TR" sz="2400" dirty="0"/>
              <a:t> alkolik çözeltisi ile renkli bileşikler vermesi esasına dayanır. </a:t>
            </a:r>
          </a:p>
        </p:txBody>
      </p:sp>
    </p:spTree>
    <p:extLst>
      <p:ext uri="{BB962C8B-B14F-4D97-AF65-F5344CB8AC3E}">
        <p14:creationId xmlns:p14="http://schemas.microsoft.com/office/powerpoint/2010/main" val="3238091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tr-TR" sz="2800" b="1" dirty="0" err="1">
                <a:solidFill>
                  <a:srgbClr val="FF0000"/>
                </a:solidFill>
              </a:rPr>
              <a:t>Molisch</a:t>
            </a:r>
            <a:r>
              <a:rPr lang="tr-TR" altLang="tr-TR" sz="2800" b="1" dirty="0">
                <a:solidFill>
                  <a:srgbClr val="FF0000"/>
                </a:solidFill>
              </a:rPr>
              <a:t> </a:t>
            </a:r>
            <a:r>
              <a:rPr lang="tr-TR" altLang="tr-TR" sz="2800" b="1" dirty="0" err="1">
                <a:solidFill>
                  <a:srgbClr val="FF0000"/>
                </a:solidFill>
              </a:rPr>
              <a:t>Reaction</a:t>
            </a:r>
            <a:endParaRPr lang="tr-TR" altLang="tr-TR" sz="2800" b="1" dirty="0">
              <a:solidFill>
                <a:srgbClr val="FF0000"/>
              </a:solidFill>
            </a:endParaRPr>
          </a:p>
        </p:txBody>
      </p:sp>
      <p:sp>
        <p:nvSpPr>
          <p:cNvPr id="1392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tr-TR" altLang="tr-TR" sz="2400" dirty="0"/>
              <a:t>1.tüp	     2.tüp	     	3.tüp		     4.tüp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tr-TR" altLang="tr-TR" sz="2600" dirty="0" err="1"/>
              <a:t>Glukoz</a:t>
            </a:r>
            <a:r>
              <a:rPr lang="tr-TR" altLang="tr-TR" sz="2600" dirty="0"/>
              <a:t>  </a:t>
            </a:r>
            <a:r>
              <a:rPr lang="tr-TR" altLang="tr-TR" sz="2600" dirty="0">
                <a:solidFill>
                  <a:srgbClr val="FF0000"/>
                </a:solidFill>
              </a:rPr>
              <a:t>(2 ml)          </a:t>
            </a:r>
            <a:r>
              <a:rPr lang="tr-TR" altLang="tr-TR" sz="2600" dirty="0" err="1"/>
              <a:t>Fruktoz</a:t>
            </a:r>
            <a:r>
              <a:rPr lang="tr-TR" altLang="tr-TR" sz="2600" dirty="0"/>
              <a:t>            </a:t>
            </a:r>
            <a:r>
              <a:rPr lang="tr-TR" altLang="tr-TR" sz="2600" dirty="0" err="1"/>
              <a:t>Sükroz</a:t>
            </a:r>
            <a:r>
              <a:rPr lang="tr-TR" altLang="tr-TR" sz="2600" dirty="0"/>
              <a:t>             Nişasta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600" dirty="0"/>
              <a:t>		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600" dirty="0"/>
              <a:t>				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600" dirty="0"/>
              <a:t>				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600" dirty="0"/>
              <a:t>				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600" dirty="0"/>
              <a:t>                    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600" dirty="0"/>
              <a:t>                        +</a:t>
            </a:r>
            <a:r>
              <a:rPr lang="tr-TR" altLang="tr-TR" sz="2600" dirty="0" err="1"/>
              <a:t>Molisch</a:t>
            </a:r>
            <a:r>
              <a:rPr lang="tr-TR" altLang="tr-TR" sz="2600" dirty="0"/>
              <a:t> reaktifi (karıştırılır) (</a:t>
            </a:r>
            <a:r>
              <a:rPr lang="tr-TR" altLang="tr-TR" sz="2600" dirty="0">
                <a:solidFill>
                  <a:srgbClr val="FF0000"/>
                </a:solidFill>
              </a:rPr>
              <a:t>1ml)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600" dirty="0"/>
              <a:t>				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600" dirty="0"/>
              <a:t>				+sülfürik asit (</a:t>
            </a:r>
            <a:r>
              <a:rPr lang="tr-TR" altLang="tr-TR" sz="2600" dirty="0">
                <a:solidFill>
                  <a:srgbClr val="FF0000"/>
                </a:solidFill>
              </a:rPr>
              <a:t>1,5 ml</a:t>
            </a:r>
            <a:r>
              <a:rPr lang="tr-TR" altLang="tr-TR" sz="2600" dirty="0"/>
              <a:t>) (Tüp eğik tutularak)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600" dirty="0"/>
              <a:t>				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altLang="tr-TR" sz="2600" dirty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altLang="tr-TR" sz="2600" dirty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600" dirty="0"/>
              <a:t>				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600" dirty="0"/>
              <a:t>              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600" dirty="0"/>
              <a:t>                         menekşe-kırmızı renk oluşumu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sz="2600" dirty="0"/>
              <a:t>				</a:t>
            </a:r>
          </a:p>
        </p:txBody>
      </p:sp>
      <p:sp>
        <p:nvSpPr>
          <p:cNvPr id="139267" name="AutoShape 4"/>
          <p:cNvSpPr>
            <a:spLocks/>
          </p:cNvSpPr>
          <p:nvPr/>
        </p:nvSpPr>
        <p:spPr bwMode="auto">
          <a:xfrm rot="5400000">
            <a:off x="3352800" y="614136"/>
            <a:ext cx="762000" cy="5181600"/>
          </a:xfrm>
          <a:prstGeom prst="rightBrace">
            <a:avLst>
              <a:gd name="adj1" fmla="val 56667"/>
              <a:gd name="adj2" fmla="val 4705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39268" name="AutoShape 5"/>
          <p:cNvSpPr>
            <a:spLocks/>
          </p:cNvSpPr>
          <p:nvPr/>
        </p:nvSpPr>
        <p:spPr bwMode="auto">
          <a:xfrm rot="5400000">
            <a:off x="3632200" y="3776891"/>
            <a:ext cx="609600" cy="2235200"/>
          </a:xfrm>
          <a:prstGeom prst="rightBrace">
            <a:avLst>
              <a:gd name="adj1" fmla="val 30556"/>
              <a:gd name="adj2" fmla="val 4705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r-TR" alt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Nişastanın </a:t>
            </a:r>
            <a:r>
              <a:rPr lang="tr-TR" alt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tükrük</a:t>
            </a:r>
            <a:r>
              <a:rPr lang="tr-TR" alt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amilazı ile hidrolizi (Banko </a:t>
            </a:r>
            <a:r>
              <a:rPr lang="tr-TR" alt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plarak</a:t>
            </a:r>
            <a:r>
              <a:rPr lang="tr-TR" alt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yapılacak)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002" name="Picture 2" descr="Image result for deney tÃ¼pÃ¼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69" y="214992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Düz Ok Bağlayıcısı 5"/>
          <p:cNvCxnSpPr/>
          <p:nvPr/>
        </p:nvCxnSpPr>
        <p:spPr>
          <a:xfrm flipH="1">
            <a:off x="2286000" y="2514600"/>
            <a:ext cx="14478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3886200" y="22098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 ml nişasta</a:t>
            </a:r>
          </a:p>
          <a:p>
            <a:r>
              <a:rPr lang="tr-TR" dirty="0"/>
              <a:t>     +</a:t>
            </a:r>
          </a:p>
          <a:p>
            <a:r>
              <a:rPr lang="tr-TR" dirty="0"/>
              <a:t>1 ml iyot</a:t>
            </a: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6400800" y="2809964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/>
        </p:nvSpPr>
        <p:spPr>
          <a:xfrm>
            <a:off x="7696200" y="25146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Mavi renk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28600" y="2209800"/>
            <a:ext cx="109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1. TÜP</a:t>
            </a:r>
          </a:p>
        </p:txBody>
      </p:sp>
      <p:pic>
        <p:nvPicPr>
          <p:cNvPr id="13" name="Picture 2" descr="Image result for deney tÃ¼pÃ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69" y="4654413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11"/>
          <p:cNvSpPr txBox="1"/>
          <p:nvPr/>
        </p:nvSpPr>
        <p:spPr>
          <a:xfrm>
            <a:off x="522069" y="6249170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2.TÜP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1519458" y="4837548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3 ml nişasta</a:t>
            </a:r>
          </a:p>
          <a:p>
            <a:r>
              <a:rPr lang="tr-TR" dirty="0"/>
              <a:t>tükürük</a:t>
            </a:r>
          </a:p>
        </p:txBody>
      </p:sp>
      <p:cxnSp>
        <p:nvCxnSpPr>
          <p:cNvPr id="16" name="Düz Ok Bağlayıcısı 15"/>
          <p:cNvCxnSpPr/>
          <p:nvPr/>
        </p:nvCxnSpPr>
        <p:spPr>
          <a:xfrm>
            <a:off x="3352800" y="5454513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Image result for deney tÃ¼pÃ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417" y="4962125"/>
            <a:ext cx="1254389" cy="125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deney tÃ¼pÃ¼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730" y="4930138"/>
            <a:ext cx="1210846" cy="121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deney tÃ¼pÃ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74941"/>
            <a:ext cx="1287045" cy="128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Metin kutusu 16"/>
          <p:cNvSpPr txBox="1"/>
          <p:nvPr/>
        </p:nvSpPr>
        <p:spPr>
          <a:xfrm>
            <a:off x="4446924" y="6197642"/>
            <a:ext cx="1415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Menekşe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5501081" y="6223406"/>
            <a:ext cx="1962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Soğan kabuğu 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6982361" y="6240504"/>
            <a:ext cx="1302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/>
              <a:t>Hafif sarımsı</a:t>
            </a:r>
          </a:p>
        </p:txBody>
      </p:sp>
      <p:pic>
        <p:nvPicPr>
          <p:cNvPr id="25" name="Picture 2" descr="Image result for deney tÃ¼pÃ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121" y="4892039"/>
            <a:ext cx="1287045" cy="128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Metin kutusu 23"/>
          <p:cNvSpPr txBox="1"/>
          <p:nvPr/>
        </p:nvSpPr>
        <p:spPr>
          <a:xfrm>
            <a:off x="8283380" y="6216514"/>
            <a:ext cx="860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/>
              <a:t>Renksiz</a:t>
            </a:r>
          </a:p>
        </p:txBody>
      </p:sp>
      <p:sp>
        <p:nvSpPr>
          <p:cNvPr id="128007" name="Metin kutusu 128006"/>
          <p:cNvSpPr txBox="1"/>
          <p:nvPr/>
        </p:nvSpPr>
        <p:spPr>
          <a:xfrm>
            <a:off x="4512238" y="4081640"/>
            <a:ext cx="4479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2.Tüpden 0,5 ml al +  0,5 ml iyot </a:t>
            </a:r>
          </a:p>
        </p:txBody>
      </p:sp>
      <p:cxnSp>
        <p:nvCxnSpPr>
          <p:cNvPr id="128009" name="Düz Ok Bağlayıcısı 128008"/>
          <p:cNvCxnSpPr/>
          <p:nvPr/>
        </p:nvCxnSpPr>
        <p:spPr>
          <a:xfrm>
            <a:off x="4953000" y="457200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010" name="Metin kutusu 128009"/>
          <p:cNvSpPr txBox="1"/>
          <p:nvPr/>
        </p:nvSpPr>
        <p:spPr>
          <a:xfrm>
            <a:off x="2689967" y="5679184"/>
            <a:ext cx="1611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37 C de 2 </a:t>
            </a:r>
            <a:r>
              <a:rPr lang="tr-TR" sz="1400" dirty="0" err="1"/>
              <a:t>dk</a:t>
            </a:r>
            <a:r>
              <a:rPr lang="tr-TR" sz="1400" dirty="0"/>
              <a:t> </a:t>
            </a:r>
            <a:r>
              <a:rPr lang="tr-TR" sz="1400" dirty="0" err="1"/>
              <a:t>inkübasyon</a:t>
            </a:r>
            <a:endParaRPr lang="tr-TR" sz="1400" dirty="0"/>
          </a:p>
        </p:txBody>
      </p:sp>
      <p:cxnSp>
        <p:nvCxnSpPr>
          <p:cNvPr id="43" name="Düz Ok Bağlayıcısı 42"/>
          <p:cNvCxnSpPr/>
          <p:nvPr/>
        </p:nvCxnSpPr>
        <p:spPr>
          <a:xfrm>
            <a:off x="6292382" y="4396738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Düz Ok Bağlayıcısı 43"/>
          <p:cNvCxnSpPr/>
          <p:nvPr/>
        </p:nvCxnSpPr>
        <p:spPr>
          <a:xfrm>
            <a:off x="7442150" y="441928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Düz Ok Bağlayıcısı 44"/>
          <p:cNvCxnSpPr/>
          <p:nvPr/>
        </p:nvCxnSpPr>
        <p:spPr>
          <a:xfrm>
            <a:off x="8572968" y="4428725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749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Nişastanın </a:t>
            </a:r>
            <a:r>
              <a:rPr lang="tr-TR" altLang="tr-T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tükrük</a:t>
            </a:r>
            <a:r>
              <a:rPr lang="tr-TR" alt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amilazı ile hidrolizi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Bir deney tüpüne 3 ml nişasta (Çalkalanır) </a:t>
            </a:r>
          </a:p>
          <a:p>
            <a:pPr marL="0" indent="0">
              <a:buNone/>
            </a:pPr>
            <a:endParaRPr lang="tr-TR" dirty="0"/>
          </a:p>
        </p:txBody>
      </p:sp>
      <p:cxnSp>
        <p:nvCxnSpPr>
          <p:cNvPr id="5" name="Düz Ok Bağlayıcısı 4"/>
          <p:cNvCxnSpPr/>
          <p:nvPr/>
        </p:nvCxnSpPr>
        <p:spPr>
          <a:xfrm>
            <a:off x="2057400" y="2362200"/>
            <a:ext cx="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>
          <a:xfrm>
            <a:off x="1524000" y="3259136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Tükürük</a:t>
            </a: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2079171" y="4001294"/>
            <a:ext cx="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990600" y="5008463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37°C 2,4,6,8 </a:t>
            </a:r>
            <a:r>
              <a:rPr lang="tr-TR" dirty="0" err="1"/>
              <a:t>dk</a:t>
            </a:r>
            <a:r>
              <a:rPr lang="tr-TR" dirty="0"/>
              <a:t> </a:t>
            </a:r>
            <a:r>
              <a:rPr lang="tr-TR" dirty="0" err="1"/>
              <a:t>inkübasyon</a:t>
            </a:r>
            <a:endParaRPr lang="tr-TR" dirty="0"/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5410200" y="5334000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5449394" y="5334000"/>
            <a:ext cx="3818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0,5 ml alınır, İyot damlatılır</a:t>
            </a:r>
          </a:p>
        </p:txBody>
      </p:sp>
      <p:cxnSp>
        <p:nvCxnSpPr>
          <p:cNvPr id="15" name="Düz Ok Bağlayıcısı 14"/>
          <p:cNvCxnSpPr/>
          <p:nvPr/>
        </p:nvCxnSpPr>
        <p:spPr>
          <a:xfrm>
            <a:off x="6868886" y="5795665"/>
            <a:ext cx="0" cy="422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5725886" y="6197020"/>
            <a:ext cx="3037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Renk değerlendirilir.</a:t>
            </a:r>
          </a:p>
        </p:txBody>
      </p:sp>
    </p:spTree>
    <p:extLst>
      <p:ext uri="{BB962C8B-B14F-4D97-AF65-F5344CB8AC3E}">
        <p14:creationId xmlns:p14="http://schemas.microsoft.com/office/powerpoint/2010/main" val="1624839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2400" b="1" dirty="0">
                <a:solidFill>
                  <a:srgbClr val="FF0000"/>
                </a:solidFill>
              </a:rPr>
              <a:t>Nişastanın tükürük amilazı ile hidrolizi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306887"/>
          </a:xfrm>
        </p:spPr>
        <p:txBody>
          <a:bodyPr/>
          <a:lstStyle/>
          <a:p>
            <a:pPr eaLnBrk="1" hangingPunct="1"/>
            <a:r>
              <a:rPr lang="tr-TR" altLang="tr-TR" sz="2400" dirty="0"/>
              <a:t>Nişasta + İyot Çözeltisi (Mor Renk)</a:t>
            </a:r>
          </a:p>
          <a:p>
            <a:pPr eaLnBrk="1" hangingPunct="1"/>
            <a:r>
              <a:rPr lang="tr-TR" altLang="tr-TR" sz="2400" dirty="0"/>
              <a:t>Nişasta +Amilaz </a:t>
            </a:r>
            <a:r>
              <a:rPr lang="tr-TR" altLang="tr-TR" sz="240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tr-TR" altLang="tr-TR" sz="2400" dirty="0"/>
              <a:t>Hidroliz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dirty="0"/>
              <a:t>	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2800" dirty="0"/>
              <a:t>Nişastanın Hidrolizi</a:t>
            </a:r>
            <a:endParaRPr lang="en-US" altLang="tr-TR" sz="2800" dirty="0"/>
          </a:p>
        </p:txBody>
      </p:sp>
      <p:sp>
        <p:nvSpPr>
          <p:cNvPr id="141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z="2400" dirty="0"/>
              <a:t>Nişasta………………………Mavi</a:t>
            </a:r>
          </a:p>
          <a:p>
            <a:pPr eaLnBrk="1" hangingPunct="1"/>
            <a:r>
              <a:rPr lang="tr-TR" altLang="tr-TR" sz="2400" dirty="0" err="1"/>
              <a:t>Amilodekstrin</a:t>
            </a:r>
            <a:r>
              <a:rPr lang="tr-TR" altLang="tr-TR" sz="2400" dirty="0"/>
              <a:t>……………..Menekşe</a:t>
            </a:r>
          </a:p>
          <a:p>
            <a:pPr eaLnBrk="1" hangingPunct="1"/>
            <a:r>
              <a:rPr lang="tr-TR" altLang="tr-TR" sz="2400" dirty="0" err="1"/>
              <a:t>Eritrodekstrin</a:t>
            </a:r>
            <a:r>
              <a:rPr lang="tr-TR" altLang="tr-TR" sz="2400" dirty="0"/>
              <a:t>………………Soğan kabuğu</a:t>
            </a:r>
          </a:p>
          <a:p>
            <a:pPr eaLnBrk="1" hangingPunct="1"/>
            <a:r>
              <a:rPr lang="tr-TR" altLang="tr-TR" sz="2400" dirty="0" err="1"/>
              <a:t>Akrodekstrin</a:t>
            </a:r>
            <a:r>
              <a:rPr lang="tr-TR" altLang="tr-TR" sz="2400" dirty="0"/>
              <a:t>……………….Açık sarı</a:t>
            </a:r>
          </a:p>
          <a:p>
            <a:pPr eaLnBrk="1" hangingPunct="1"/>
            <a:r>
              <a:rPr lang="tr-TR" altLang="tr-TR" sz="2400" dirty="0"/>
              <a:t>Maltoz </a:t>
            </a:r>
            <a:r>
              <a:rPr lang="tr-TR" altLang="tr-TR" sz="2400" dirty="0" err="1"/>
              <a:t>and</a:t>
            </a:r>
            <a:r>
              <a:rPr lang="tr-TR" altLang="tr-TR" sz="2400" dirty="0"/>
              <a:t> </a:t>
            </a:r>
            <a:r>
              <a:rPr lang="tr-TR" altLang="tr-TR" sz="2400" dirty="0" err="1"/>
              <a:t>glukoz</a:t>
            </a:r>
            <a:r>
              <a:rPr lang="tr-TR" altLang="tr-TR" sz="2400" dirty="0"/>
              <a:t>…………Renksiz</a:t>
            </a:r>
            <a:endParaRPr lang="en-US" altLang="tr-TR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/>
              <a:t>Deney raporunun yazılışı</a:t>
            </a:r>
          </a:p>
        </p:txBody>
      </p:sp>
      <p:sp>
        <p:nvSpPr>
          <p:cNvPr id="142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/>
              <a:t>İsim soyad:				Tarih</a:t>
            </a:r>
          </a:p>
          <a:p>
            <a:pPr eaLnBrk="1" hangingPunct="1"/>
            <a:r>
              <a:rPr lang="tr-TR" altLang="tr-TR"/>
              <a:t>Numara:</a:t>
            </a:r>
          </a:p>
          <a:p>
            <a:pPr eaLnBrk="1" hangingPunct="1"/>
            <a:r>
              <a:rPr lang="tr-TR" altLang="tr-TR"/>
              <a:t>Deneyin Adı:</a:t>
            </a:r>
          </a:p>
          <a:p>
            <a:pPr eaLnBrk="1" hangingPunct="1"/>
            <a:r>
              <a:rPr lang="tr-TR" altLang="tr-TR"/>
              <a:t>Deneyin Prensibi:</a:t>
            </a:r>
          </a:p>
          <a:p>
            <a:pPr eaLnBrk="1" hangingPunct="1"/>
            <a:r>
              <a:rPr lang="tr-TR" altLang="tr-TR"/>
              <a:t>Deneyin Sonucu:</a:t>
            </a:r>
          </a:p>
          <a:p>
            <a:pPr eaLnBrk="1" hangingPunct="1"/>
            <a:r>
              <a:rPr lang="tr-TR" altLang="tr-TR"/>
              <a:t>Deneyin Yorumu: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752B67-25ED-B244-9FBE-7B9E1C941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E7E6BA-F8CB-A447-A6AE-ADED2DE6A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ANKARA ÜNİVERSİTESİ ECZACILIK FAKÜLTESİ BİYOKİMYA PRATİK FÖYÜ-2004</a:t>
            </a:r>
          </a:p>
          <a:p>
            <a:r>
              <a:rPr lang="en-US" sz="2000" dirty="0"/>
              <a:t>PRACTICAL BIOCHEMISTRY- (2015) ALJEBORY, A., AND ALSALMAN, A. </a:t>
            </a:r>
          </a:p>
          <a:p>
            <a:r>
              <a:rPr lang="tr-TR" sz="2000" dirty="0"/>
              <a:t>A LABORATORY TEXT BOOK OF BIOCHEMISTRY, MOLECULAR BIOLOGY AND MICROBIOLOGY-2014</a:t>
            </a:r>
          </a:p>
          <a:p>
            <a:r>
              <a:rPr lang="tr-TR" sz="2000" dirty="0"/>
              <a:t>LEHNINGER PRINCIPLES OF BIOCHEMISTRY- 5TH EDITION-2008</a:t>
            </a:r>
          </a:p>
          <a:p>
            <a:pPr marL="0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98864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457200"/>
            <a:ext cx="7772400" cy="1143000"/>
          </a:xfrm>
        </p:spPr>
        <p:txBody>
          <a:bodyPr/>
          <a:lstStyle/>
          <a:p>
            <a:pPr eaLnBrk="1" hangingPunct="1"/>
            <a:r>
              <a:rPr lang="tr-TR" altLang="tr-TR" sz="4000" dirty="0" err="1">
                <a:solidFill>
                  <a:srgbClr val="FF0000"/>
                </a:solidFill>
              </a:rPr>
              <a:t>Karbohidratların</a:t>
            </a:r>
            <a:r>
              <a:rPr lang="tr-TR" altLang="tr-TR" sz="4000" dirty="0">
                <a:solidFill>
                  <a:srgbClr val="FF0000"/>
                </a:solidFill>
              </a:rPr>
              <a:t> Genel Özellikleri</a:t>
            </a:r>
            <a:endParaRPr lang="en-US" altLang="tr-TR" sz="4000" dirty="0">
              <a:solidFill>
                <a:srgbClr val="FF0000"/>
              </a:solidFill>
            </a:endParaRPr>
          </a:p>
        </p:txBody>
      </p:sp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295400" y="2438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 altLang="tr-TR"/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219200" y="1981200"/>
            <a:ext cx="71675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tr-TR" altLang="tr-TR" dirty="0">
                <a:latin typeface="+mn-lt"/>
              </a:rPr>
              <a:t>Yapılarında başlıca C, H, O bulunur</a:t>
            </a:r>
          </a:p>
          <a:p>
            <a:pPr>
              <a:buFontTx/>
              <a:buChar char="•"/>
            </a:pPr>
            <a:r>
              <a:rPr lang="tr-TR" altLang="tr-TR" dirty="0">
                <a:latin typeface="+mn-lt"/>
              </a:rPr>
              <a:t>Potansiyel olarak aktif aldehit veya keton grubu taşırlar</a:t>
            </a:r>
          </a:p>
          <a:p>
            <a:pPr>
              <a:buFontTx/>
              <a:buChar char="•"/>
            </a:pPr>
            <a:r>
              <a:rPr lang="tr-TR" altLang="tr-TR" dirty="0">
                <a:latin typeface="+mn-lt"/>
              </a:rPr>
              <a:t>Çok sayıda hidroksil grubu içerirler</a:t>
            </a:r>
          </a:p>
          <a:p>
            <a:pPr>
              <a:buFontTx/>
              <a:buChar char="•"/>
            </a:pPr>
            <a:r>
              <a:rPr lang="tr-TR" altLang="tr-TR" dirty="0">
                <a:latin typeface="+mn-lt"/>
              </a:rPr>
              <a:t>(CH</a:t>
            </a:r>
            <a:r>
              <a:rPr lang="tr-TR" altLang="tr-TR" baseline="-25000" dirty="0">
                <a:latin typeface="+mn-lt"/>
              </a:rPr>
              <a:t>2</a:t>
            </a:r>
            <a:r>
              <a:rPr lang="tr-TR" altLang="tr-TR" dirty="0">
                <a:latin typeface="+mn-lt"/>
              </a:rPr>
              <a:t>O)n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000" dirty="0" err="1">
                <a:solidFill>
                  <a:srgbClr val="FF0000"/>
                </a:solidFill>
              </a:rPr>
              <a:t>Karbohidratların</a:t>
            </a:r>
            <a:r>
              <a:rPr lang="tr-TR" altLang="tr-TR" sz="4000" dirty="0">
                <a:solidFill>
                  <a:srgbClr val="FF0000"/>
                </a:solidFill>
              </a:rPr>
              <a:t> Sınıflandırılması</a:t>
            </a:r>
            <a:endParaRPr lang="en-US" altLang="tr-TR" sz="4000" dirty="0">
              <a:solidFill>
                <a:srgbClr val="FF0000"/>
              </a:solidFill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057400"/>
            <a:ext cx="7467600" cy="4114800"/>
          </a:xfrm>
        </p:spPr>
        <p:txBody>
          <a:bodyPr>
            <a:normAutofit/>
          </a:bodyPr>
          <a:lstStyle/>
          <a:p>
            <a:r>
              <a:rPr lang="tr-TR" altLang="tr-TR" sz="2400" b="1" dirty="0" err="1"/>
              <a:t>Monosakkaritler</a:t>
            </a:r>
            <a:r>
              <a:rPr lang="tr-TR" altLang="tr-TR" sz="2400" b="1" dirty="0"/>
              <a:t>:</a:t>
            </a:r>
            <a:r>
              <a:rPr lang="en-US" dirty="0"/>
              <a:t> 3-9 C </a:t>
            </a:r>
            <a:r>
              <a:rPr lang="en-US" dirty="0" err="1"/>
              <a:t>taşırlar</a:t>
            </a:r>
            <a:r>
              <a:rPr lang="en-US" dirty="0"/>
              <a:t>, </a:t>
            </a:r>
            <a:r>
              <a:rPr lang="en-US" dirty="0" err="1"/>
              <a:t>Taşıdıkları</a:t>
            </a:r>
            <a:r>
              <a:rPr lang="en-US" dirty="0"/>
              <a:t> C </a:t>
            </a:r>
            <a:r>
              <a:rPr lang="en-US" dirty="0" err="1"/>
              <a:t>sayısına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yapılarında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/>
              <a:t>aldehit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keton</a:t>
            </a:r>
            <a:r>
              <a:rPr lang="en-US" dirty="0"/>
              <a:t> </a:t>
            </a:r>
            <a:r>
              <a:rPr lang="en-US" dirty="0" err="1"/>
              <a:t>gruplarına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adlandırılabilirler</a:t>
            </a:r>
            <a:r>
              <a:rPr lang="en-US" dirty="0"/>
              <a:t>.</a:t>
            </a:r>
            <a:endParaRPr lang="en-US" altLang="tr-TR" sz="2400" dirty="0"/>
          </a:p>
          <a:p>
            <a:r>
              <a:rPr lang="tr-TR" altLang="tr-TR" sz="2400" b="1" dirty="0" err="1"/>
              <a:t>Oligosakkaritler</a:t>
            </a:r>
            <a:r>
              <a:rPr lang="tr-TR" altLang="tr-TR" sz="2400" b="1" dirty="0"/>
              <a:t>:</a:t>
            </a:r>
            <a:r>
              <a:rPr lang="en-US" dirty="0"/>
              <a:t> 2-10 </a:t>
            </a:r>
            <a:r>
              <a:rPr lang="en-US" dirty="0" err="1"/>
              <a:t>adet</a:t>
            </a:r>
            <a:r>
              <a:rPr lang="en-US" dirty="0"/>
              <a:t> </a:t>
            </a:r>
            <a:r>
              <a:rPr lang="en-US" dirty="0" err="1"/>
              <a:t>monosakkaritten</a:t>
            </a:r>
            <a:r>
              <a:rPr lang="en-US" dirty="0"/>
              <a:t> </a:t>
            </a:r>
            <a:r>
              <a:rPr lang="en-US" dirty="0" err="1"/>
              <a:t>oluşurlar</a:t>
            </a:r>
            <a:r>
              <a:rPr lang="en-US" dirty="0"/>
              <a:t>.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oligosakkaritler</a:t>
            </a:r>
            <a:r>
              <a:rPr lang="en-US" dirty="0"/>
              <a:t> </a:t>
            </a:r>
            <a:r>
              <a:rPr lang="en-US" dirty="0" err="1"/>
              <a:t>disakkaritlerdir</a:t>
            </a:r>
            <a:r>
              <a:rPr lang="en-US" dirty="0"/>
              <a:t>.</a:t>
            </a:r>
            <a:r>
              <a:rPr lang="tr-TR" sz="2400" dirty="0"/>
              <a:t> </a:t>
            </a:r>
            <a:endParaRPr lang="en-US" altLang="tr-TR" sz="2400" dirty="0"/>
          </a:p>
          <a:p>
            <a:r>
              <a:rPr lang="tr-TR" altLang="tr-TR" sz="2400" b="1" dirty="0" err="1"/>
              <a:t>Polisakkaritler</a:t>
            </a:r>
            <a:r>
              <a:rPr lang="tr-TR" altLang="tr-TR" sz="2400" b="1" dirty="0"/>
              <a:t>: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sayıda</a:t>
            </a:r>
            <a:r>
              <a:rPr lang="en-US" dirty="0"/>
              <a:t> </a:t>
            </a:r>
            <a:r>
              <a:rPr lang="en-US" dirty="0" err="1"/>
              <a:t>monosakkaritin</a:t>
            </a:r>
            <a:r>
              <a:rPr lang="en-US" dirty="0"/>
              <a:t> </a:t>
            </a:r>
            <a:r>
              <a:rPr lang="en-US" dirty="0" err="1"/>
              <a:t>oluşturduğu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yapılı</a:t>
            </a:r>
            <a:r>
              <a:rPr lang="en-US" dirty="0"/>
              <a:t> </a:t>
            </a:r>
            <a:r>
              <a:rPr lang="en-US" dirty="0" err="1"/>
              <a:t>moleküllerdir</a:t>
            </a:r>
            <a:r>
              <a:rPr lang="en-US" dirty="0"/>
              <a:t>.</a:t>
            </a:r>
            <a:r>
              <a:rPr lang="tr-TR" sz="2400" dirty="0"/>
              <a:t> </a:t>
            </a:r>
            <a:endParaRPr lang="en-US" altLang="tr-TR" sz="2400" b="1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17538"/>
            <a:ext cx="8181975" cy="1143000"/>
          </a:xfrm>
        </p:spPr>
        <p:txBody>
          <a:bodyPr/>
          <a:lstStyle/>
          <a:p>
            <a:pPr eaLnBrk="1" hangingPunct="1"/>
            <a:r>
              <a:rPr lang="tr-TR" altLang="tr-TR" dirty="0" err="1">
                <a:solidFill>
                  <a:srgbClr val="FF0000"/>
                </a:solidFill>
              </a:rPr>
              <a:t>Karbohidratların</a:t>
            </a:r>
            <a:r>
              <a:rPr lang="tr-TR" altLang="tr-TR" dirty="0">
                <a:solidFill>
                  <a:srgbClr val="FF0000"/>
                </a:solidFill>
              </a:rPr>
              <a:t> Sınıflandırılması-</a:t>
            </a:r>
            <a:br>
              <a:rPr lang="tr-TR" altLang="tr-TR" dirty="0">
                <a:solidFill>
                  <a:srgbClr val="FF0000"/>
                </a:solidFill>
              </a:rPr>
            </a:br>
            <a:r>
              <a:rPr lang="tr-TR" altLang="tr-TR" dirty="0" err="1">
                <a:solidFill>
                  <a:srgbClr val="FF0000"/>
                </a:solidFill>
              </a:rPr>
              <a:t>Monosakkaritler</a:t>
            </a:r>
            <a:endParaRPr lang="en-US" altLang="tr-TR" dirty="0">
              <a:solidFill>
                <a:srgbClr val="FF0000"/>
              </a:solidFill>
            </a:endParaRPr>
          </a:p>
        </p:txBody>
      </p:sp>
      <p:sp>
        <p:nvSpPr>
          <p:cNvPr id="2150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2209800"/>
            <a:ext cx="7391400" cy="4114800"/>
          </a:xfrm>
        </p:spPr>
        <p:txBody>
          <a:bodyPr/>
          <a:lstStyle/>
          <a:p>
            <a:pPr eaLnBrk="1" hangingPunct="1"/>
            <a:r>
              <a:rPr lang="tr-TR" altLang="tr-TR" sz="2800" dirty="0"/>
              <a:t>Basit Şekerler</a:t>
            </a:r>
          </a:p>
          <a:p>
            <a:pPr eaLnBrk="1" hangingPunct="1"/>
            <a:r>
              <a:rPr lang="tr-TR" altLang="tr-TR" sz="2800" dirty="0" err="1"/>
              <a:t>Glukoz</a:t>
            </a:r>
            <a:r>
              <a:rPr lang="tr-TR" altLang="tr-TR" sz="2800" dirty="0"/>
              <a:t>, </a:t>
            </a:r>
            <a:r>
              <a:rPr lang="tr-TR" altLang="tr-TR" sz="2800" dirty="0" err="1"/>
              <a:t>galaktoz</a:t>
            </a:r>
            <a:r>
              <a:rPr lang="tr-TR" altLang="tr-TR" sz="2800" dirty="0"/>
              <a:t>, </a:t>
            </a:r>
            <a:r>
              <a:rPr lang="tr-TR" altLang="tr-TR" sz="2800" dirty="0" err="1"/>
              <a:t>fruktoz</a:t>
            </a:r>
            <a:endParaRPr lang="tr-TR" altLang="tr-TR" sz="2800" dirty="0"/>
          </a:p>
          <a:p>
            <a:pPr eaLnBrk="1" hangingPunct="1"/>
            <a:r>
              <a:rPr lang="tr-TR" altLang="tr-TR" sz="2800" dirty="0"/>
              <a:t>Tek </a:t>
            </a:r>
            <a:r>
              <a:rPr lang="tr-TR" altLang="tr-TR" sz="2800" dirty="0" err="1"/>
              <a:t>polihidroksi</a:t>
            </a:r>
            <a:r>
              <a:rPr lang="tr-TR" altLang="tr-TR" sz="2800" dirty="0"/>
              <a:t> keton ya da aldehit ünitesi</a:t>
            </a:r>
          </a:p>
          <a:p>
            <a:pPr eaLnBrk="1" hangingPunct="1"/>
            <a:r>
              <a:rPr lang="tr-TR" altLang="tr-TR" sz="2800" dirty="0"/>
              <a:t>3-9 C</a:t>
            </a:r>
          </a:p>
          <a:p>
            <a:pPr eaLnBrk="1" hangingPunct="1"/>
            <a:r>
              <a:rPr lang="tr-TR" altLang="tr-TR" sz="2800" dirty="0"/>
              <a:t>(CHOH)n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sz="2800" dirty="0">
              <a:solidFill>
                <a:schemeClr val="hlink"/>
              </a:solidFill>
            </a:endParaRPr>
          </a:p>
          <a:p>
            <a:pPr eaLnBrk="1" hangingPunct="1"/>
            <a:endParaRPr lang="en-US" altLang="tr-TR" sz="28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93038" cy="1143000"/>
          </a:xfrm>
        </p:spPr>
        <p:txBody>
          <a:bodyPr/>
          <a:lstStyle/>
          <a:p>
            <a:pPr eaLnBrk="1" hangingPunct="1"/>
            <a:r>
              <a:rPr lang="de-DE" altLang="tr-TR" sz="3200" b="1">
                <a:solidFill>
                  <a:schemeClr val="accent2"/>
                </a:solidFill>
              </a:rPr>
              <a:t>Aldo</a:t>
            </a:r>
            <a:r>
              <a:rPr lang="tr-TR" altLang="tr-TR" sz="3200" b="1">
                <a:solidFill>
                  <a:schemeClr val="accent2"/>
                </a:solidFill>
              </a:rPr>
              <a:t>z-</a:t>
            </a:r>
            <a:r>
              <a:rPr lang="de-DE" altLang="tr-TR" sz="3200" b="1">
                <a:solidFill>
                  <a:schemeClr val="accent2"/>
                </a:solidFill>
              </a:rPr>
              <a:t> Keto</a:t>
            </a:r>
            <a:r>
              <a:rPr lang="tr-TR" altLang="tr-TR" sz="3200" b="1">
                <a:solidFill>
                  <a:schemeClr val="accent2"/>
                </a:solidFill>
              </a:rPr>
              <a:t>z Yapısı</a:t>
            </a:r>
            <a:endParaRPr lang="de-DE" altLang="tr-TR" sz="3200" b="1">
              <a:solidFill>
                <a:schemeClr val="accent2"/>
              </a:solidFill>
            </a:endParaRP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228600" y="4648200"/>
            <a:ext cx="3533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tr-TR" sz="2000" b="1" u="sng" dirty="0">
                <a:solidFill>
                  <a:schemeClr val="accent2"/>
                </a:solidFill>
                <a:latin typeface="Arial" charset="0"/>
              </a:rPr>
              <a:t>Aldo</a:t>
            </a:r>
            <a:r>
              <a:rPr lang="tr-TR" altLang="tr-TR" sz="2000" b="1" u="sng" dirty="0">
                <a:solidFill>
                  <a:schemeClr val="accent2"/>
                </a:solidFill>
                <a:latin typeface="Arial" charset="0"/>
              </a:rPr>
              <a:t>z</a:t>
            </a:r>
            <a:r>
              <a:rPr lang="de-DE" altLang="tr-TR" sz="2000" b="1" dirty="0">
                <a:solidFill>
                  <a:schemeClr val="accent2"/>
                </a:solidFill>
                <a:latin typeface="Arial" charset="0"/>
              </a:rPr>
              <a:t>:</a:t>
            </a:r>
          </a:p>
          <a:p>
            <a:r>
              <a:rPr lang="tr-TR" altLang="tr-TR" sz="2000" b="1" dirty="0">
                <a:latin typeface="Arial" charset="0"/>
              </a:rPr>
              <a:t>Karbonil grubu ilk</a:t>
            </a:r>
          </a:p>
          <a:p>
            <a:r>
              <a:rPr lang="tr-TR" altLang="tr-TR" sz="2000" b="1" dirty="0">
                <a:latin typeface="Arial" charset="0"/>
              </a:rPr>
              <a:t>karbon üzerinde bulunuyor(aldehit).</a:t>
            </a:r>
            <a:endParaRPr lang="de-DE" altLang="tr-TR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4994200" y="4625975"/>
            <a:ext cx="27924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tr-TR" sz="2000" b="1" u="sng" dirty="0" err="1">
                <a:solidFill>
                  <a:schemeClr val="accent2"/>
                </a:solidFill>
                <a:latin typeface="Arial" charset="0"/>
              </a:rPr>
              <a:t>Keto</a:t>
            </a:r>
            <a:r>
              <a:rPr lang="tr-TR" altLang="tr-TR" sz="2000" b="1" u="sng" dirty="0">
                <a:solidFill>
                  <a:schemeClr val="accent2"/>
                </a:solidFill>
                <a:latin typeface="Arial" charset="0"/>
              </a:rPr>
              <a:t>z</a:t>
            </a:r>
            <a:r>
              <a:rPr lang="de-DE" altLang="tr-TR" sz="2000" b="1" dirty="0">
                <a:solidFill>
                  <a:schemeClr val="accent2"/>
                </a:solidFill>
                <a:latin typeface="Arial" charset="0"/>
              </a:rPr>
              <a:t>:</a:t>
            </a:r>
          </a:p>
          <a:p>
            <a:r>
              <a:rPr lang="tr-TR" altLang="tr-TR" sz="2000" b="1" dirty="0">
                <a:latin typeface="Arial" charset="0"/>
              </a:rPr>
              <a:t>Karbonil grubu ikinci </a:t>
            </a:r>
          </a:p>
          <a:p>
            <a:r>
              <a:rPr lang="tr-TR" altLang="tr-TR" sz="2000" b="1" dirty="0">
                <a:latin typeface="Arial" charset="0"/>
              </a:rPr>
              <a:t>karbon üzerinde </a:t>
            </a:r>
          </a:p>
          <a:p>
            <a:r>
              <a:rPr lang="tr-TR" altLang="tr-TR" sz="2000" b="1" dirty="0">
                <a:latin typeface="Arial" charset="0"/>
              </a:rPr>
              <a:t>bulunuyor(keton)</a:t>
            </a:r>
            <a:endParaRPr lang="de-DE" altLang="tr-TR" sz="20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DD714A7-EC8D-CE4B-BFE7-DC7268E58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53" y="2909591"/>
            <a:ext cx="4847347" cy="151000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6C32CDED-4E2F-834E-A422-CE689381D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141967"/>
            <a:ext cx="4460800" cy="18549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429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tr-TR"/>
              <a:t>Hemia</a:t>
            </a:r>
            <a:r>
              <a:rPr lang="tr-TR" altLang="tr-TR"/>
              <a:t>setal</a:t>
            </a:r>
            <a:r>
              <a:rPr lang="en-US" altLang="tr-TR"/>
              <a:t> &amp; hemiketal </a:t>
            </a:r>
            <a:r>
              <a:rPr lang="tr-TR" altLang="tr-TR"/>
              <a:t>oluşumu</a:t>
            </a:r>
            <a:endParaRPr lang="en-US" altLang="tr-TR"/>
          </a:p>
        </p:txBody>
      </p:sp>
      <p:sp>
        <p:nvSpPr>
          <p:cNvPr id="125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2133600"/>
            <a:ext cx="2667000" cy="4114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95000"/>
              </a:spcAft>
              <a:buFont typeface="Wingdings" pitchFamily="2" charset="2"/>
              <a:buNone/>
            </a:pPr>
            <a:r>
              <a:rPr lang="tr-TR" altLang="tr-TR" sz="2400" dirty="0"/>
              <a:t>Bir aldehit, alkolle </a:t>
            </a:r>
            <a:r>
              <a:rPr lang="tr-TR" altLang="tr-TR" sz="2400" dirty="0" err="1">
                <a:solidFill>
                  <a:schemeClr val="tx2"/>
                </a:solidFill>
              </a:rPr>
              <a:t>hemiasetal</a:t>
            </a:r>
            <a:r>
              <a:rPr lang="tr-TR" altLang="tr-TR" sz="2400" dirty="0">
                <a:solidFill>
                  <a:schemeClr val="tx2"/>
                </a:solidFill>
              </a:rPr>
              <a:t> </a:t>
            </a:r>
            <a:r>
              <a:rPr lang="tr-TR" altLang="tr-TR" sz="2400" dirty="0"/>
              <a:t>oluşturmak üzere reaksiyon verebilir</a:t>
            </a:r>
            <a:r>
              <a:rPr lang="en-US" altLang="tr-TR" sz="2400" dirty="0"/>
              <a:t>. </a:t>
            </a:r>
          </a:p>
          <a:p>
            <a:pPr marL="0" indent="0" eaLnBrk="1" hangingPunct="1">
              <a:spcBef>
                <a:spcPts val="6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tr-TR" altLang="tr-TR" sz="2400" dirty="0"/>
              <a:t>Bir keton, alkolle </a:t>
            </a:r>
            <a:r>
              <a:rPr lang="tr-TR" altLang="tr-TR" sz="2400" dirty="0" err="1">
                <a:solidFill>
                  <a:schemeClr val="tx2"/>
                </a:solidFill>
              </a:rPr>
              <a:t>hemiketal</a:t>
            </a:r>
            <a:r>
              <a:rPr lang="tr-TR" altLang="tr-TR" sz="2400" dirty="0">
                <a:solidFill>
                  <a:schemeClr val="tx2"/>
                </a:solidFill>
              </a:rPr>
              <a:t> </a:t>
            </a:r>
            <a:r>
              <a:rPr lang="tr-TR" altLang="tr-TR" sz="2400" dirty="0"/>
              <a:t>oluşturmak üzere reaksiyon verebilir</a:t>
            </a:r>
            <a:r>
              <a:rPr lang="en-US" altLang="tr-TR" sz="2400" dirty="0"/>
              <a:t>. </a:t>
            </a:r>
          </a:p>
          <a:p>
            <a:pPr marL="0" indent="0" eaLnBrk="1" hangingPunct="1">
              <a:spcBef>
                <a:spcPts val="600"/>
              </a:spcBef>
              <a:spcAft>
                <a:spcPts val="1200"/>
              </a:spcAft>
              <a:buFont typeface="Wingdings" pitchFamily="2" charset="2"/>
              <a:buNone/>
            </a:pPr>
            <a:endParaRPr lang="en-US" altLang="tr-TR" sz="2400" dirty="0"/>
          </a:p>
        </p:txBody>
      </p:sp>
      <p:sp>
        <p:nvSpPr>
          <p:cNvPr id="125964" name="Line 5"/>
          <p:cNvSpPr>
            <a:spLocks noChangeShapeType="1"/>
          </p:cNvSpPr>
          <p:nvPr/>
        </p:nvSpPr>
        <p:spPr bwMode="auto">
          <a:xfrm>
            <a:off x="-381000" y="1295400"/>
            <a:ext cx="9144000" cy="0"/>
          </a:xfrm>
          <a:prstGeom prst="line">
            <a:avLst/>
          </a:prstGeom>
          <a:noFill/>
          <a:ln w="76200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9520AC12-39D9-3E4C-BF2F-DFDA4DE2677F}"/>
              </a:ext>
            </a:extLst>
          </p:cNvPr>
          <p:cNvSpPr txBox="1"/>
          <p:nvPr/>
        </p:nvSpPr>
        <p:spPr>
          <a:xfrm>
            <a:off x="1502229" y="6651171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0399E2F-D96B-674C-9DF5-455E4473A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527" y="4408804"/>
            <a:ext cx="6121400" cy="1828800"/>
          </a:xfrm>
          <a:prstGeom prst="rect">
            <a:avLst/>
          </a:prstGeom>
        </p:spPr>
      </p:pic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83D1353F-F9C8-DB4D-80A0-A7202F6A0645}"/>
              </a:ext>
            </a:extLst>
          </p:cNvPr>
          <p:cNvCxnSpPr/>
          <p:nvPr/>
        </p:nvCxnSpPr>
        <p:spPr>
          <a:xfrm>
            <a:off x="6172202" y="5257800"/>
            <a:ext cx="6095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>
            <a:extLst>
              <a:ext uri="{FF2B5EF4-FFF2-40B4-BE49-F238E27FC236}">
                <a16:creationId xmlns:a16="http://schemas.microsoft.com/office/drawing/2014/main" id="{942A181B-B957-3248-B2F2-AA5904C163E4}"/>
              </a:ext>
            </a:extLst>
          </p:cNvPr>
          <p:cNvSpPr txBox="1"/>
          <p:nvPr/>
        </p:nvSpPr>
        <p:spPr>
          <a:xfrm>
            <a:off x="6934200" y="5868272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dirty="0" err="1"/>
              <a:t>hemiacetal</a:t>
            </a:r>
            <a:endParaRPr lang="tr-TR" dirty="0"/>
          </a:p>
        </p:txBody>
      </p:sp>
      <p:pic>
        <p:nvPicPr>
          <p:cNvPr id="16" name="İçerik Yer Tutucusu 15">
            <a:extLst>
              <a:ext uri="{FF2B5EF4-FFF2-40B4-BE49-F238E27FC236}">
                <a16:creationId xmlns:a16="http://schemas.microsoft.com/office/drawing/2014/main" id="{E9617398-A43F-944C-A96C-63374AB28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438" y="1867618"/>
            <a:ext cx="5783611" cy="1828785"/>
          </a:xfrm>
          <a:prstGeom prst="rect">
            <a:avLst/>
          </a:prstGeom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20AFD84F-AA4F-B34C-90A9-503C2A9C0D77}"/>
              </a:ext>
            </a:extLst>
          </p:cNvPr>
          <p:cNvSpPr txBox="1"/>
          <p:nvPr/>
        </p:nvSpPr>
        <p:spPr>
          <a:xfrm>
            <a:off x="5227615" y="5868123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dirty="0" err="1"/>
              <a:t>alcohol</a:t>
            </a:r>
            <a:endParaRPr lang="tr-TR" sz="1800" dirty="0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E2EF9098-CEF4-EF46-9628-6AB7926F69A1}"/>
              </a:ext>
            </a:extLst>
          </p:cNvPr>
          <p:cNvSpPr txBox="1"/>
          <p:nvPr/>
        </p:nvSpPr>
        <p:spPr>
          <a:xfrm>
            <a:off x="3417082" y="5868123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800" dirty="0" err="1"/>
              <a:t>aldehyde</a:t>
            </a:r>
            <a:r>
              <a:rPr lang="tr-TR" sz="1800" dirty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8970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4000"/>
              <a:t>Monosakkaritler-Glukozun düz ve halkalı formları</a:t>
            </a:r>
            <a:endParaRPr lang="en-US" altLang="tr-TR" sz="5400"/>
          </a:p>
        </p:txBody>
      </p:sp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762000" y="5562600"/>
            <a:ext cx="6545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r-TR" altLang="tr-TR" sz="3200" dirty="0">
                <a:solidFill>
                  <a:schemeClr val="tx2"/>
                </a:solidFill>
                <a:latin typeface="Arial" charset="0"/>
              </a:rPr>
              <a:t>Sulu çözeltilerde halkalı yapı oluşur</a:t>
            </a:r>
            <a:endParaRPr lang="en-US" altLang="tr-TR" sz="32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BC77ED6-79D4-1147-A6AE-1EB94A96D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78" y="1965325"/>
            <a:ext cx="7924800" cy="3155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70656"/>
            <a:ext cx="8153400" cy="1143000"/>
          </a:xfrm>
        </p:spPr>
        <p:txBody>
          <a:bodyPr/>
          <a:lstStyle/>
          <a:p>
            <a:pPr eaLnBrk="1" hangingPunct="1"/>
            <a:r>
              <a:rPr lang="tr-TR" altLang="tr-TR" dirty="0" err="1"/>
              <a:t>Disakkaritlere</a:t>
            </a:r>
            <a:r>
              <a:rPr lang="tr-TR" altLang="tr-TR" dirty="0"/>
              <a:t> Örnekler</a:t>
            </a:r>
            <a:endParaRPr lang="en-US" altLang="tr-TR" sz="5400" dirty="0"/>
          </a:p>
        </p:txBody>
      </p:sp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419100" y="5238690"/>
            <a:ext cx="792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tr-TR" altLang="tr-TR" sz="2000" dirty="0">
                <a:latin typeface="Arial" charset="0"/>
              </a:rPr>
              <a:t>Şeker üniteleri arasında </a:t>
            </a:r>
            <a:r>
              <a:rPr lang="tr-TR" altLang="tr-TR" sz="2000" dirty="0" err="1">
                <a:latin typeface="Arial" charset="0"/>
              </a:rPr>
              <a:t>glikozidik</a:t>
            </a:r>
            <a:r>
              <a:rPr lang="tr-TR" altLang="tr-TR" sz="2000" dirty="0">
                <a:latin typeface="Arial" charset="0"/>
              </a:rPr>
              <a:t> bağ</a:t>
            </a:r>
            <a:endParaRPr lang="en-US" altLang="tr-TR" sz="2000" dirty="0">
              <a:latin typeface="Arial" charset="0"/>
            </a:endParaRP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3691731" y="4610417"/>
            <a:ext cx="1379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tr-TR" sz="3200" dirty="0">
                <a:solidFill>
                  <a:schemeClr val="tx2"/>
                </a:solidFill>
                <a:latin typeface="Arial" charset="0"/>
              </a:rPr>
              <a:t>Malt</a:t>
            </a:r>
            <a:r>
              <a:rPr lang="tr-TR" altLang="tr-TR" sz="3200" dirty="0" err="1">
                <a:solidFill>
                  <a:schemeClr val="tx2"/>
                </a:solidFill>
                <a:latin typeface="Arial" charset="0"/>
              </a:rPr>
              <a:t>oz</a:t>
            </a:r>
            <a:endParaRPr lang="en-US" altLang="tr-TR" sz="32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977E732-5332-5345-BB3F-9E7D3B087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1260237"/>
            <a:ext cx="8674100" cy="340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3288</TotalTime>
  <Words>1049</Words>
  <Application>Microsoft Macintosh PowerPoint</Application>
  <PresentationFormat>Ekran Gösterisi (4:3)</PresentationFormat>
  <Paragraphs>199</Paragraphs>
  <Slides>28</Slides>
  <Notes>14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Tahoma</vt:lpstr>
      <vt:lpstr>Times New Roman</vt:lpstr>
      <vt:lpstr>Wingdings</vt:lpstr>
      <vt:lpstr>Office Teması</vt:lpstr>
      <vt:lpstr>Belge</vt:lpstr>
      <vt:lpstr>Karbohidratlar</vt:lpstr>
      <vt:lpstr>Karbohidratlar</vt:lpstr>
      <vt:lpstr>Karbohidratların Genel Özellikleri</vt:lpstr>
      <vt:lpstr>Karbohidratların Sınıflandırılması</vt:lpstr>
      <vt:lpstr>Karbohidratların Sınıflandırılması- Monosakkaritler</vt:lpstr>
      <vt:lpstr>Aldoz- Ketoz Yapısı</vt:lpstr>
      <vt:lpstr>Hemiasetal &amp; hemiketal oluşumu</vt:lpstr>
      <vt:lpstr>Monosakkaritler-Glukozun düz ve halkalı formları</vt:lpstr>
      <vt:lpstr>Disakkaritlere Örnekler</vt:lpstr>
      <vt:lpstr>Disakkaritlere Örnekler</vt:lpstr>
      <vt:lpstr>PowerPoint Sunusu</vt:lpstr>
      <vt:lpstr>Karbohidratların genel reaksiyonları:</vt:lpstr>
      <vt:lpstr>Karbohidratların genel reaksiyonları</vt:lpstr>
      <vt:lpstr>Karbohidratların genel reaksiyonları</vt:lpstr>
      <vt:lpstr>Karbohidratların genel reaksiyonları</vt:lpstr>
      <vt:lpstr>Nylander Deneyi</vt:lpstr>
      <vt:lpstr>Metilen Mavisi ile Şekerlerin Yükseltgenmesi</vt:lpstr>
      <vt:lpstr>Metilen Mavisi ile Şekerilerin Yükseltgenmesi</vt:lpstr>
      <vt:lpstr>Moore Deneyi</vt:lpstr>
      <vt:lpstr>Moore Deneyi</vt:lpstr>
      <vt:lpstr>Molisch reaksiyonu</vt:lpstr>
      <vt:lpstr>Molisch Reaction</vt:lpstr>
      <vt:lpstr>PowerPoint Sunusu</vt:lpstr>
      <vt:lpstr>Nişastanın tükrük amilazı ile hidrolizi</vt:lpstr>
      <vt:lpstr>Nişastanın tükürük amilazı ile hidrolizi</vt:lpstr>
      <vt:lpstr>Nişastanın Hidrolizi</vt:lpstr>
      <vt:lpstr>Deney raporunun yazılışı</vt:lpstr>
      <vt:lpstr>KAYNAKÇA</vt:lpstr>
    </vt:vector>
  </TitlesOfParts>
  <Company>Iowa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hTyler</dc:creator>
  <cp:lastModifiedBy>Microsoft Office User</cp:lastModifiedBy>
  <cp:revision>119</cp:revision>
  <cp:lastPrinted>2019-02-20T07:36:56Z</cp:lastPrinted>
  <dcterms:created xsi:type="dcterms:W3CDTF">2005-01-31T17:52:09Z</dcterms:created>
  <dcterms:modified xsi:type="dcterms:W3CDTF">2020-04-28T12:14:48Z</dcterms:modified>
</cp:coreProperties>
</file>