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8"/>
  </p:notesMasterIdLst>
  <p:sldIdLst>
    <p:sldId id="1082" r:id="rId4"/>
    <p:sldId id="1087" r:id="rId5"/>
    <p:sldId id="1091" r:id="rId6"/>
    <p:sldId id="1092" r:id="rId7"/>
    <p:sldId id="1090" r:id="rId8"/>
    <p:sldId id="1093" r:id="rId9"/>
    <p:sldId id="1094" r:id="rId10"/>
    <p:sldId id="1088" r:id="rId11"/>
    <p:sldId id="1089" r:id="rId12"/>
    <p:sldId id="1096" r:id="rId13"/>
    <p:sldId id="1097" r:id="rId14"/>
    <p:sldId id="1098" r:id="rId15"/>
    <p:sldId id="1099" r:id="rId16"/>
    <p:sldId id="1100" r:id="rId1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64" autoAdjust="0"/>
    <p:restoredTop sz="91471" autoAdjust="0"/>
  </p:normalViewPr>
  <p:slideViewPr>
    <p:cSldViewPr snapToGrid="0">
      <p:cViewPr varScale="1">
        <p:scale>
          <a:sx n="67" d="100"/>
          <a:sy n="67" d="100"/>
        </p:scale>
        <p:origin x="1002" y="66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3/25/2020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3/25/2020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3/25/2020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3/25/2020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3/25/2020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3/25/2020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3/25/2020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3/25/2020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3/25/2020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3/25/2020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3/25/2020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3/25/2020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3/25/2020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3/25/2020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3/25/2020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44501" y="51739"/>
            <a:ext cx="7654996" cy="513080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69320" y="1357782"/>
            <a:ext cx="4191000" cy="3683000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5600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3/25/2020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3/25/2020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3/25/2020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3/25/2020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6" r:id="rId3"/>
    <p:sldLayoutId id="2147483697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GGY 430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Yönetim Muhasebesi İlkeleri (3-0) 3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868100" y="4393802"/>
            <a:ext cx="755826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Dr. Murat </a:t>
            </a:r>
            <a:r>
              <a:rPr lang="tr-TR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ÇEKİCİ</a:t>
            </a:r>
            <a:endParaRPr lang="tr-TR" sz="1600" b="1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3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71613" y="392266"/>
            <a:ext cx="5927761" cy="513080"/>
          </a:xfrm>
        </p:spPr>
        <p:txBody>
          <a:bodyPr/>
          <a:lstStyle/>
          <a:p>
            <a:r>
              <a:rPr lang="tr-TR" sz="24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Yönetim</a:t>
            </a:r>
            <a:r>
              <a:rPr lang="tr-TR" sz="240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Muhasebesi (Analitik Muhasebe)…</a:t>
            </a:r>
            <a:r>
              <a:rPr lang="tr-TR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471613" y="2614612"/>
            <a:ext cx="7100887" cy="3014663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21. Yüzyıl teknolojisi içerisinde muhasebe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sisteminin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esas görevlerinden birisi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de, her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kademede yer alan CEO/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CFO’lara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planlama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denetleme faaliyetlerinde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ihtiyaç duyacakları doğru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anlaşılabilir nitelikteki bilgileri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istenen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yer ve zamanda sunabilmektir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CEO/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CFO’ların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ihtiyaç duydukları söz konusu bilgiler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işletme amaçlarına, örgütlenme yapısına ve faaliyetlerine göre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birtakım farklılıklar gösterebilir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266343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44502" y="308914"/>
            <a:ext cx="6513548" cy="513080"/>
          </a:xfrm>
        </p:spPr>
        <p:txBody>
          <a:bodyPr/>
          <a:lstStyle/>
          <a:p>
            <a:r>
              <a:rPr lang="tr-TR" sz="2400" dirty="0" smtClean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Yönetim </a:t>
            </a:r>
            <a:r>
              <a:rPr lang="tr-TR" sz="24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Muhasebesinin </a:t>
            </a:r>
            <a:r>
              <a:rPr lang="tr-TR" sz="2400" dirty="0" smtClean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Amaçları…</a:t>
            </a:r>
            <a:endParaRPr lang="tr-TR" sz="2400" dirty="0">
              <a:solidFill>
                <a:srgbClr val="5B9BD5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900113" y="2557463"/>
            <a:ext cx="7929561" cy="2483319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İşletme </a:t>
            </a:r>
            <a:r>
              <a:rPr lang="tr-T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faaliyetlerinin;</a:t>
            </a:r>
            <a:r>
              <a:rPr lang="tr-TR" sz="2200" dirty="0"/>
              <a:t/>
            </a:r>
            <a:br>
              <a:rPr lang="tr-TR" sz="2200" dirty="0"/>
            </a:br>
            <a:r>
              <a:rPr lang="tr-TR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tr-TR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Planlamasına</a:t>
            </a:r>
            <a:r>
              <a:rPr lang="tr-T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yardımcı olmak, </a:t>
            </a:r>
            <a:br>
              <a:rPr lang="tr-TR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tr-TR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Denetlenmesine</a:t>
            </a:r>
            <a:r>
              <a:rPr lang="tr-T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yardımcı olmak, </a:t>
            </a:r>
            <a:br>
              <a:rPr lang="tr-TR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tr-T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Belirlenmesinde işletme </a:t>
            </a:r>
            <a:r>
              <a:rPr lang="tr-TR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yöneticilerinin </a:t>
            </a:r>
            <a:r>
              <a:rPr lang="tr-TR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doğru kararlar </a:t>
            </a:r>
            <a:r>
              <a:rPr lang="tr-T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almalarına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yardımcı </a:t>
            </a:r>
            <a:r>
              <a:rPr lang="tr-TR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olmak, </a:t>
            </a:r>
            <a:br>
              <a:rPr lang="tr-TR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tr-TR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Daha çok kayıtlardaki </a:t>
            </a:r>
            <a:r>
              <a:rPr lang="tr-TR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verilerin analizlerinin yorumlarını </a:t>
            </a:r>
            <a:r>
              <a:rPr lang="tr-TR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yapmak.</a:t>
            </a:r>
            <a:r>
              <a:rPr lang="tr-TR" sz="2200" b="1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5462895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28750" y="323201"/>
            <a:ext cx="6086475" cy="513080"/>
          </a:xfrm>
        </p:spPr>
        <p:txBody>
          <a:bodyPr/>
          <a:lstStyle/>
          <a:p>
            <a:r>
              <a:rPr lang="tr-TR" sz="2400" dirty="0" smtClean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Yönetim </a:t>
            </a:r>
            <a:r>
              <a:rPr lang="tr-TR" sz="24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Muhasebesinin </a:t>
            </a:r>
            <a:r>
              <a:rPr lang="tr-TR" sz="2400" dirty="0" smtClean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İlkeleri…</a:t>
            </a:r>
            <a:endParaRPr lang="tr-TR" sz="2400" dirty="0">
              <a:solidFill>
                <a:srgbClr val="5B9BD5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428750" y="1600200"/>
            <a:ext cx="7243763" cy="4200525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Gelecekle </a:t>
            </a:r>
            <a:r>
              <a:rPr lang="tr-T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İlgili İlkesi 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Finansal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muhasebeden elde edilen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veriler yorumlanarak, yöneticilerce geleceğe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yönelik tahminlerde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bulunulmasına yardımcı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olur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Yönetim </a:t>
            </a:r>
            <a:r>
              <a:rPr lang="tr-T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Kararları İçin </a:t>
            </a:r>
            <a:r>
              <a:rPr lang="tr-T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Alternatifler </a:t>
            </a:r>
            <a:r>
              <a:rPr lang="tr-T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Arasında Seçim Yapma Olanağı Sağlama İlkesi 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önetim ile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ilgili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alınan en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etkin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kararlar,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işletme için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alternatifler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arasından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iyi olanının seçilmesi biçimindedir. 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Bağımsızlık </a:t>
            </a:r>
            <a:r>
              <a:rPr lang="tr-T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İlkesi 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Yönetim muhasebesi, işletmenin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ihtiyaçlarına daha duyarlı olup finansal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muhasebeye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göre bu anlamda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daha bağımsızdır. </a:t>
            </a:r>
          </a:p>
        </p:txBody>
      </p:sp>
    </p:spTree>
    <p:extLst>
      <p:ext uri="{BB962C8B-B14F-4D97-AF65-F5344CB8AC3E}">
        <p14:creationId xmlns:p14="http://schemas.microsoft.com/office/powerpoint/2010/main" val="33134164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28749" y="180326"/>
            <a:ext cx="6215063" cy="762649"/>
          </a:xfrm>
        </p:spPr>
        <p:txBody>
          <a:bodyPr/>
          <a:lstStyle/>
          <a:p>
            <a:r>
              <a:rPr lang="tr-TR" sz="24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Yeni yönetim </a:t>
            </a:r>
            <a:r>
              <a:rPr lang="tr-TR" sz="2400" dirty="0" smtClean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muhasebesi aşağıdaki </a:t>
            </a:r>
            <a:r>
              <a:rPr lang="tr-TR" sz="24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rolleri yerine </a:t>
            </a:r>
            <a:r>
              <a:rPr lang="tr-TR" sz="2400" dirty="0" smtClean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getirmelidir… </a:t>
            </a:r>
            <a:endParaRPr lang="tr-TR" sz="2400" dirty="0">
              <a:solidFill>
                <a:srgbClr val="5B9BD5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543049" y="2300287"/>
            <a:ext cx="7229475" cy="3357563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Değer oluşturmayı destekleme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değer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oluşturmacısı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olma,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Müşteri değerini anlama,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Performans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ölçüleri ve amaçlar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arasında ilişki kurma,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Süreç akışındaki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engelleri belirleme ve ortadan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kaldırma,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Kayıpları tanımlama,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Sürekli iyileştirmeyi yönetme.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Kaynak: </a:t>
            </a:r>
            <a:r>
              <a:rPr lang="tr-TR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Sait Yüksel Kaygusuz, Yenilikçi </a:t>
            </a:r>
            <a:r>
              <a:rPr lang="tr-TR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Yönetim Muhasebesi </a:t>
            </a:r>
            <a:r>
              <a:rPr lang="tr-TR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Sistem-Araçlar-Yöntemler</a:t>
            </a:r>
            <a:r>
              <a:rPr lang="tr-TR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Alfa Akademi </a:t>
            </a:r>
            <a:r>
              <a:rPr lang="tr-TR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Basım Yayım Dağıtım Ltd</a:t>
            </a:r>
            <a:r>
              <a:rPr lang="tr-TR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Şti., İstanbul</a:t>
            </a:r>
            <a:r>
              <a:rPr lang="tr-TR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2006, s.112.</a:t>
            </a:r>
          </a:p>
        </p:txBody>
      </p:sp>
    </p:spTree>
    <p:extLst>
      <p:ext uri="{BB962C8B-B14F-4D97-AF65-F5344CB8AC3E}">
        <p14:creationId xmlns:p14="http://schemas.microsoft.com/office/powerpoint/2010/main" val="42261853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32822" y="176122"/>
            <a:ext cx="7125278" cy="738277"/>
          </a:xfrm>
        </p:spPr>
        <p:txBody>
          <a:bodyPr/>
          <a:lstStyle/>
          <a:p>
            <a:r>
              <a:rPr lang="tr-TR" sz="24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Yeniden yapılandırılmış bir yönetim muhasebesi şu özellikleri bünyesinde taşımaktadır…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32822" y="1185863"/>
            <a:ext cx="8282566" cy="4572000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Yönetim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muhasebesi,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veri tabanı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sistemlerini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database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kullanmaktadır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sayede bilgi,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birçok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farklı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yollardan analiz edilebilmekte ve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farklı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amaçlar için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kullanılabilmektedir.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/>
              <a:t/>
            </a:r>
            <a:br>
              <a:rPr lang="tr-TR" dirty="0"/>
            </a:b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İşletmenin tüm seviyelerinde muhasebe bilgileri,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birden fazla kullanıcıya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aynı anda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iletilmektedir.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Yönetim muhasebesi, bütçelerden ziyade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tahminler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forecasts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üzerinde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durmaktadır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Yönetim muhasebesi, finansal muhasebe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mantığından ayrılarak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ticari yönelme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commercial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orientation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mantığını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ele almaktadır.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5- Yönetim muhasebesi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stratejik odaklanma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strategic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focus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üzerinde durmaktadır.</a:t>
            </a:r>
          </a:p>
        </p:txBody>
      </p:sp>
    </p:spTree>
    <p:extLst>
      <p:ext uri="{BB962C8B-B14F-4D97-AF65-F5344CB8AC3E}">
        <p14:creationId xmlns:p14="http://schemas.microsoft.com/office/powerpoint/2010/main" val="3438121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57300" y="308914"/>
            <a:ext cx="6029325" cy="513080"/>
          </a:xfrm>
        </p:spPr>
        <p:txBody>
          <a:bodyPr/>
          <a:lstStyle/>
          <a:p>
            <a:r>
              <a:rPr lang="tr-TR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Ders İçerikleri</a:t>
            </a:r>
            <a:endParaRPr lang="tr-TR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257300" y="1728788"/>
            <a:ext cx="7372350" cy="4029075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1- Terminolojik ilkeler ve kavramlar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2- Temel muhasebe kavramları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3- Maliyet kontrolü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4- Farklı temel ve seviyelerde sapma analizi ve yorumları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5- Yönetim kararlarında maliyet analizi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6- İşletme bütçeleri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7- Sermaye bütçelemesi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8- Nakit bütçesi ve nakit akışı tablosu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9- Stok planlama ve denetim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10- Yönetim bilgi sistemi raporları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11- Yönetim muhasebesi karar destek modelleri ve rutin ve stratejik işletme kararlarından örneklerin analizi ve raporlanması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12- İnşaat, gayrimenkul ve tesis yönetimi işletmeleri için yönetim muhasebesi uygulamaları </a:t>
            </a:r>
            <a:endParaRPr lang="tr-TR" sz="18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977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871663" y="3671888"/>
            <a:ext cx="6729411" cy="1368894"/>
          </a:xfrm>
        </p:spPr>
        <p:txBody>
          <a:bodyPr/>
          <a:lstStyle/>
          <a:p>
            <a:pPr marL="0" indent="0">
              <a:buNone/>
            </a:pPr>
            <a:r>
              <a:rPr lang="tr-TR" sz="2800" b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1- Terminolojik ilkeler ve kavramlar</a:t>
            </a:r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1016549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14412" y="337488"/>
            <a:ext cx="5842036" cy="513080"/>
          </a:xfrm>
        </p:spPr>
        <p:txBody>
          <a:bodyPr/>
          <a:lstStyle/>
          <a:p>
            <a:r>
              <a:rPr lang="tr-TR" altLang="tr-TR" sz="24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Muhasebe nedir…?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014412" y="2371725"/>
            <a:ext cx="7672387" cy="3086099"/>
          </a:xfrm>
        </p:spPr>
        <p:txBody>
          <a:bodyPr/>
          <a:lstStyle/>
          <a:p>
            <a:pPr marL="0" lvl="0" indent="0" algn="just" defTabSz="68598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03030">
                  <a:lumMod val="50000"/>
                  <a:lumOff val="50000"/>
                </a:srgbClr>
              </a:buClr>
              <a:buSzPct val="80000"/>
              <a:buNone/>
            </a:pPr>
            <a:r>
              <a:rPr lang="tr-TR" altLang="tr-T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Muhasebe</a:t>
            </a:r>
            <a:r>
              <a:rPr lang="tr-TR" alt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 İşletmenin; </a:t>
            </a:r>
          </a:p>
          <a:p>
            <a:pPr marL="0" lvl="0" indent="0" algn="just" defTabSz="68598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03030">
                  <a:lumMod val="50000"/>
                  <a:lumOff val="50000"/>
                </a:srgbClr>
              </a:buClr>
              <a:buSzPct val="80000"/>
              <a:buNone/>
            </a:pPr>
            <a:endParaRPr lang="tr-TR" altLang="tr-TR" dirty="0">
              <a:solidFill>
                <a:srgbClr val="30303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67923" lvl="0" indent="-167923" algn="just" defTabSz="68598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03030">
                  <a:lumMod val="50000"/>
                  <a:lumOff val="50000"/>
                </a:srgbClr>
              </a:buClr>
              <a:buSzPct val="80000"/>
              <a:buFont typeface="Wingdings" panose="05000000000000000000" pitchFamily="2" charset="2"/>
              <a:buChar char="v"/>
            </a:pPr>
            <a:r>
              <a:rPr lang="tr-TR" altLang="tr-T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Kaynaklarının elde edilmesini, </a:t>
            </a:r>
          </a:p>
          <a:p>
            <a:pPr marL="167923" lvl="0" indent="-167923" algn="just" defTabSz="68598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03030">
                  <a:lumMod val="50000"/>
                  <a:lumOff val="50000"/>
                </a:srgbClr>
              </a:buClr>
              <a:buSzPct val="80000"/>
              <a:buFont typeface="Wingdings" panose="05000000000000000000" pitchFamily="2" charset="2"/>
              <a:buChar char="v"/>
            </a:pPr>
            <a:r>
              <a:rPr lang="tr-TR" altLang="tr-T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Elde edilen bu kaynakların kullanılma biçimini,</a:t>
            </a:r>
          </a:p>
          <a:p>
            <a:pPr marL="167923" lvl="0" indent="-167923" algn="just" defTabSz="68598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03030">
                  <a:lumMod val="50000"/>
                  <a:lumOff val="50000"/>
                </a:srgbClr>
              </a:buClr>
              <a:buSzPct val="80000"/>
              <a:buFont typeface="Wingdings" panose="05000000000000000000" pitchFamily="2" charset="2"/>
              <a:buChar char="v"/>
            </a:pPr>
            <a:r>
              <a:rPr lang="tr-TR" altLang="tr-T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Günlük işlemler sonucu söz konusu kaynaklarda meydana gelen artış/azalışları,</a:t>
            </a:r>
          </a:p>
          <a:p>
            <a:pPr marL="167923" lvl="0" indent="-167923" algn="just" defTabSz="68598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03030">
                  <a:lumMod val="50000"/>
                  <a:lumOff val="50000"/>
                </a:srgbClr>
              </a:buClr>
              <a:buSzPct val="80000"/>
              <a:buFont typeface="Wingdings" panose="05000000000000000000" pitchFamily="2" charset="2"/>
              <a:buChar char="v"/>
            </a:pPr>
            <a:r>
              <a:rPr lang="tr-TR" altLang="tr-T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İşletmenin finansal açıdan durumunu özetleyen bilgiler üretilmesini,</a:t>
            </a:r>
          </a:p>
          <a:p>
            <a:pPr marL="167923" lvl="0" indent="-167923" algn="just" defTabSz="68598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03030">
                  <a:lumMod val="50000"/>
                  <a:lumOff val="50000"/>
                </a:srgbClr>
              </a:buClr>
              <a:buSzPct val="80000"/>
              <a:buFont typeface="Wingdings" panose="05000000000000000000" pitchFamily="2" charset="2"/>
              <a:buChar char="v"/>
            </a:pPr>
            <a:r>
              <a:rPr lang="tr-TR" altLang="tr-T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Üretilen bu bilgileri ilgili kişi ve kuruluşlara ulaştıran bir</a:t>
            </a:r>
          </a:p>
          <a:p>
            <a:pPr marL="0" lvl="0" indent="0" algn="just" defTabSz="68598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03030">
                  <a:lumMod val="50000"/>
                  <a:lumOff val="50000"/>
                </a:srgbClr>
              </a:buClr>
              <a:buSzPct val="80000"/>
              <a:buNone/>
            </a:pPr>
            <a:endParaRPr lang="tr-TR" altLang="tr-T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defTabSz="68598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03030">
                  <a:lumMod val="50000"/>
                  <a:lumOff val="50000"/>
                </a:srgbClr>
              </a:buClr>
              <a:buSzPct val="80000"/>
              <a:buNone/>
            </a:pPr>
            <a:r>
              <a:rPr lang="tr-TR" altLang="tr-T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bilgi sistemidir</a:t>
            </a:r>
            <a:r>
              <a:rPr lang="tr-TR" altLang="tr-TR" b="1" dirty="0">
                <a:solidFill>
                  <a:srgbClr val="3030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97699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73076" y="280339"/>
            <a:ext cx="6056349" cy="513080"/>
          </a:xfrm>
        </p:spPr>
        <p:txBody>
          <a:bodyPr/>
          <a:lstStyle/>
          <a:p>
            <a:r>
              <a:rPr lang="tr-TR" altLang="tr-TR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Muhasebe </a:t>
            </a:r>
            <a:r>
              <a:rPr lang="tr-TR" altLang="tr-TR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nedir…?</a:t>
            </a:r>
            <a:endParaRPr lang="tr-TR" sz="2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85824" y="1585913"/>
            <a:ext cx="7686675" cy="4129087"/>
          </a:xfrm>
        </p:spPr>
        <p:txBody>
          <a:bodyPr/>
          <a:lstStyle/>
          <a:p>
            <a:pPr marL="0" lvl="0" indent="0" algn="just" defTabSz="68598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03030">
                  <a:lumMod val="50000"/>
                  <a:lumOff val="50000"/>
                </a:srgbClr>
              </a:buClr>
              <a:buSzPct val="80000"/>
              <a:buNone/>
            </a:pPr>
            <a:r>
              <a:rPr lang="tr-TR" alt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Muhasebe, işletmeyle ilgili </a:t>
            </a:r>
            <a:r>
              <a:rPr lang="tr-TR" altLang="tr-TR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mali nitelikli </a:t>
            </a:r>
            <a:r>
              <a:rPr lang="tr-TR" alt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olayları;</a:t>
            </a:r>
          </a:p>
          <a:p>
            <a:pPr marL="0" lvl="0" indent="0" algn="just" defTabSz="68598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03030">
                  <a:lumMod val="50000"/>
                  <a:lumOff val="50000"/>
                </a:srgbClr>
              </a:buClr>
              <a:buSzPct val="80000"/>
              <a:buNone/>
            </a:pPr>
            <a:endParaRPr lang="tr-TR" altLang="tr-TR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67923" lvl="0" indent="-167923" algn="just" defTabSz="68598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03030">
                  <a:lumMod val="50000"/>
                  <a:lumOff val="50000"/>
                </a:srgbClr>
              </a:buClr>
              <a:buSzPct val="80000"/>
              <a:buFont typeface="Wingdings" panose="05000000000000000000" pitchFamily="2" charset="2"/>
              <a:buChar char="v"/>
            </a:pPr>
            <a:r>
              <a:rPr lang="tr-TR" altLang="tr-TR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tespit</a:t>
            </a:r>
            <a:r>
              <a:rPr lang="tr-TR" alt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eden, </a:t>
            </a:r>
          </a:p>
          <a:p>
            <a:pPr marL="167923" lvl="0" indent="-167923" algn="just" defTabSz="68598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03030">
                  <a:lumMod val="50000"/>
                  <a:lumOff val="50000"/>
                </a:srgbClr>
              </a:buClr>
              <a:buSzPct val="80000"/>
              <a:buFont typeface="Wingdings" panose="05000000000000000000" pitchFamily="2" charset="2"/>
              <a:buChar char="v"/>
            </a:pPr>
            <a:r>
              <a:rPr lang="tr-TR" altLang="tr-TR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tasnif </a:t>
            </a:r>
            <a:r>
              <a:rPr lang="tr-TR" alt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eden, </a:t>
            </a:r>
          </a:p>
          <a:p>
            <a:pPr marL="167923" lvl="0" indent="-167923" algn="just" defTabSz="68598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03030">
                  <a:lumMod val="50000"/>
                  <a:lumOff val="50000"/>
                </a:srgbClr>
              </a:buClr>
              <a:buSzPct val="80000"/>
              <a:buFont typeface="Wingdings" panose="05000000000000000000" pitchFamily="2" charset="2"/>
              <a:buChar char="v"/>
            </a:pPr>
            <a:r>
              <a:rPr lang="tr-TR" altLang="tr-TR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kayıt</a:t>
            </a:r>
            <a:r>
              <a:rPr lang="tr-TR" alt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eden, </a:t>
            </a:r>
          </a:p>
          <a:p>
            <a:pPr marL="167923" lvl="0" indent="-167923" algn="just" defTabSz="68598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03030">
                  <a:lumMod val="50000"/>
                  <a:lumOff val="50000"/>
                </a:srgbClr>
              </a:buClr>
              <a:buSzPct val="80000"/>
              <a:buFont typeface="Wingdings" panose="05000000000000000000" pitchFamily="2" charset="2"/>
              <a:buChar char="v"/>
            </a:pPr>
            <a:r>
              <a:rPr lang="tr-TR" altLang="tr-TR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raporla</a:t>
            </a:r>
            <a:r>
              <a:rPr lang="tr-TR" alt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yan, </a:t>
            </a:r>
          </a:p>
          <a:p>
            <a:pPr marL="167923" lvl="0" indent="-167923" algn="just" defTabSz="68598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03030">
                  <a:lumMod val="50000"/>
                  <a:lumOff val="50000"/>
                </a:srgbClr>
              </a:buClr>
              <a:buSzPct val="80000"/>
              <a:buFont typeface="Wingdings" panose="05000000000000000000" pitchFamily="2" charset="2"/>
              <a:buChar char="v"/>
            </a:pPr>
            <a:r>
              <a:rPr lang="tr-TR" altLang="tr-TR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yorumla</a:t>
            </a:r>
            <a:r>
              <a:rPr lang="tr-TR" alt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 </a:t>
            </a:r>
            <a:r>
              <a:rPr lang="tr-TR" alt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alt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bilim dalıdır.</a:t>
            </a:r>
          </a:p>
          <a:p>
            <a:pPr marL="0" lvl="0" indent="0" algn="just" defTabSz="68598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03030">
                  <a:lumMod val="50000"/>
                  <a:lumOff val="50000"/>
                </a:srgbClr>
              </a:buClr>
              <a:buSzPct val="80000"/>
              <a:buNone/>
            </a:pPr>
            <a:endParaRPr lang="tr-TR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defTabSz="68598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03030">
                  <a:lumMod val="50000"/>
                  <a:lumOff val="50000"/>
                </a:srgbClr>
              </a:buClr>
              <a:buSzPct val="80000"/>
              <a:buNone/>
            </a:pPr>
            <a:r>
              <a:rPr lang="tr-TR" altLang="tr-TR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 olayın muhasebenin kapsamına girebilmesi için;</a:t>
            </a:r>
          </a:p>
          <a:p>
            <a:pPr marL="0" lvl="0" indent="0" algn="just" defTabSz="68598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03030">
                  <a:lumMod val="50000"/>
                  <a:lumOff val="50000"/>
                </a:srgbClr>
              </a:buClr>
              <a:buSzPct val="80000"/>
              <a:buNone/>
            </a:pPr>
            <a:endParaRPr lang="tr-TR" altLang="tr-TR" b="1" dirty="0">
              <a:solidFill>
                <a:srgbClr val="30303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defTabSz="68598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03030">
                  <a:lumMod val="50000"/>
                  <a:lumOff val="50000"/>
                </a:srgbClr>
              </a:buClr>
              <a:buSzPct val="80000"/>
              <a:buNone/>
            </a:pPr>
            <a:r>
              <a:rPr lang="tr-TR" altLang="tr-TR" b="1" dirty="0">
                <a:solidFill>
                  <a:srgbClr val="3030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tr-TR" altLang="tr-TR" dirty="0">
                <a:solidFill>
                  <a:srgbClr val="3030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İşletme ile ilgili </a:t>
            </a:r>
            <a:r>
              <a:rPr lang="tr-TR" alt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 olay olmalıdır.</a:t>
            </a:r>
          </a:p>
          <a:p>
            <a:pPr marL="0" lvl="0" indent="0" algn="just" defTabSz="68598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03030">
                  <a:lumMod val="50000"/>
                  <a:lumOff val="50000"/>
                </a:srgbClr>
              </a:buClr>
              <a:buSzPct val="80000"/>
              <a:buNone/>
            </a:pPr>
            <a:endParaRPr lang="tr-TR" altLang="tr-TR" dirty="0">
              <a:solidFill>
                <a:srgbClr val="30303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defTabSz="68598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03030">
                  <a:lumMod val="50000"/>
                  <a:lumOff val="50000"/>
                </a:srgbClr>
              </a:buClr>
              <a:buSzPct val="80000"/>
              <a:buNone/>
            </a:pPr>
            <a:r>
              <a:rPr lang="tr-TR" altLang="tr-TR" b="1" dirty="0">
                <a:solidFill>
                  <a:srgbClr val="3030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tr-TR" altLang="tr-TR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Mali nitelikli </a:t>
            </a:r>
            <a:r>
              <a:rPr lang="tr-TR" altLang="tr-TR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(ekonomik değeri olan parasal olay) </a:t>
            </a:r>
            <a:r>
              <a:rPr lang="tr-TR" alt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 olay olmalıdır.</a:t>
            </a:r>
            <a:endParaRPr lang="tr-TR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9474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44502" y="294627"/>
            <a:ext cx="6427823" cy="513080"/>
          </a:xfrm>
        </p:spPr>
        <p:txBody>
          <a:bodyPr/>
          <a:lstStyle/>
          <a:p>
            <a:r>
              <a:rPr lang="tr-TR" altLang="tr-TR" sz="24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Muhasebe nedir…?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43024" y="3300412"/>
            <a:ext cx="7158039" cy="1740369"/>
          </a:xfrm>
        </p:spPr>
        <p:txBody>
          <a:bodyPr/>
          <a:lstStyle/>
          <a:p>
            <a:pPr marL="0" lvl="0" indent="0" algn="just" defTabSz="68598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03030">
                  <a:lumMod val="50000"/>
                  <a:lumOff val="50000"/>
                </a:srgbClr>
              </a:buClr>
              <a:buSzPct val="80000"/>
              <a:buNone/>
            </a:pPr>
            <a:r>
              <a:rPr lang="tr-TR" sz="2400" dirty="0">
                <a:solidFill>
                  <a:srgbClr val="3030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Muhasebe, kayıt sonucu ürettiği bilgileri;</a:t>
            </a:r>
          </a:p>
          <a:p>
            <a:pPr marL="0" lvl="0" indent="0" algn="just" defTabSz="68598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03030">
                  <a:lumMod val="50000"/>
                  <a:lumOff val="50000"/>
                </a:srgbClr>
              </a:buClr>
              <a:buSzPct val="80000"/>
              <a:buNone/>
            </a:pPr>
            <a:endParaRPr lang="tr-TR" sz="2400" dirty="0">
              <a:solidFill>
                <a:srgbClr val="30303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67923" lvl="0" indent="-167923" algn="just" defTabSz="68598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03030">
                  <a:lumMod val="50000"/>
                  <a:lumOff val="50000"/>
                </a:srgbClr>
              </a:buClr>
              <a:buSzPct val="80000"/>
              <a:buFont typeface="Wingdings" panose="05000000000000000000" pitchFamily="2" charset="2"/>
              <a:buChar char="v"/>
            </a:pPr>
            <a:r>
              <a:rPr lang="tr-TR" sz="2400" dirty="0">
                <a:solidFill>
                  <a:srgbClr val="3030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İşletme </a:t>
            </a:r>
            <a:r>
              <a:rPr lang="tr-T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dışına</a:t>
            </a:r>
            <a:r>
              <a:rPr lang="tr-TR" sz="2400" dirty="0">
                <a:solidFill>
                  <a:srgbClr val="3030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	</a:t>
            </a:r>
            <a:r>
              <a:rPr lang="tr-TR" sz="2400" b="1" dirty="0">
                <a:solidFill>
                  <a:srgbClr val="3030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Finansal Muhasebe </a:t>
            </a:r>
            <a:r>
              <a:rPr lang="tr-TR" sz="2400" dirty="0">
                <a:solidFill>
                  <a:srgbClr val="3030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</a:p>
          <a:p>
            <a:pPr marL="167923" lvl="0" indent="-167923" algn="just" defTabSz="68598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03030">
                  <a:lumMod val="50000"/>
                  <a:lumOff val="50000"/>
                </a:srgbClr>
              </a:buClr>
              <a:buSzPct val="80000"/>
              <a:buFont typeface="Wingdings" panose="05000000000000000000" pitchFamily="2" charset="2"/>
              <a:buChar char="v"/>
            </a:pPr>
            <a:r>
              <a:rPr lang="tr-TR" sz="2400" dirty="0">
                <a:solidFill>
                  <a:srgbClr val="3030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İşletme </a:t>
            </a:r>
            <a:r>
              <a:rPr lang="tr-T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içine</a:t>
            </a:r>
            <a:r>
              <a:rPr lang="tr-TR" sz="2400" dirty="0">
                <a:solidFill>
                  <a:srgbClr val="3030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	</a:t>
            </a:r>
            <a:r>
              <a:rPr lang="tr-TR" sz="2400" b="1" dirty="0">
                <a:solidFill>
                  <a:srgbClr val="3030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Maliyet Muhasebesi </a:t>
            </a:r>
            <a:r>
              <a:rPr lang="tr-TR" sz="2400" dirty="0">
                <a:solidFill>
                  <a:srgbClr val="3030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ile raporlar. 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5" name="Çentikli Sağ Ok 4"/>
          <p:cNvSpPr/>
          <p:nvPr/>
        </p:nvSpPr>
        <p:spPr>
          <a:xfrm>
            <a:off x="3500438" y="4143379"/>
            <a:ext cx="357187" cy="2286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Çentikli Sağ Ok 5"/>
          <p:cNvSpPr/>
          <p:nvPr/>
        </p:nvSpPr>
        <p:spPr>
          <a:xfrm>
            <a:off x="3652838" y="4452937"/>
            <a:ext cx="357187" cy="2286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4339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71613" y="323202"/>
            <a:ext cx="4943475" cy="513080"/>
          </a:xfrm>
        </p:spPr>
        <p:txBody>
          <a:bodyPr/>
          <a:lstStyle/>
          <a:p>
            <a:r>
              <a:rPr lang="tr-TR" altLang="tr-TR" sz="24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Muhasebenin </a:t>
            </a:r>
            <a:r>
              <a:rPr lang="tr-TR" altLang="tr-TR" sz="2400" dirty="0" smtClean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varsayımları…</a:t>
            </a:r>
            <a:endParaRPr lang="tr-TR" sz="2400" dirty="0">
              <a:solidFill>
                <a:srgbClr val="5B9BD5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471613" y="2700338"/>
            <a:ext cx="6927883" cy="2340444"/>
          </a:xfrm>
        </p:spPr>
        <p:txBody>
          <a:bodyPr/>
          <a:lstStyle/>
          <a:p>
            <a:pPr marL="0" lvl="0" indent="0" algn="just" defTabSz="685983" fontAlgn="auto">
              <a:spcBef>
                <a:spcPts val="1350"/>
              </a:spcBef>
              <a:spcAft>
                <a:spcPts val="0"/>
              </a:spcAft>
              <a:buClr>
                <a:srgbClr val="303030">
                  <a:lumMod val="50000"/>
                  <a:lumOff val="50000"/>
                </a:srgbClr>
              </a:buClr>
              <a:buSzPct val="80000"/>
              <a:buNone/>
            </a:pPr>
            <a:r>
              <a:rPr lang="tr-TR" altLang="tr-TR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Muhasebe öncelikli olarak temel </a:t>
            </a:r>
            <a:r>
              <a:rPr lang="tr-TR" altLang="tr-TR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iki varsayım </a:t>
            </a:r>
            <a:r>
              <a:rPr lang="tr-TR" altLang="tr-TR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çerçevesinde hareket eder. Bunlar;</a:t>
            </a:r>
          </a:p>
          <a:p>
            <a:pPr marL="0" lvl="0" indent="0" algn="just" defTabSz="685983" fontAlgn="auto">
              <a:spcBef>
                <a:spcPts val="1350"/>
              </a:spcBef>
              <a:spcAft>
                <a:spcPts val="0"/>
              </a:spcAft>
              <a:buClr>
                <a:srgbClr val="303030">
                  <a:lumMod val="50000"/>
                  <a:lumOff val="50000"/>
                </a:srgbClr>
              </a:buClr>
              <a:buSzPct val="80000"/>
              <a:buNone/>
            </a:pPr>
            <a:endParaRPr lang="tr-TR" altLang="tr-TR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defTabSz="685983" fontAlgn="auto">
              <a:spcBef>
                <a:spcPts val="1350"/>
              </a:spcBef>
              <a:spcAft>
                <a:spcPts val="0"/>
              </a:spcAft>
              <a:buClr>
                <a:srgbClr val="303030">
                  <a:lumMod val="50000"/>
                  <a:lumOff val="50000"/>
                </a:srgbClr>
              </a:buClr>
              <a:buSzPct val="80000"/>
              <a:buNone/>
            </a:pPr>
            <a:r>
              <a:rPr lang="tr-TR" altLang="tr-TR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 </a:t>
            </a:r>
            <a:r>
              <a:rPr lang="tr-TR" altLang="tr-TR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İşletmenin sürekliliği</a:t>
            </a:r>
          </a:p>
          <a:p>
            <a:pPr marL="0" lvl="0" indent="0" algn="just" defTabSz="685983" fontAlgn="auto">
              <a:spcBef>
                <a:spcPts val="1350"/>
              </a:spcBef>
              <a:spcAft>
                <a:spcPts val="0"/>
              </a:spcAft>
              <a:buClr>
                <a:srgbClr val="303030">
                  <a:lumMod val="50000"/>
                  <a:lumOff val="50000"/>
                </a:srgbClr>
              </a:buClr>
              <a:buSzPct val="80000"/>
              <a:buNone/>
            </a:pPr>
            <a:r>
              <a:rPr lang="tr-TR" altLang="tr-TR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</a:t>
            </a:r>
            <a:r>
              <a:rPr lang="tr-TR" altLang="tr-TR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Tahakkuk esası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18207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84045" y="3929062"/>
            <a:ext cx="4191000" cy="1926107"/>
          </a:xfrm>
        </p:spPr>
        <p:txBody>
          <a:bodyPr/>
          <a:lstStyle/>
          <a:p>
            <a:pPr marL="0" indent="0">
              <a:buNone/>
            </a:pPr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Yönetim Muhasebesi…</a:t>
            </a:r>
            <a:endParaRPr lang="tr-T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529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57275" y="308914"/>
            <a:ext cx="6256372" cy="513080"/>
          </a:xfrm>
        </p:spPr>
        <p:txBody>
          <a:bodyPr/>
          <a:lstStyle/>
          <a:p>
            <a:pPr lvl="0">
              <a:spcBef>
                <a:spcPts val="1000"/>
              </a:spcBef>
            </a:pPr>
            <a:r>
              <a:rPr lang="tr-TR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Yönetim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Muhasebesi (Analitik Muhasebe)…</a:t>
            </a:r>
            <a:r>
              <a:rPr lang="tr-TR" sz="24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tr-TR" sz="24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tr-TR" sz="240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728788" y="3914775"/>
            <a:ext cx="6986587" cy="1526692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Yönetim muhasebesinin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temel amacı,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işletme yöneticilerinin sağlıklı kararlar alabilmeleri için ihtiyaç duydukları sayısal bilgileri kendilerine sağlamaktır.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9672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12686</TotalTime>
  <Words>654</Words>
  <Application>Microsoft Office PowerPoint</Application>
  <PresentationFormat>Ekran Gösterisi (4:3)</PresentationFormat>
  <Paragraphs>86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14</vt:i4>
      </vt:variant>
    </vt:vector>
  </HeadingPairs>
  <TitlesOfParts>
    <vt:vector size="22" baseType="lpstr">
      <vt:lpstr>ＭＳ Ｐゴシック</vt:lpstr>
      <vt:lpstr>Arial</vt:lpstr>
      <vt:lpstr>Calibri</vt:lpstr>
      <vt:lpstr>Times New Roman</vt:lpstr>
      <vt:lpstr>Wingdings</vt:lpstr>
      <vt:lpstr>ekonomi</vt:lpstr>
      <vt:lpstr>1_Rics</vt:lpstr>
      <vt:lpstr>h.t.</vt:lpstr>
      <vt:lpstr>PowerPoint Sunusu</vt:lpstr>
      <vt:lpstr>Ders İçerikleri</vt:lpstr>
      <vt:lpstr>PowerPoint Sunusu</vt:lpstr>
      <vt:lpstr>Muhasebe nedir…?</vt:lpstr>
      <vt:lpstr>Muhasebe nedir…?</vt:lpstr>
      <vt:lpstr>Muhasebe nedir…?</vt:lpstr>
      <vt:lpstr>Muhasebenin varsayımları…</vt:lpstr>
      <vt:lpstr>PowerPoint Sunusu</vt:lpstr>
      <vt:lpstr>Yönetim Muhasebesi (Analitik Muhasebe)… </vt:lpstr>
      <vt:lpstr>Yönetim Muhasebesi (Analitik Muhasebe)… </vt:lpstr>
      <vt:lpstr>Yönetim Muhasebesinin Amaçları…</vt:lpstr>
      <vt:lpstr>Yönetim Muhasebesinin İlkeleri…</vt:lpstr>
      <vt:lpstr>Yeni yönetim muhasebesi aşağıdaki rolleri yerine getirmelidir… </vt:lpstr>
      <vt:lpstr>Yeniden yapılandırılmış bir yönetim muhasebesi şu özellikleri bünyesinde taşımaktadır…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Erol Demir</cp:lastModifiedBy>
  <cp:revision>836</cp:revision>
  <cp:lastPrinted>2016-10-24T07:53:35Z</cp:lastPrinted>
  <dcterms:created xsi:type="dcterms:W3CDTF">2016-09-18T09:35:24Z</dcterms:created>
  <dcterms:modified xsi:type="dcterms:W3CDTF">2020-03-25T12:19:01Z</dcterms:modified>
</cp:coreProperties>
</file>