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4" r:id="rId2"/>
    <p:sldId id="298" r:id="rId3"/>
    <p:sldId id="286" r:id="rId4"/>
    <p:sldId id="288" r:id="rId5"/>
    <p:sldId id="290" r:id="rId6"/>
    <p:sldId id="299" r:id="rId7"/>
    <p:sldId id="300" r:id="rId8"/>
    <p:sldId id="301" r:id="rId9"/>
    <p:sldId id="302" r:id="rId10"/>
    <p:sldId id="303" r:id="rId11"/>
    <p:sldId id="304" r:id="rId12"/>
    <p:sldId id="305" r:id="rId13"/>
    <p:sldId id="306" r:id="rId14"/>
    <p:sldId id="307" r:id="rId15"/>
    <p:sldId id="289" r:id="rId16"/>
    <p:sldId id="308" r:id="rId17"/>
    <p:sldId id="291" r:id="rId18"/>
    <p:sldId id="292" r:id="rId19"/>
    <p:sldId id="293" r:id="rId20"/>
    <p:sldId id="294" r:id="rId21"/>
    <p:sldId id="295" r:id="rId22"/>
    <p:sldId id="296" r:id="rId23"/>
    <p:sldId id="297" r:id="rId24"/>
    <p:sldId id="281" r:id="rId25"/>
    <p:sldId id="282" r:id="rId26"/>
    <p:sldId id="28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0F03F-A8E5-40D0-881E-F4B57A7F09D4}" type="datetimeFigureOut">
              <a:rPr lang="tr-TR" smtClean="0"/>
              <a:t>20.02.2015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35CC3F-00C8-44D5-BA4B-DF193FBE71FA}" type="slidenum">
              <a:rPr lang="tr-TR" smtClean="0"/>
              <a:t>‹#›</a:t>
            </a:fld>
            <a:endParaRPr lang="tr-TR"/>
          </a:p>
        </p:txBody>
      </p:sp>
    </p:spTree>
    <p:extLst>
      <p:ext uri="{BB962C8B-B14F-4D97-AF65-F5344CB8AC3E}">
        <p14:creationId xmlns:p14="http://schemas.microsoft.com/office/powerpoint/2010/main" val="177057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2950" indent="-285750" eaLnBrk="0" hangingPunct="0">
              <a:spcBef>
                <a:spcPct val="30000"/>
              </a:spcBef>
              <a:defRPr sz="1200">
                <a:solidFill>
                  <a:schemeClr val="tx1"/>
                </a:solidFill>
                <a:latin typeface="Arial" charset="0"/>
                <a:ea typeface="Arial" charset="0"/>
                <a:cs typeface="Arial" charset="0"/>
              </a:defRPr>
            </a:lvl2pPr>
            <a:lvl3pPr marL="1143000" indent="-228600" eaLnBrk="0" hangingPunct="0">
              <a:spcBef>
                <a:spcPct val="30000"/>
              </a:spcBef>
              <a:defRPr sz="1200">
                <a:solidFill>
                  <a:schemeClr val="tx1"/>
                </a:solidFill>
                <a:latin typeface="Arial" charset="0"/>
                <a:ea typeface="Arial" charset="0"/>
                <a:cs typeface="Arial" charset="0"/>
              </a:defRPr>
            </a:lvl3pPr>
            <a:lvl4pPr marL="1600200" indent="-228600" eaLnBrk="0" hangingPunct="0">
              <a:spcBef>
                <a:spcPct val="30000"/>
              </a:spcBef>
              <a:defRPr sz="1200">
                <a:solidFill>
                  <a:schemeClr val="tx1"/>
                </a:solidFill>
                <a:latin typeface="Arial" charset="0"/>
                <a:ea typeface="Arial" charset="0"/>
                <a:cs typeface="Arial" charset="0"/>
              </a:defRPr>
            </a:lvl4pPr>
            <a:lvl5pPr marL="2057400" indent="-228600" eaLnBrk="0" hangingPunct="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83FB733D-75CB-47AC-8EA7-C6FEC363433F}" type="slidenum">
              <a:rPr lang="tr-TR" altLang="tr-TR"/>
              <a:pPr eaLnBrk="1" hangingPunct="1">
                <a:spcBef>
                  <a:spcPct val="0"/>
                </a:spcBef>
              </a:pPr>
              <a:t>10</a:t>
            </a:fld>
            <a:endParaRPr lang="tr-TR" altLang="tr-T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BC62DA-6FFB-4DEE-A01A-58F7AA45568C}" type="slidenum">
              <a:rPr lang="tr-TR" smtClean="0"/>
              <a:t>15</a:t>
            </a:fld>
            <a:endParaRPr lang="tr-TR"/>
          </a:p>
        </p:txBody>
      </p:sp>
    </p:spTree>
    <p:extLst>
      <p:ext uri="{BB962C8B-B14F-4D97-AF65-F5344CB8AC3E}">
        <p14:creationId xmlns:p14="http://schemas.microsoft.com/office/powerpoint/2010/main" val="310195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095B76F-250A-45AC-A70F-A327149DEB7D}" type="datetimeFigureOut">
              <a:rPr lang="tr-TR" smtClean="0"/>
              <a:t>20.02.2015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244259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95B76F-250A-45AC-A70F-A327149DEB7D}" type="datetimeFigureOut">
              <a:rPr lang="tr-TR" smtClean="0"/>
              <a:t>20.02.2015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178209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95B76F-250A-45AC-A70F-A327149DEB7D}" type="datetimeFigureOut">
              <a:rPr lang="tr-TR" smtClean="0"/>
              <a:t>20.02.2015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205795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Unvan 1"/>
          <p:cNvSpPr>
            <a:spLocks noGrp="1"/>
          </p:cNvSpPr>
          <p:nvPr>
            <p:ph type="title"/>
          </p:nvPr>
        </p:nvSpPr>
        <p:spPr>
          <a:xfrm>
            <a:off x="1370013" y="301625"/>
            <a:ext cx="7313612"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0013" y="1827213"/>
            <a:ext cx="3579812"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5102225" y="1827213"/>
            <a:ext cx="35814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8"/>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0"/>
          <p:cNvSpPr>
            <a:spLocks noGrp="1" noChangeArrowheads="1"/>
          </p:cNvSpPr>
          <p:nvPr>
            <p:ph type="sldNum" sz="quarter" idx="12"/>
          </p:nvPr>
        </p:nvSpPr>
        <p:spPr>
          <a:ln/>
        </p:spPr>
        <p:txBody>
          <a:bodyPr/>
          <a:lstStyle>
            <a:lvl1pPr>
              <a:defRPr/>
            </a:lvl1pPr>
          </a:lstStyle>
          <a:p>
            <a:pPr>
              <a:defRPr/>
            </a:pPr>
            <a:fld id="{4851F7F9-8F94-4F4F-B116-4CB54E7176A9}" type="slidenum">
              <a:rPr lang="tr-TR" altLang="tr-TR"/>
              <a:pPr>
                <a:defRPr/>
              </a:pPr>
              <a:t>‹#›</a:t>
            </a:fld>
            <a:endParaRPr lang="tr-TR" altLang="tr-TR"/>
          </a:p>
        </p:txBody>
      </p:sp>
    </p:spTree>
    <p:extLst>
      <p:ext uri="{BB962C8B-B14F-4D97-AF65-F5344CB8AC3E}">
        <p14:creationId xmlns:p14="http://schemas.microsoft.com/office/powerpoint/2010/main" val="236316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95B76F-250A-45AC-A70F-A327149DEB7D}" type="datetimeFigureOut">
              <a:rPr lang="tr-TR" smtClean="0"/>
              <a:t>20.02.2015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407614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095B76F-250A-45AC-A70F-A327149DEB7D}" type="datetimeFigureOut">
              <a:rPr lang="tr-TR" smtClean="0"/>
              <a:t>20.02.2015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270665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095B76F-250A-45AC-A70F-A327149DEB7D}" type="datetimeFigureOut">
              <a:rPr lang="tr-TR" smtClean="0"/>
              <a:t>20.02.2015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106340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095B76F-250A-45AC-A70F-A327149DEB7D}" type="datetimeFigureOut">
              <a:rPr lang="tr-TR" smtClean="0"/>
              <a:t>20.02.2015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277453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095B76F-250A-45AC-A70F-A327149DEB7D}" type="datetimeFigureOut">
              <a:rPr lang="tr-TR" smtClean="0"/>
              <a:t>20.02.2015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43084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095B76F-250A-45AC-A70F-A327149DEB7D}" type="datetimeFigureOut">
              <a:rPr lang="tr-TR" smtClean="0"/>
              <a:t>20.02.2015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392506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095B76F-250A-45AC-A70F-A327149DEB7D}" type="datetimeFigureOut">
              <a:rPr lang="tr-TR" smtClean="0"/>
              <a:t>20.02.2015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22043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095B76F-250A-45AC-A70F-A327149DEB7D}" type="datetimeFigureOut">
              <a:rPr lang="tr-TR" smtClean="0"/>
              <a:t>20.02.2015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C3141F-CB81-4405-B7A5-BA6DE19E9136}" type="slidenum">
              <a:rPr lang="tr-TR" smtClean="0"/>
              <a:t>‹#›</a:t>
            </a:fld>
            <a:endParaRPr lang="tr-TR"/>
          </a:p>
        </p:txBody>
      </p:sp>
    </p:spTree>
    <p:extLst>
      <p:ext uri="{BB962C8B-B14F-4D97-AF65-F5344CB8AC3E}">
        <p14:creationId xmlns:p14="http://schemas.microsoft.com/office/powerpoint/2010/main" val="193340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5B76F-250A-45AC-A70F-A327149DEB7D}" type="datetimeFigureOut">
              <a:rPr lang="tr-TR" smtClean="0"/>
              <a:t>20.02.2015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3141F-CB81-4405-B7A5-BA6DE19E9136}" type="slidenum">
              <a:rPr lang="tr-TR" smtClean="0"/>
              <a:t>‹#›</a:t>
            </a:fld>
            <a:endParaRPr lang="tr-TR"/>
          </a:p>
        </p:txBody>
      </p:sp>
    </p:spTree>
    <p:extLst>
      <p:ext uri="{BB962C8B-B14F-4D97-AF65-F5344CB8AC3E}">
        <p14:creationId xmlns:p14="http://schemas.microsoft.com/office/powerpoint/2010/main" val="4006863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8A3E248-14D5-42C4-8922-FD05F6B2F6F2}" type="slidenum">
              <a:rPr lang="tr-TR" smtClean="0"/>
              <a:t>1</a:t>
            </a:fld>
            <a:endParaRPr lang="tr-TR"/>
          </a:p>
        </p:txBody>
      </p:sp>
      <p:sp>
        <p:nvSpPr>
          <p:cNvPr id="3" name="Dikdörtgen 2"/>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prstClr val="white"/>
              </a:solidFill>
            </a:endParaRPr>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prstClr val="white"/>
                </a:solidFill>
                <a:latin typeface="Cambria" panose="02040503050406030204" pitchFamily="18" charset="0"/>
              </a:rPr>
              <a:t>Proje Destekleri </a:t>
            </a:r>
            <a:r>
              <a:rPr lang="tr-TR" altLang="tr-TR" sz="1400" dirty="0" smtClean="0">
                <a:solidFill>
                  <a:prstClr val="white"/>
                </a:solidFill>
                <a:latin typeface="Cambria" panose="02040503050406030204" pitchFamily="18" charset="0"/>
              </a:rPr>
              <a:t>ve Etkin </a:t>
            </a:r>
            <a:r>
              <a:rPr lang="tr-TR" altLang="tr-TR" sz="1400" dirty="0">
                <a:solidFill>
                  <a:prstClr val="white"/>
                </a:solidFill>
                <a:latin typeface="Cambria" panose="02040503050406030204" pitchFamily="18" charset="0"/>
              </a:rPr>
              <a:t>Proje Hazırlama Teknikleri </a:t>
            </a:r>
          </a:p>
        </p:txBody>
      </p:sp>
      <p:sp>
        <p:nvSpPr>
          <p:cNvPr id="8" name="Dikdörtgen 7"/>
          <p:cNvSpPr/>
          <p:nvPr/>
        </p:nvSpPr>
        <p:spPr>
          <a:xfrm>
            <a:off x="1951947" y="2750505"/>
            <a:ext cx="5240106" cy="1446550"/>
          </a:xfrm>
          <a:prstGeom prst="rect">
            <a:avLst/>
          </a:prstGeom>
        </p:spPr>
        <p:txBody>
          <a:bodyPr wrap="square">
            <a:spAutoFit/>
          </a:bodyPr>
          <a:lstStyle/>
          <a:p>
            <a:pPr algn="ctr" eaLnBrk="0" fontAlgn="base" hangingPunct="0">
              <a:spcBef>
                <a:spcPct val="0"/>
              </a:spcBef>
              <a:spcAft>
                <a:spcPct val="0"/>
              </a:spcAft>
            </a:pPr>
            <a:r>
              <a:rPr lang="tr-TR" altLang="tr-TR" sz="4400" dirty="0">
                <a:solidFill>
                  <a:schemeClr val="tx2">
                    <a:lumMod val="50000"/>
                  </a:schemeClr>
                </a:solidFill>
                <a:latin typeface="Cambria" panose="02040503050406030204" pitchFamily="18" charset="0"/>
              </a:rPr>
              <a:t>Etkin Proje Hazırlama Teknikleri </a:t>
            </a:r>
          </a:p>
        </p:txBody>
      </p:sp>
    </p:spTree>
    <p:extLst>
      <p:ext uri="{BB962C8B-B14F-4D97-AF65-F5344CB8AC3E}">
        <p14:creationId xmlns:p14="http://schemas.microsoft.com/office/powerpoint/2010/main" val="391888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7772400" y="632460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tr-TR" sz="2400">
                <a:solidFill>
                  <a:srgbClr val="FFFFFF"/>
                </a:solidFill>
              </a:rPr>
              <a:t>Page 35</a:t>
            </a:r>
          </a:p>
        </p:txBody>
      </p:sp>
      <p:sp>
        <p:nvSpPr>
          <p:cNvPr id="4099" name="Text Box 4"/>
          <p:cNvSpPr txBox="1">
            <a:spLocks noChangeArrowheads="1"/>
          </p:cNvSpPr>
          <p:nvPr/>
        </p:nvSpPr>
        <p:spPr bwMode="auto">
          <a:xfrm>
            <a:off x="136525" y="6288088"/>
            <a:ext cx="220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tr-TR" sz="2400">
                <a:solidFill>
                  <a:schemeClr val="bg1"/>
                </a:solidFill>
              </a:rPr>
              <a:t>Updated 11-08</a:t>
            </a:r>
          </a:p>
        </p:txBody>
      </p:sp>
      <p:pic>
        <p:nvPicPr>
          <p:cNvPr id="4100" name="Picture 6" descr="http://3.bp.blogspot.com/_ZIZw_OPGhDg/R1JPMkk8xNI/AAAAAAAAAL0/PLPR_YoMUCg/s1600-R/ice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97013"/>
            <a:ext cx="279082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2"/>
          <p:cNvSpPr txBox="1">
            <a:spLocks noChangeArrowheads="1"/>
          </p:cNvSpPr>
          <p:nvPr/>
        </p:nvSpPr>
        <p:spPr bwMode="auto">
          <a:xfrm>
            <a:off x="3214688" y="1616075"/>
            <a:ext cx="53530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en-US" altLang="tr-TR" sz="2000"/>
              <a:t>PubMed NCBI</a:t>
            </a:r>
            <a:r>
              <a:rPr lang="ja-JP" altLang="tr-TR" sz="2000"/>
              <a:t>’</a:t>
            </a:r>
            <a:r>
              <a:rPr lang="tr-TR" altLang="ja-JP" sz="2000"/>
              <a:t>ın </a:t>
            </a:r>
            <a:r>
              <a:rPr lang="en-US" altLang="ja-JP" sz="2000"/>
              <a:t>MEDLINE</a:t>
            </a:r>
            <a:r>
              <a:rPr lang="ja-JP" altLang="tr-TR" sz="2000"/>
              <a:t>’</a:t>
            </a:r>
            <a:r>
              <a:rPr lang="tr-TR" altLang="ja-JP" sz="2000"/>
              <a:t>a geçitidir</a:t>
            </a:r>
            <a:r>
              <a:rPr lang="en-US" altLang="ja-JP" sz="2000"/>
              <a:t>.</a:t>
            </a:r>
          </a:p>
          <a:p>
            <a:pPr>
              <a:spcBef>
                <a:spcPct val="0"/>
              </a:spcBef>
              <a:buFontTx/>
              <a:buNone/>
            </a:pPr>
            <a:endParaRPr lang="en-US" altLang="tr-TR" sz="2000"/>
          </a:p>
          <a:p>
            <a:pPr>
              <a:spcBef>
                <a:spcPct val="0"/>
              </a:spcBef>
              <a:buFontTx/>
              <a:buNone/>
            </a:pPr>
            <a:r>
              <a:rPr lang="en-US" altLang="tr-TR" sz="2000"/>
              <a:t>MEDLINE</a:t>
            </a:r>
            <a:r>
              <a:rPr lang="tr-TR" altLang="tr-TR" sz="2000"/>
              <a:t>,</a:t>
            </a:r>
            <a:r>
              <a:rPr lang="en-US" altLang="tr-TR" sz="2000"/>
              <a:t> </a:t>
            </a:r>
            <a:r>
              <a:rPr lang="tr-TR" altLang="tr-TR" sz="2000"/>
              <a:t>4600 dergiden ve 80 ülkeden literatür içerir</a:t>
            </a:r>
            <a:endParaRPr lang="en-US" altLang="tr-TR" sz="2000"/>
          </a:p>
          <a:p>
            <a:pPr>
              <a:spcBef>
                <a:spcPct val="0"/>
              </a:spcBef>
              <a:buFontTx/>
              <a:buNone/>
            </a:pPr>
            <a:endParaRPr lang="en-US" altLang="tr-TR" sz="2000"/>
          </a:p>
          <a:p>
            <a:pPr>
              <a:spcBef>
                <a:spcPct val="0"/>
              </a:spcBef>
              <a:buFontTx/>
              <a:buNone/>
            </a:pPr>
            <a:r>
              <a:rPr lang="tr-TR" altLang="tr-TR" sz="2000"/>
              <a:t>1950</a:t>
            </a:r>
            <a:r>
              <a:rPr lang="ja-JP" altLang="tr-TR" sz="2000"/>
              <a:t>’</a:t>
            </a:r>
            <a:r>
              <a:rPr lang="tr-TR" altLang="ja-JP" sz="2000"/>
              <a:t>lerden bu yana </a:t>
            </a:r>
            <a:r>
              <a:rPr lang="en-US" altLang="ja-JP" sz="2000"/>
              <a:t> &gt;18 mil</a:t>
            </a:r>
            <a:r>
              <a:rPr lang="tr-TR" altLang="ja-JP" sz="2000"/>
              <a:t>y</a:t>
            </a:r>
            <a:r>
              <a:rPr lang="en-US" altLang="ja-JP" sz="2000"/>
              <a:t>on</a:t>
            </a:r>
            <a:r>
              <a:rPr lang="tr-TR" altLang="ja-JP" sz="2000"/>
              <a:t>dan fazla kayıt bulunmaktadır</a:t>
            </a:r>
            <a:r>
              <a:rPr lang="en-US" altLang="ja-JP" sz="2000"/>
              <a:t>.</a:t>
            </a:r>
            <a:endParaRPr lang="en-US" altLang="tr-TR" sz="2000"/>
          </a:p>
        </p:txBody>
      </p:sp>
      <p:grpSp>
        <p:nvGrpSpPr>
          <p:cNvPr id="6" name="Grup 5"/>
          <p:cNvGrpSpPr/>
          <p:nvPr/>
        </p:nvGrpSpPr>
        <p:grpSpPr>
          <a:xfrm>
            <a:off x="0" y="0"/>
            <a:ext cx="9144000" cy="437322"/>
            <a:chOff x="0" y="0"/>
            <a:chExt cx="12192000" cy="291548"/>
          </a:xfrm>
        </p:grpSpPr>
        <p:sp>
          <p:nvSpPr>
            <p:cNvPr id="7" name="Dikdörtgen 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Dikdörtgen 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3470737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altLang="tr-TR" sz="3200" smtClean="0">
                <a:ea typeface="ＭＳ Ｐゴシック" pitchFamily="34" charset="-128"/>
              </a:rPr>
              <a:t>PubMed/MEDLINE</a:t>
            </a:r>
          </a:p>
        </p:txBody>
      </p:sp>
      <p:sp>
        <p:nvSpPr>
          <p:cNvPr id="5123" name="Rectangle 3"/>
          <p:cNvSpPr>
            <a:spLocks noGrp="1" noChangeArrowheads="1"/>
          </p:cNvSpPr>
          <p:nvPr>
            <p:ph type="body" idx="1"/>
          </p:nvPr>
        </p:nvSpPr>
        <p:spPr>
          <a:xfrm>
            <a:off x="3714750" y="1831975"/>
            <a:ext cx="4972050" cy="4525963"/>
          </a:xfrm>
        </p:spPr>
        <p:txBody>
          <a:bodyPr/>
          <a:lstStyle/>
          <a:p>
            <a:pPr eaLnBrk="1" hangingPunct="1">
              <a:lnSpc>
                <a:spcPct val="80000"/>
              </a:lnSpc>
            </a:pPr>
            <a:r>
              <a:rPr lang="tr-TR" altLang="tr-TR" sz="2000" smtClean="0">
                <a:ea typeface="ＭＳ Ｐゴシック" pitchFamily="34" charset="-128"/>
              </a:rPr>
              <a:t>MEDLINE PubMed</a:t>
            </a:r>
            <a:r>
              <a:rPr lang="ja-JP" altLang="tr-TR" sz="2000" smtClean="0">
                <a:ea typeface="ＭＳ Ｐゴシック" pitchFamily="34" charset="-128"/>
              </a:rPr>
              <a:t>’</a:t>
            </a:r>
            <a:r>
              <a:rPr lang="tr-TR" altLang="ja-JP" sz="2000" smtClean="0">
                <a:ea typeface="ＭＳ Ｐゴシック" pitchFamily="34" charset="-128"/>
              </a:rPr>
              <a:t>in en büyük parçasıdır ve biyomedikal dergilere parasız ulaşım sağlayan bir veritabanıdır. U.S. National Library of Medicine (NLM®) tarafından oluşturulmaktadır.</a:t>
            </a:r>
          </a:p>
          <a:p>
            <a:pPr eaLnBrk="1" hangingPunct="1">
              <a:lnSpc>
                <a:spcPct val="80000"/>
              </a:lnSpc>
              <a:buFontTx/>
              <a:buNone/>
            </a:pPr>
            <a:endParaRPr lang="tr-TR" altLang="tr-TR" sz="2000" smtClean="0">
              <a:ea typeface="ＭＳ Ｐゴシック" pitchFamily="34" charset="-128"/>
            </a:endParaRPr>
          </a:p>
          <a:p>
            <a:pPr eaLnBrk="1" hangingPunct="1">
              <a:lnSpc>
                <a:spcPct val="80000"/>
              </a:lnSpc>
            </a:pPr>
            <a:r>
              <a:rPr lang="tr-TR" altLang="tr-TR" sz="2000" smtClean="0">
                <a:ea typeface="ＭＳ Ｐゴシック" pitchFamily="34" charset="-128"/>
              </a:rPr>
              <a:t>Amerika</a:t>
            </a:r>
            <a:r>
              <a:rPr lang="ja-JP" altLang="tr-TR" sz="2000" smtClean="0">
                <a:ea typeface="ＭＳ Ｐゴシック" pitchFamily="34" charset="-128"/>
              </a:rPr>
              <a:t>’</a:t>
            </a:r>
            <a:r>
              <a:rPr lang="tr-TR" altLang="ja-JP" sz="2000" smtClean="0">
                <a:ea typeface="ＭＳ Ｐゴシック" pitchFamily="34" charset="-128"/>
              </a:rPr>
              <a:t>da yayınlanan yaklaşık 5400 dergi ve 80 ülkeden dergi MEDLINE</a:t>
            </a:r>
            <a:r>
              <a:rPr lang="ja-JP" altLang="tr-TR" sz="2000" smtClean="0">
                <a:ea typeface="ＭＳ Ｐゴシック" pitchFamily="34" charset="-128"/>
              </a:rPr>
              <a:t>’</a:t>
            </a:r>
            <a:r>
              <a:rPr lang="tr-TR" altLang="ja-JP" sz="2000" smtClean="0">
                <a:ea typeface="ＭＳ Ｐゴシック" pitchFamily="34" charset="-128"/>
              </a:rPr>
              <a:t>da yayınlanmak üzere seçimiştir. </a:t>
            </a:r>
          </a:p>
          <a:p>
            <a:pPr eaLnBrk="1" hangingPunct="1">
              <a:lnSpc>
                <a:spcPct val="80000"/>
              </a:lnSpc>
            </a:pPr>
            <a:endParaRPr lang="tr-TR" altLang="tr-TR" sz="2000" smtClean="0">
              <a:ea typeface="ＭＳ Ｐゴシック" pitchFamily="34" charset="-128"/>
            </a:endParaRPr>
          </a:p>
          <a:p>
            <a:pPr eaLnBrk="1" hangingPunct="1">
              <a:lnSpc>
                <a:spcPct val="80000"/>
              </a:lnSpc>
            </a:pPr>
            <a:r>
              <a:rPr lang="tr-TR" altLang="tr-TR" sz="2000" smtClean="0">
                <a:ea typeface="ＭＳ Ｐゴシック" pitchFamily="34" charset="-128"/>
              </a:rPr>
              <a:t>MEDLINE</a:t>
            </a:r>
            <a:r>
              <a:rPr lang="ja-JP" altLang="tr-TR" sz="2000" smtClean="0">
                <a:ea typeface="ＭＳ Ｐゴシック" pitchFamily="34" charset="-128"/>
              </a:rPr>
              <a:t>’</a:t>
            </a:r>
            <a:r>
              <a:rPr lang="tr-TR" altLang="ja-JP" sz="2000" smtClean="0">
                <a:ea typeface="ＭＳ Ｐゴシック" pitchFamily="34" charset="-128"/>
              </a:rPr>
              <a:t>nın önemli özelliklerinden bir tanesi NLM</a:t>
            </a:r>
            <a:r>
              <a:rPr lang="ja-JP" altLang="tr-TR" sz="2000" smtClean="0">
                <a:ea typeface="ＭＳ Ｐゴシック" pitchFamily="34" charset="-128"/>
              </a:rPr>
              <a:t>’</a:t>
            </a:r>
            <a:r>
              <a:rPr lang="tr-TR" altLang="ja-JP" sz="2000" smtClean="0">
                <a:ea typeface="ＭＳ Ｐゴシック" pitchFamily="34" charset="-128"/>
              </a:rPr>
              <a:t>nin kontrolünden geçen anahtar kelimeler ile kayıt tutulmasıdır (Medical Subject Headings (MeSH®)).</a:t>
            </a:r>
            <a:endParaRPr lang="tr-TR" altLang="tr-TR" sz="2000" smtClean="0">
              <a:ea typeface="ＭＳ Ｐゴシック" pitchFamily="34" charset="-128"/>
            </a:endParaRPr>
          </a:p>
        </p:txBody>
      </p:sp>
      <p:pic>
        <p:nvPicPr>
          <p:cNvPr id="5124" name="Picture 5" descr="http://civilizer.files.wordpress.com/2007/11/spy-vs-s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286000"/>
            <a:ext cx="33956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 4"/>
          <p:cNvGrpSpPr/>
          <p:nvPr/>
        </p:nvGrpSpPr>
        <p:grpSpPr>
          <a:xfrm>
            <a:off x="0" y="0"/>
            <a:ext cx="9144000" cy="437322"/>
            <a:chOff x="0" y="0"/>
            <a:chExt cx="12192000" cy="291548"/>
          </a:xfrm>
        </p:grpSpPr>
        <p:sp>
          <p:nvSpPr>
            <p:cNvPr id="6" name="Dikdörtgen 5"/>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8" name="Dikdörtgen 7"/>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250439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Problem ne? Hipotez ne olmalı?</a:t>
            </a:r>
            <a:endParaRPr lang="tr-TR" sz="3600" b="1" dirty="0"/>
          </a:p>
        </p:txBody>
      </p:sp>
      <p:sp>
        <p:nvSpPr>
          <p:cNvPr id="3" name="İçerik Yer Tutucusu 2"/>
          <p:cNvSpPr>
            <a:spLocks noGrp="1"/>
          </p:cNvSpPr>
          <p:nvPr>
            <p:ph idx="1"/>
          </p:nvPr>
        </p:nvSpPr>
        <p:spPr/>
        <p:txBody>
          <a:bodyPr>
            <a:normAutofit/>
          </a:bodyPr>
          <a:lstStyle/>
          <a:p>
            <a:r>
              <a:rPr lang="tr-TR" sz="2800" dirty="0" smtClean="0"/>
              <a:t>Literatür araştırmasından elde edilecek bilgiler ışığında eksikler belirlenir.</a:t>
            </a:r>
          </a:p>
          <a:p>
            <a:r>
              <a:rPr lang="tr-TR" sz="2800" dirty="0" smtClean="0"/>
              <a:t>Eksikler tekrar literatürde araştırılır.</a:t>
            </a:r>
          </a:p>
          <a:p>
            <a:r>
              <a:rPr lang="tr-TR" sz="2800" dirty="0" smtClean="0"/>
              <a:t>Hala bir boşluk var ise soru sorulur?</a:t>
            </a:r>
          </a:p>
          <a:p>
            <a:r>
              <a:rPr lang="tr-TR" sz="2800" dirty="0" smtClean="0"/>
              <a:t>Soru (problem) belirlendikten sonra literatüre dayanarak bir hipotez kurulur.</a:t>
            </a:r>
            <a:endParaRPr lang="tr-TR" sz="2800" dirty="0"/>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248608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Hipotez ne demektir?</a:t>
            </a:r>
            <a:endParaRPr lang="tr-TR" sz="3600" b="1" dirty="0"/>
          </a:p>
        </p:txBody>
      </p:sp>
      <p:sp>
        <p:nvSpPr>
          <p:cNvPr id="3" name="İçerik Yer Tutucusu 2"/>
          <p:cNvSpPr>
            <a:spLocks noGrp="1"/>
          </p:cNvSpPr>
          <p:nvPr>
            <p:ph idx="1"/>
          </p:nvPr>
        </p:nvSpPr>
        <p:spPr/>
        <p:txBody>
          <a:bodyPr>
            <a:normAutofit fontScale="70000" lnSpcReduction="20000"/>
          </a:bodyPr>
          <a:lstStyle/>
          <a:p>
            <a:r>
              <a:rPr lang="tr-TR" sz="2800" dirty="0" smtClean="0"/>
              <a:t>Varsayım veya hipotez, bilimsel yöntemde olaylar arasında ilişkiler kurmak ve olayları bir nedene bağlamak üzere tasarlanan ve geçerli sayılan bir önermedir</a:t>
            </a:r>
          </a:p>
          <a:p>
            <a:r>
              <a:rPr lang="tr-TR" sz="2800" dirty="0" smtClean="0"/>
              <a:t>Gözlemlenebilir (araştırılabilir) bir olay, olgu veya fikri mantıklı ve bilimsel olarak açıklamaya yönelik yapılan tahminlerdir.</a:t>
            </a:r>
          </a:p>
          <a:p>
            <a:r>
              <a:rPr lang="tr-TR" sz="2800" dirty="0" smtClean="0"/>
              <a:t>Terim eski Latince "önermek" anlamına gelen "</a:t>
            </a:r>
            <a:r>
              <a:rPr lang="tr-TR" sz="2800" dirty="0" err="1" smtClean="0"/>
              <a:t>hipotithenai</a:t>
            </a:r>
            <a:r>
              <a:rPr lang="tr-TR" sz="2800" dirty="0" smtClean="0"/>
              <a:t>" kelimesinden köken almaktadır. </a:t>
            </a:r>
          </a:p>
          <a:p>
            <a:endParaRPr lang="tr-TR" sz="2800" dirty="0" smtClean="0"/>
          </a:p>
          <a:p>
            <a:r>
              <a:rPr lang="tr-TR" sz="2800" dirty="0" smtClean="0"/>
              <a:t>Hipotezin başlıca özellikleri:</a:t>
            </a:r>
          </a:p>
          <a:p>
            <a:endParaRPr lang="tr-TR" sz="2800" dirty="0" smtClean="0"/>
          </a:p>
          <a:p>
            <a:pPr marL="0" indent="0">
              <a:buNone/>
            </a:pPr>
            <a:r>
              <a:rPr lang="tr-TR" sz="2800" dirty="0" smtClean="0"/>
              <a:t> 1 - Eldeki bütün verilere uygun olmalı ve onları açıklamalıdır.</a:t>
            </a:r>
          </a:p>
          <a:p>
            <a:pPr marL="0" indent="0">
              <a:buNone/>
            </a:pPr>
            <a:r>
              <a:rPr lang="tr-TR" sz="2800" dirty="0" smtClean="0"/>
              <a:t> 2 - Yeni gerçeklerin tahminine olanak sağlamalıdır.</a:t>
            </a:r>
          </a:p>
          <a:p>
            <a:pPr marL="0" indent="0">
              <a:buNone/>
            </a:pPr>
            <a:r>
              <a:rPr lang="tr-TR" sz="2800" dirty="0" smtClean="0"/>
              <a:t> 3 - Probleme çözüm önermelidir.</a:t>
            </a:r>
          </a:p>
          <a:p>
            <a:pPr marL="0" indent="0">
              <a:buNone/>
            </a:pPr>
            <a:r>
              <a:rPr lang="tr-TR" sz="2800" dirty="0" smtClean="0"/>
              <a:t> 4 - Deney ve gözlemlere açık olmalıdır.</a:t>
            </a:r>
          </a:p>
          <a:p>
            <a:pPr marL="0" indent="0">
              <a:buNone/>
            </a:pPr>
            <a:r>
              <a:rPr lang="tr-TR" sz="2800" dirty="0" smtClean="0"/>
              <a:t> 5 - Yeni deney ve gözlemlerle denenebilir olmalıdır. </a:t>
            </a:r>
          </a:p>
          <a:p>
            <a:endParaRPr lang="tr-TR" sz="2800" dirty="0"/>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149508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Hipotez örnekleri</a:t>
            </a:r>
            <a:endParaRPr lang="tr-TR" sz="3600" b="1" dirty="0"/>
          </a:p>
        </p:txBody>
      </p:sp>
      <p:sp>
        <p:nvSpPr>
          <p:cNvPr id="3" name="İçerik Yer Tutucusu 2"/>
          <p:cNvSpPr>
            <a:spLocks noGrp="1"/>
          </p:cNvSpPr>
          <p:nvPr>
            <p:ph idx="1"/>
          </p:nvPr>
        </p:nvSpPr>
        <p:spPr/>
        <p:txBody>
          <a:bodyPr>
            <a:normAutofit fontScale="77500" lnSpcReduction="20000"/>
          </a:bodyPr>
          <a:lstStyle/>
          <a:p>
            <a:r>
              <a:rPr lang="tr-TR" dirty="0" smtClean="0"/>
              <a:t>Online alışverişte, siteye duyulan güven ile yaş grupları arasında anlamlı farklılık vardır.</a:t>
            </a:r>
          </a:p>
          <a:p>
            <a:r>
              <a:rPr lang="tr-TR" dirty="0" smtClean="0"/>
              <a:t>X maddesi anti-kanser etkisini </a:t>
            </a:r>
            <a:r>
              <a:rPr lang="tr-TR" dirty="0" err="1" smtClean="0"/>
              <a:t>apoptoz</a:t>
            </a:r>
            <a:r>
              <a:rPr lang="tr-TR" dirty="0" smtClean="0"/>
              <a:t> yolağı üzerinden göstermektedir.</a:t>
            </a:r>
          </a:p>
          <a:p>
            <a:r>
              <a:rPr lang="tr-TR" dirty="0" smtClean="0"/>
              <a:t>Topraktaki tuz oranı bitkilerin büyüme hızını etkileyebilir.</a:t>
            </a:r>
          </a:p>
          <a:p>
            <a:r>
              <a:rPr lang="tr-TR" dirty="0" smtClean="0"/>
              <a:t>Sudaki kireç oranı arttıkça / azaldıkça insanlarda görülen eklem kireçlenmesi oranları artmakta / azalmaktadır.</a:t>
            </a:r>
          </a:p>
          <a:p>
            <a:r>
              <a:rPr lang="tr-TR" dirty="0" smtClean="0"/>
              <a:t>Güneş ışığı bitkilerin büyümesi için gerekli midir?</a:t>
            </a:r>
          </a:p>
          <a:p>
            <a:r>
              <a:rPr lang="tr-TR" dirty="0" smtClean="0"/>
              <a:t>Eğer öğrencilerin okul başarısı ile ailelerinin eğitim düzeyi arasında bağlantı varsa üniversite mezunu anne-babaların çocukları okulda daha başarılı olacaklardır.</a:t>
            </a:r>
          </a:p>
          <a:p>
            <a:endParaRPr lang="tr-TR" dirty="0"/>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22040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8035" t="515" r="13177"/>
          <a:stretch/>
        </p:blipFill>
        <p:spPr>
          <a:xfrm>
            <a:off x="5221357" y="3557158"/>
            <a:ext cx="3922643" cy="3300842"/>
          </a:xfrm>
          <a:prstGeom prst="rect">
            <a:avLst/>
          </a:prstGeom>
        </p:spPr>
      </p:pic>
      <p:sp>
        <p:nvSpPr>
          <p:cNvPr id="21" name="Sağa Bükülü Ok 20"/>
          <p:cNvSpPr/>
          <p:nvPr/>
        </p:nvSpPr>
        <p:spPr>
          <a:xfrm rot="20344394">
            <a:off x="1289274" y="1674933"/>
            <a:ext cx="776409" cy="1701993"/>
          </a:xfrm>
          <a:prstGeom prst="curvedRightArrow">
            <a:avLst>
              <a:gd name="adj1" fmla="val 25000"/>
              <a:gd name="adj2" fmla="val 2980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Sağa Bükülü Ok 21"/>
          <p:cNvSpPr/>
          <p:nvPr/>
        </p:nvSpPr>
        <p:spPr>
          <a:xfrm rot="20227482">
            <a:off x="693668" y="1730023"/>
            <a:ext cx="1210987" cy="3397202"/>
          </a:xfrm>
          <a:prstGeom prst="curvedRightArrow">
            <a:avLst>
              <a:gd name="adj1" fmla="val 25000"/>
              <a:gd name="adj2" fmla="val 402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Yuvarlatılmış Dikdörtgen 22"/>
          <p:cNvSpPr/>
          <p:nvPr/>
        </p:nvSpPr>
        <p:spPr>
          <a:xfrm>
            <a:off x="428451" y="648889"/>
            <a:ext cx="2570921" cy="834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450638" y="818648"/>
            <a:ext cx="2517356"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Bir fikriniz var!</a:t>
            </a:r>
          </a:p>
        </p:txBody>
      </p:sp>
      <p:sp>
        <p:nvSpPr>
          <p:cNvPr id="26" name="Dikdörtgen 25"/>
          <p:cNvSpPr/>
          <p:nvPr/>
        </p:nvSpPr>
        <p:spPr>
          <a:xfrm>
            <a:off x="2456674" y="1772342"/>
            <a:ext cx="6541553" cy="400110"/>
          </a:xfrm>
          <a:prstGeom prst="rect">
            <a:avLst/>
          </a:prstGeom>
        </p:spPr>
        <p:txBody>
          <a:bodyPr wrap="square">
            <a:spAutoFit/>
          </a:bodyPr>
          <a:lstStyle/>
          <a:p>
            <a:r>
              <a:rPr lang="tr-TR" sz="2000" b="1" dirty="0">
                <a:solidFill>
                  <a:srgbClr val="000000"/>
                </a:solidFill>
                <a:latin typeface="Cambria" panose="02040503050406030204" pitchFamily="18" charset="0"/>
              </a:rPr>
              <a:t>Bir proje önerisi ancak </a:t>
            </a:r>
            <a:r>
              <a:rPr lang="tr-TR" sz="2000" b="1" dirty="0">
                <a:solidFill>
                  <a:schemeClr val="accent1">
                    <a:lumMod val="50000"/>
                  </a:schemeClr>
                </a:solidFill>
                <a:latin typeface="Cambria" panose="02040503050406030204" pitchFamily="18" charset="0"/>
              </a:rPr>
              <a:t>iyi bir fikir </a:t>
            </a:r>
            <a:r>
              <a:rPr lang="tr-TR" sz="2000" b="1" dirty="0">
                <a:solidFill>
                  <a:srgbClr val="000000"/>
                </a:solidFill>
                <a:latin typeface="Cambria" panose="02040503050406030204" pitchFamily="18" charset="0"/>
              </a:rPr>
              <a:t>sonucu ortaya çıkar</a:t>
            </a:r>
            <a:endParaRPr lang="tr-TR" sz="2000" dirty="0">
              <a:latin typeface="Cambria" panose="02040503050406030204" pitchFamily="18" charset="0"/>
            </a:endParaRPr>
          </a:p>
        </p:txBody>
      </p:sp>
      <p:sp>
        <p:nvSpPr>
          <p:cNvPr id="27" name="Dikdörtgen 26"/>
          <p:cNvSpPr/>
          <p:nvPr/>
        </p:nvSpPr>
        <p:spPr>
          <a:xfrm>
            <a:off x="2344031" y="2673846"/>
            <a:ext cx="3187186" cy="707886"/>
          </a:xfrm>
          <a:prstGeom prst="rect">
            <a:avLst/>
          </a:prstGeom>
        </p:spPr>
        <p:txBody>
          <a:bodyPr wrap="square">
            <a:spAutoFit/>
          </a:bodyPr>
          <a:lstStyle/>
          <a:p>
            <a:r>
              <a:rPr lang="tr-TR" sz="2000" b="1" dirty="0">
                <a:solidFill>
                  <a:schemeClr val="bg2">
                    <a:lumMod val="10000"/>
                  </a:schemeClr>
                </a:solidFill>
                <a:latin typeface="Cambria" panose="02040503050406030204" pitchFamily="18" charset="0"/>
              </a:rPr>
              <a:t>Fikriniz </a:t>
            </a:r>
            <a:r>
              <a:rPr lang="tr-TR" sz="2000" b="1" dirty="0">
                <a:solidFill>
                  <a:schemeClr val="accent1">
                    <a:lumMod val="50000"/>
                  </a:schemeClr>
                </a:solidFill>
                <a:latin typeface="Cambria" panose="02040503050406030204" pitchFamily="18" charset="0"/>
              </a:rPr>
              <a:t>hangi probleme </a:t>
            </a:r>
            <a:r>
              <a:rPr lang="tr-TR" sz="2000" b="1" dirty="0">
                <a:solidFill>
                  <a:schemeClr val="bg2">
                    <a:lumMod val="10000"/>
                  </a:schemeClr>
                </a:solidFill>
                <a:latin typeface="Cambria" panose="02040503050406030204" pitchFamily="18" charset="0"/>
              </a:rPr>
              <a:t>çözüm getirmektedir?</a:t>
            </a:r>
            <a:endParaRPr lang="tr-TR" sz="2000" dirty="0">
              <a:solidFill>
                <a:schemeClr val="bg2">
                  <a:lumMod val="10000"/>
                </a:schemeClr>
              </a:solidFill>
              <a:latin typeface="Cambria" panose="02040503050406030204" pitchFamily="18" charset="0"/>
            </a:endParaRPr>
          </a:p>
        </p:txBody>
      </p:sp>
      <p:sp>
        <p:nvSpPr>
          <p:cNvPr id="28" name="Dikdörtgen 27"/>
          <p:cNvSpPr/>
          <p:nvPr/>
        </p:nvSpPr>
        <p:spPr>
          <a:xfrm>
            <a:off x="2456674" y="4206037"/>
            <a:ext cx="3897903" cy="707886"/>
          </a:xfrm>
          <a:prstGeom prst="rect">
            <a:avLst/>
          </a:prstGeom>
        </p:spPr>
        <p:txBody>
          <a:bodyPr wrap="square">
            <a:spAutoFit/>
          </a:bodyPr>
          <a:lstStyle/>
          <a:p>
            <a:r>
              <a:rPr lang="tr-TR" sz="2000" b="1" dirty="0">
                <a:solidFill>
                  <a:schemeClr val="bg2">
                    <a:lumMod val="10000"/>
                  </a:schemeClr>
                </a:solidFill>
                <a:latin typeface="Cambria" panose="02040503050406030204" pitchFamily="18" charset="0"/>
              </a:rPr>
              <a:t>Fikriniz </a:t>
            </a:r>
            <a:r>
              <a:rPr lang="tr-TR" sz="2000" b="1" dirty="0">
                <a:solidFill>
                  <a:schemeClr val="accent1">
                    <a:lumMod val="50000"/>
                  </a:schemeClr>
                </a:solidFill>
                <a:latin typeface="Cambria" panose="02040503050406030204" pitchFamily="18" charset="0"/>
              </a:rPr>
              <a:t>neden</a:t>
            </a:r>
            <a:r>
              <a:rPr lang="tr-TR" sz="2000" b="1" dirty="0">
                <a:solidFill>
                  <a:schemeClr val="bg2">
                    <a:lumMod val="10000"/>
                  </a:schemeClr>
                </a:solidFill>
                <a:latin typeface="Cambria" panose="02040503050406030204" pitchFamily="18" charset="0"/>
              </a:rPr>
              <a:t> önemlidir ve kimler fayda görecektir</a:t>
            </a:r>
            <a:endParaRPr lang="tr-TR" sz="2000" dirty="0">
              <a:solidFill>
                <a:schemeClr val="bg2">
                  <a:lumMod val="10000"/>
                </a:schemeClr>
              </a:solidFill>
              <a:latin typeface="Cambria" panose="02040503050406030204" pitchFamily="18" charset="0"/>
            </a:endParaRPr>
          </a:p>
        </p:txBody>
      </p:sp>
      <p:sp>
        <p:nvSpPr>
          <p:cNvPr id="5" name="Slayt Numarası Yer Tutucusu 4"/>
          <p:cNvSpPr>
            <a:spLocks noGrp="1"/>
          </p:cNvSpPr>
          <p:nvPr>
            <p:ph type="sldNum" sz="quarter" idx="12"/>
          </p:nvPr>
        </p:nvSpPr>
        <p:spPr/>
        <p:txBody>
          <a:bodyPr/>
          <a:lstStyle/>
          <a:p>
            <a:fld id="{F8A3E248-14D5-42C4-8922-FD05F6B2F6F2}" type="slidenum">
              <a:rPr lang="tr-TR" smtClean="0"/>
              <a:t>15</a:t>
            </a:fld>
            <a:endParaRPr lang="tr-TR"/>
          </a:p>
        </p:txBody>
      </p:sp>
      <p:sp>
        <p:nvSpPr>
          <p:cNvPr id="15" name="Dikdörtgen 14"/>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16" name="Grup 15"/>
          <p:cNvGrpSpPr/>
          <p:nvPr/>
        </p:nvGrpSpPr>
        <p:grpSpPr>
          <a:xfrm>
            <a:off x="0" y="0"/>
            <a:ext cx="9144000" cy="437322"/>
            <a:chOff x="0" y="0"/>
            <a:chExt cx="12192000" cy="291548"/>
          </a:xfrm>
        </p:grpSpPr>
        <p:sp>
          <p:nvSpPr>
            <p:cNvPr id="17" name="Dikdörtgen 1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9" name="Dikdörtgen 1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1561900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Özgün değer ne demektir?</a:t>
            </a:r>
            <a:endParaRPr lang="tr-TR" sz="3600" b="1" dirty="0"/>
          </a:p>
        </p:txBody>
      </p:sp>
      <p:sp>
        <p:nvSpPr>
          <p:cNvPr id="3" name="İçerik Yer Tutucusu 2"/>
          <p:cNvSpPr>
            <a:spLocks noGrp="1"/>
          </p:cNvSpPr>
          <p:nvPr>
            <p:ph idx="1"/>
          </p:nvPr>
        </p:nvSpPr>
        <p:spPr/>
        <p:txBody>
          <a:bodyPr>
            <a:normAutofit/>
          </a:bodyPr>
          <a:lstStyle/>
          <a:p>
            <a:r>
              <a:rPr lang="tr-TR" sz="2800" dirty="0" smtClean="0"/>
              <a:t>Projenin, özgün değeri: bilimsel kalitesi, farklılığı ve yeniliği, hangi eksikliği nasıl gidereceği veya hangi soruna nasıl bir çözüm geliştireceği ve/veya ilgili bilim/teknoloji alan(</a:t>
            </a:r>
            <a:r>
              <a:rPr lang="tr-TR" sz="2800" dirty="0" err="1" smtClean="0"/>
              <a:t>lar</a:t>
            </a:r>
            <a:r>
              <a:rPr lang="tr-TR" sz="2800" dirty="0" smtClean="0"/>
              <a:t>)</a:t>
            </a:r>
            <a:r>
              <a:rPr lang="tr-TR" sz="2800" dirty="0" err="1" smtClean="0"/>
              <a:t>ına</a:t>
            </a:r>
            <a:r>
              <a:rPr lang="tr-TR" sz="2800" dirty="0" smtClean="0"/>
              <a:t> metodolojik/kavramsal/kuramsal olarak ne gibi özgün katkılarda bulunacağıdır.</a:t>
            </a:r>
            <a:endParaRPr lang="tr-TR" sz="2800" dirty="0"/>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191777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8A3E248-14D5-42C4-8922-FD05F6B2F6F2}" type="slidenum">
              <a:rPr lang="tr-TR" smtClean="0"/>
              <a:t>17</a:t>
            </a:fld>
            <a:endParaRPr lang="tr-TR"/>
          </a:p>
        </p:txBody>
      </p:sp>
      <p:sp>
        <p:nvSpPr>
          <p:cNvPr id="5" name="Dikdörtgen 4"/>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6" name="Grup 5"/>
          <p:cNvGrpSpPr/>
          <p:nvPr/>
        </p:nvGrpSpPr>
        <p:grpSpPr>
          <a:xfrm>
            <a:off x="0" y="0"/>
            <a:ext cx="9144000" cy="437322"/>
            <a:chOff x="0" y="0"/>
            <a:chExt cx="12192000" cy="291548"/>
          </a:xfrm>
        </p:grpSpPr>
        <p:sp>
          <p:nvSpPr>
            <p:cNvPr id="7" name="Dikdörtgen 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Dikdörtgen 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
        <p:nvSpPr>
          <p:cNvPr id="10" name="Dikdörtgen 9"/>
          <p:cNvSpPr/>
          <p:nvPr/>
        </p:nvSpPr>
        <p:spPr>
          <a:xfrm>
            <a:off x="450638" y="600282"/>
            <a:ext cx="5070940"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Bilimsel araştırmanın nitelikleri</a:t>
            </a:r>
          </a:p>
        </p:txBody>
      </p:sp>
      <p:cxnSp>
        <p:nvCxnSpPr>
          <p:cNvPr id="12" name="Düz Bağlayıcı 11"/>
          <p:cNvCxnSpPr/>
          <p:nvPr/>
        </p:nvCxnSpPr>
        <p:spPr>
          <a:xfrm>
            <a:off x="354842" y="1178092"/>
            <a:ext cx="53772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4"/>
          <p:cNvSpPr txBox="1">
            <a:spLocks noChangeArrowheads="1"/>
          </p:cNvSpPr>
          <p:nvPr/>
        </p:nvSpPr>
        <p:spPr>
          <a:xfrm>
            <a:off x="427831" y="1223641"/>
            <a:ext cx="8288338" cy="5214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 problem çözmeye yönelik belli aşamaları kapsayan, yansız, sistemli çalışmalar sürecidir.</a:t>
            </a:r>
          </a:p>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 doğruluğu test edilmiş, sistemli ve organize, daha önceki bilgilerden hareket ederek literatürde bulunmayan yeni bir bilgiye ulaşmaya çalışır. </a:t>
            </a:r>
          </a:p>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 kendini yenilemeye açıktır. Belirlenen değişkenler ölçülebilir, gözlenebilir olmalı ve başka istatistik yöntemlerle analiz edilip araştırma tekrarlanabilmelidir.</a:t>
            </a:r>
          </a:p>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araştırmanın dayanakları bilimsel ortak ölçütler olmalı. Kişisel kanılar ve duygusal yaklaşımlar olmamalıdır.</a:t>
            </a:r>
          </a:p>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 tarafsız ve tüm eleştirilere açık olmalıdır.</a:t>
            </a:r>
          </a:p>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araştırmada verilerin belli bir sistem bütünlüğünde yayımlanması zorunludur. Yorumsuz araştırma eksiktir, tamamlanmamıştır.</a:t>
            </a:r>
          </a:p>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 bilim adamları ve araştırmacılar için anlamlı ve önemli olmalıdır.</a:t>
            </a:r>
          </a:p>
          <a:p>
            <a:pPr algn="just">
              <a:lnSpc>
                <a:spcPct val="160000"/>
              </a:lnSpc>
              <a:buFont typeface="Wingdings" panose="05000000000000000000" pitchFamily="2" charset="2"/>
              <a:buAutoNum type="alphaUcPeriod"/>
            </a:pPr>
            <a:r>
              <a:rPr lang="tr-TR" altLang="tr-TR" sz="1400" dirty="0" smtClean="0">
                <a:latin typeface="Cambria" panose="02040503050406030204" pitchFamily="18" charset="0"/>
              </a:rPr>
              <a:t>Bilimsel araştırma doğal olaylar ve olgular arası ilişkiler sistemini ortaya koyar. </a:t>
            </a:r>
          </a:p>
        </p:txBody>
      </p:sp>
    </p:spTree>
    <p:extLst>
      <p:ext uri="{BB962C8B-B14F-4D97-AF65-F5344CB8AC3E}">
        <p14:creationId xmlns:p14="http://schemas.microsoft.com/office/powerpoint/2010/main" val="3033813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8A3E248-14D5-42C4-8922-FD05F6B2F6F2}" type="slidenum">
              <a:rPr lang="tr-TR" smtClean="0"/>
              <a:t>18</a:t>
            </a:fld>
            <a:endParaRPr lang="tr-TR" dirty="0"/>
          </a:p>
        </p:txBody>
      </p:sp>
      <p:sp>
        <p:nvSpPr>
          <p:cNvPr id="9" name="Yuvarlatılmış Dikdörtgen 8"/>
          <p:cNvSpPr/>
          <p:nvPr/>
        </p:nvSpPr>
        <p:spPr>
          <a:xfrm>
            <a:off x="484793" y="871926"/>
            <a:ext cx="2635528" cy="9319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51498" y="1041685"/>
            <a:ext cx="2309799"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Bilimsel proje</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633" y="1976642"/>
            <a:ext cx="1309488" cy="1302941"/>
          </a:xfrm>
          <a:prstGeom prst="rect">
            <a:avLst/>
          </a:prstGeom>
        </p:spPr>
      </p:pic>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31184" t="3808" r="31183" b="3465"/>
          <a:stretch/>
        </p:blipFill>
        <p:spPr>
          <a:xfrm rot="987555">
            <a:off x="3738981" y="1066677"/>
            <a:ext cx="554100" cy="1025085"/>
          </a:xfrm>
          <a:prstGeom prst="rect">
            <a:avLst/>
          </a:prstGeom>
        </p:spPr>
      </p:pic>
      <p:pic>
        <p:nvPicPr>
          <p:cNvPr id="15" name="Resi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936" y="802595"/>
            <a:ext cx="1926889" cy="1247177"/>
          </a:xfrm>
          <a:prstGeom prst="rect">
            <a:avLst/>
          </a:prstGeom>
        </p:spPr>
      </p:pic>
      <p:sp>
        <p:nvSpPr>
          <p:cNvPr id="16" name="Dikdörtgen 15"/>
          <p:cNvSpPr/>
          <p:nvPr/>
        </p:nvSpPr>
        <p:spPr>
          <a:xfrm>
            <a:off x="3177469" y="2164782"/>
            <a:ext cx="1659685" cy="369332"/>
          </a:xfrm>
          <a:prstGeom prst="rect">
            <a:avLst/>
          </a:prstGeom>
        </p:spPr>
        <p:txBody>
          <a:bodyPr wrap="none">
            <a:spAutoFit/>
          </a:bodyPr>
          <a:lstStyle/>
          <a:p>
            <a:pPr algn="ctr"/>
            <a:r>
              <a:rPr lang="tr-TR" dirty="0">
                <a:solidFill>
                  <a:prstClr val="black"/>
                </a:solidFill>
                <a:latin typeface="Cambria" panose="02040503050406030204" pitchFamily="18" charset="0"/>
              </a:rPr>
              <a:t>Belirli bir </a:t>
            </a:r>
            <a:r>
              <a:rPr lang="tr-TR" dirty="0">
                <a:solidFill>
                  <a:schemeClr val="tx2"/>
                </a:solidFill>
                <a:latin typeface="Cambria" panose="02040503050406030204" pitchFamily="18" charset="0"/>
              </a:rPr>
              <a:t>süre </a:t>
            </a:r>
          </a:p>
        </p:txBody>
      </p:sp>
      <p:sp>
        <p:nvSpPr>
          <p:cNvPr id="17" name="Dikdörtgen 16"/>
          <p:cNvSpPr/>
          <p:nvPr/>
        </p:nvSpPr>
        <p:spPr>
          <a:xfrm>
            <a:off x="4907813" y="3228633"/>
            <a:ext cx="1499128" cy="369332"/>
          </a:xfrm>
          <a:prstGeom prst="rect">
            <a:avLst/>
          </a:prstGeom>
        </p:spPr>
        <p:txBody>
          <a:bodyPr wrap="none">
            <a:spAutoFit/>
          </a:bodyPr>
          <a:lstStyle/>
          <a:p>
            <a:pPr algn="ctr"/>
            <a:r>
              <a:rPr lang="tr-TR" dirty="0">
                <a:solidFill>
                  <a:prstClr val="black"/>
                </a:solidFill>
                <a:latin typeface="Cambria" panose="02040503050406030204" pitchFamily="18" charset="0"/>
              </a:rPr>
              <a:t>Belli </a:t>
            </a:r>
            <a:r>
              <a:rPr lang="tr-TR" dirty="0" smtClean="0">
                <a:solidFill>
                  <a:schemeClr val="tx2"/>
                </a:solidFill>
                <a:latin typeface="Cambria" panose="02040503050406030204" pitchFamily="18" charset="0"/>
              </a:rPr>
              <a:t>hedefler</a:t>
            </a:r>
            <a:endParaRPr lang="tr-TR" dirty="0">
              <a:solidFill>
                <a:schemeClr val="tx2"/>
              </a:solidFill>
              <a:latin typeface="Cambria" panose="02040503050406030204" pitchFamily="18" charset="0"/>
            </a:endParaRPr>
          </a:p>
        </p:txBody>
      </p:sp>
      <p:sp>
        <p:nvSpPr>
          <p:cNvPr id="18" name="Dikdörtgen 17"/>
          <p:cNvSpPr/>
          <p:nvPr/>
        </p:nvSpPr>
        <p:spPr>
          <a:xfrm>
            <a:off x="6497989" y="2097352"/>
            <a:ext cx="2317686" cy="369332"/>
          </a:xfrm>
          <a:prstGeom prst="rect">
            <a:avLst/>
          </a:prstGeom>
        </p:spPr>
        <p:txBody>
          <a:bodyPr wrap="none">
            <a:spAutoFit/>
          </a:bodyPr>
          <a:lstStyle/>
          <a:p>
            <a:pPr algn="ctr"/>
            <a:r>
              <a:rPr lang="tr-TR" dirty="0">
                <a:solidFill>
                  <a:schemeClr val="tx2"/>
                </a:solidFill>
                <a:latin typeface="Cambria" panose="02040503050406030204" pitchFamily="18" charset="0"/>
              </a:rPr>
              <a:t>Planlanmış </a:t>
            </a:r>
            <a:r>
              <a:rPr lang="tr-TR" dirty="0" smtClean="0">
                <a:solidFill>
                  <a:schemeClr val="tx2"/>
                </a:solidFill>
                <a:latin typeface="Cambria" panose="02040503050406030204" pitchFamily="18" charset="0"/>
              </a:rPr>
              <a:t>faaliyetler</a:t>
            </a:r>
            <a:endParaRPr lang="tr-TR" dirty="0">
              <a:latin typeface="Cambria" panose="02040503050406030204" pitchFamily="18" charset="0"/>
            </a:endParaRPr>
          </a:p>
        </p:txBody>
      </p:sp>
      <p:sp>
        <p:nvSpPr>
          <p:cNvPr id="14" name="Dikdörtgen 13"/>
          <p:cNvSpPr/>
          <p:nvPr/>
        </p:nvSpPr>
        <p:spPr>
          <a:xfrm>
            <a:off x="798124" y="3792495"/>
            <a:ext cx="7991806" cy="2239780"/>
          </a:xfrm>
          <a:prstGeom prst="rect">
            <a:avLst/>
          </a:prstGeom>
        </p:spPr>
        <p:txBody>
          <a:bodyPr wrap="square">
            <a:spAutoFit/>
          </a:bodyPr>
          <a:lstStyle/>
          <a:p>
            <a:pPr>
              <a:lnSpc>
                <a:spcPct val="150000"/>
              </a:lnSpc>
            </a:pPr>
            <a:r>
              <a:rPr lang="tr-TR" sz="2400" dirty="0">
                <a:latin typeface="Cambria" panose="02040503050406030204" pitchFamily="18" charset="0"/>
              </a:rPr>
              <a:t>Başlangıcı ve sonu </a:t>
            </a:r>
            <a:r>
              <a:rPr lang="tr-TR" sz="2400" dirty="0">
                <a:solidFill>
                  <a:schemeClr val="accent2">
                    <a:lumMod val="75000"/>
                  </a:schemeClr>
                </a:solidFill>
                <a:latin typeface="Cambria" panose="02040503050406030204" pitchFamily="18" charset="0"/>
              </a:rPr>
              <a:t>belirli bir sürede</a:t>
            </a:r>
            <a:r>
              <a:rPr lang="tr-TR" sz="2400" dirty="0">
                <a:latin typeface="Cambria" panose="02040503050406030204" pitchFamily="18" charset="0"/>
              </a:rPr>
              <a:t>, </a:t>
            </a:r>
            <a:r>
              <a:rPr lang="tr-TR" sz="2400" dirty="0">
                <a:solidFill>
                  <a:schemeClr val="accent2">
                    <a:lumMod val="75000"/>
                  </a:schemeClr>
                </a:solidFill>
                <a:latin typeface="Cambria" panose="02040503050406030204" pitchFamily="18" charset="0"/>
              </a:rPr>
              <a:t>tanımlı amaç ve hedeflere </a:t>
            </a:r>
            <a:r>
              <a:rPr lang="tr-TR" sz="2400" dirty="0">
                <a:latin typeface="Cambria" panose="02040503050406030204" pitchFamily="18" charset="0"/>
              </a:rPr>
              <a:t>sahip, </a:t>
            </a:r>
            <a:r>
              <a:rPr lang="tr-TR" sz="2400" dirty="0">
                <a:solidFill>
                  <a:schemeClr val="accent2">
                    <a:lumMod val="75000"/>
                  </a:schemeClr>
                </a:solidFill>
                <a:latin typeface="Cambria" panose="02040503050406030204" pitchFamily="18" charset="0"/>
              </a:rPr>
              <a:t>değişim yaratan</a:t>
            </a:r>
            <a:r>
              <a:rPr lang="tr-TR" sz="2400" dirty="0">
                <a:latin typeface="Cambria" panose="02040503050406030204" pitchFamily="18" charset="0"/>
              </a:rPr>
              <a:t>, </a:t>
            </a:r>
            <a:r>
              <a:rPr lang="tr-TR" sz="2400" dirty="0">
                <a:solidFill>
                  <a:schemeClr val="accent2">
                    <a:lumMod val="75000"/>
                  </a:schemeClr>
                </a:solidFill>
                <a:latin typeface="Cambria" panose="02040503050406030204" pitchFamily="18" charset="0"/>
              </a:rPr>
              <a:t>planlanan uygulama adımlarıyla </a:t>
            </a:r>
            <a:r>
              <a:rPr lang="tr-TR" sz="2400" dirty="0">
                <a:latin typeface="Cambria" panose="02040503050406030204" pitchFamily="18" charset="0"/>
              </a:rPr>
              <a:t>çeşitli çıktıların elde edildiği, </a:t>
            </a:r>
            <a:r>
              <a:rPr lang="tr-TR" sz="2400" dirty="0">
                <a:solidFill>
                  <a:schemeClr val="accent2">
                    <a:lumMod val="75000"/>
                  </a:schemeClr>
                </a:solidFill>
                <a:latin typeface="Cambria" panose="02040503050406030204" pitchFamily="18" charset="0"/>
              </a:rPr>
              <a:t>belirlenmiş bir bütçeyle</a:t>
            </a:r>
            <a:r>
              <a:rPr lang="tr-TR" sz="2400" dirty="0">
                <a:latin typeface="Cambria" panose="02040503050406030204" pitchFamily="18" charset="0"/>
              </a:rPr>
              <a:t> yürütülen bir çalışma sürecidir.</a:t>
            </a:r>
          </a:p>
        </p:txBody>
      </p:sp>
      <p:sp>
        <p:nvSpPr>
          <p:cNvPr id="30" name="Dikdörtgen 29"/>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31" name="Grup 30"/>
          <p:cNvGrpSpPr/>
          <p:nvPr/>
        </p:nvGrpSpPr>
        <p:grpSpPr>
          <a:xfrm>
            <a:off x="0" y="0"/>
            <a:ext cx="9144000" cy="437322"/>
            <a:chOff x="0" y="0"/>
            <a:chExt cx="12192000" cy="291548"/>
          </a:xfrm>
        </p:grpSpPr>
        <p:sp>
          <p:nvSpPr>
            <p:cNvPr id="32" name="Dikdörtgen 31"/>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4" name="Dikdörtgen 33"/>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pic>
        <p:nvPicPr>
          <p:cNvPr id="35" name="Resim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498" y="2097352"/>
            <a:ext cx="2154148" cy="1507904"/>
          </a:xfrm>
          <a:prstGeom prst="rect">
            <a:avLst/>
          </a:prstGeom>
        </p:spPr>
      </p:pic>
    </p:spTree>
    <p:extLst>
      <p:ext uri="{BB962C8B-B14F-4D97-AF65-F5344CB8AC3E}">
        <p14:creationId xmlns:p14="http://schemas.microsoft.com/office/powerpoint/2010/main" val="1094335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9" descr="nişa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38935" y="1666956"/>
            <a:ext cx="3296566" cy="34938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6"/>
          <p:cNvSpPr>
            <a:spLocks noGrp="1" noChangeArrowheads="1"/>
          </p:cNvSpPr>
          <p:nvPr>
            <p:ph type="body" sz="half" idx="2"/>
          </p:nvPr>
        </p:nvSpPr>
        <p:spPr>
          <a:xfrm>
            <a:off x="3985939" y="2118179"/>
            <a:ext cx="4516615" cy="2093273"/>
          </a:xfrm>
        </p:spPr>
        <p:txBody>
          <a:bodyPr>
            <a:noAutofit/>
          </a:bodyPr>
          <a:lstStyle/>
          <a:p>
            <a:pPr marL="0" indent="0" algn="ctr" eaLnBrk="1" hangingPunct="1">
              <a:buFont typeface="Wingdings" panose="05000000000000000000" pitchFamily="2" charset="2"/>
              <a:buNone/>
            </a:pPr>
            <a:r>
              <a:rPr lang="tr-TR" altLang="tr-TR" sz="3600" dirty="0" smtClean="0">
                <a:solidFill>
                  <a:schemeClr val="accent5">
                    <a:lumMod val="50000"/>
                  </a:schemeClr>
                </a:solidFill>
                <a:latin typeface="Cambria" panose="02040503050406030204" pitchFamily="18" charset="0"/>
              </a:rPr>
              <a:t>Hedefinizi net olarak           tanımlayın</a:t>
            </a:r>
          </a:p>
        </p:txBody>
      </p:sp>
      <p:sp>
        <p:nvSpPr>
          <p:cNvPr id="5" name="Dikdörtgen 4"/>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6" name="Grup 5"/>
          <p:cNvGrpSpPr/>
          <p:nvPr/>
        </p:nvGrpSpPr>
        <p:grpSpPr>
          <a:xfrm>
            <a:off x="0" y="0"/>
            <a:ext cx="9144000" cy="437322"/>
            <a:chOff x="0" y="0"/>
            <a:chExt cx="12192000" cy="291548"/>
          </a:xfrm>
        </p:grpSpPr>
        <p:sp>
          <p:nvSpPr>
            <p:cNvPr id="7" name="Dikdörtgen 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Dikdörtgen 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
        <p:nvSpPr>
          <p:cNvPr id="10" name="Dikdörtgen 9"/>
          <p:cNvSpPr/>
          <p:nvPr/>
        </p:nvSpPr>
        <p:spPr>
          <a:xfrm>
            <a:off x="651498" y="1041685"/>
            <a:ext cx="6044860"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İyi bir projenin nitelikleri: </a:t>
            </a:r>
            <a:r>
              <a:rPr lang="tr-TR" sz="2800" dirty="0" smtClean="0">
                <a:solidFill>
                  <a:srgbClr val="FF0000"/>
                </a:solidFill>
                <a:effectLst>
                  <a:outerShdw blurRad="38100" dist="38100" dir="2700000" algn="tl">
                    <a:srgbClr val="000000">
                      <a:alpha val="43137"/>
                    </a:srgbClr>
                  </a:outerShdw>
                </a:effectLst>
                <a:latin typeface="Cambria" panose="02040503050406030204" pitchFamily="18" charset="0"/>
              </a:rPr>
              <a:t>BELİRLİLİK</a:t>
            </a:r>
            <a:endParaRPr lang="tr-TR" sz="2800"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2" name="Dikdörtgen 1"/>
          <p:cNvSpPr/>
          <p:nvPr/>
        </p:nvSpPr>
        <p:spPr>
          <a:xfrm>
            <a:off x="3862314" y="4070400"/>
            <a:ext cx="4572000" cy="1938992"/>
          </a:xfrm>
          <a:prstGeom prst="rect">
            <a:avLst/>
          </a:prstGeom>
        </p:spPr>
        <p:txBody>
          <a:bodyPr>
            <a:spAutoFit/>
          </a:bodyPr>
          <a:lstStyle/>
          <a:p>
            <a:r>
              <a:rPr lang="tr-TR" altLang="tr-TR" sz="2000" dirty="0">
                <a:solidFill>
                  <a:schemeClr val="bg2">
                    <a:lumMod val="10000"/>
                  </a:schemeClr>
                </a:solidFill>
                <a:latin typeface="Cambria" panose="02040503050406030204" pitchFamily="18" charset="0"/>
              </a:rPr>
              <a:t>Belirtilen zaman içinde hedefe ulaşmak için yapılması gerekenler açıkça belirtilmelidir.</a:t>
            </a:r>
          </a:p>
          <a:p>
            <a:endParaRPr lang="tr-TR" altLang="tr-TR" sz="2000" dirty="0">
              <a:solidFill>
                <a:schemeClr val="bg2">
                  <a:lumMod val="10000"/>
                </a:schemeClr>
              </a:solidFill>
              <a:latin typeface="Cambria" panose="02040503050406030204" pitchFamily="18" charset="0"/>
            </a:endParaRPr>
          </a:p>
          <a:p>
            <a:r>
              <a:rPr lang="tr-TR" altLang="tr-TR" sz="2000" dirty="0">
                <a:solidFill>
                  <a:schemeClr val="bg2">
                    <a:lumMod val="10000"/>
                  </a:schemeClr>
                </a:solidFill>
                <a:latin typeface="Cambria" panose="02040503050406030204" pitchFamily="18" charset="0"/>
              </a:rPr>
              <a:t>Hedefin tanımı, ne?, neden</a:t>
            </a:r>
            <a:r>
              <a:rPr lang="tr-TR" altLang="tr-TR" sz="2000" dirty="0" smtClean="0">
                <a:solidFill>
                  <a:schemeClr val="bg2">
                    <a:lumMod val="10000"/>
                  </a:schemeClr>
                </a:solidFill>
                <a:latin typeface="Cambria" panose="02040503050406030204" pitchFamily="18" charset="0"/>
              </a:rPr>
              <a:t>?, </a:t>
            </a:r>
            <a:r>
              <a:rPr lang="tr-TR" altLang="tr-TR" sz="2000" dirty="0">
                <a:solidFill>
                  <a:schemeClr val="bg2">
                    <a:lumMod val="10000"/>
                  </a:schemeClr>
                </a:solidFill>
                <a:latin typeface="Cambria" panose="02040503050406030204" pitchFamily="18" charset="0"/>
              </a:rPr>
              <a:t>ne zaman? ve nasıl? sorularına cevap vermelidir.</a:t>
            </a:r>
          </a:p>
        </p:txBody>
      </p:sp>
    </p:spTree>
    <p:extLst>
      <p:ext uri="{BB962C8B-B14F-4D97-AF65-F5344CB8AC3E}">
        <p14:creationId xmlns:p14="http://schemas.microsoft.com/office/powerpoint/2010/main" val="206206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8A3E248-14D5-42C4-8922-FD05F6B2F6F2}" type="slidenum">
              <a:rPr lang="tr-TR" smtClean="0"/>
              <a:t>2</a:t>
            </a:fld>
            <a:endParaRPr lang="tr-TR"/>
          </a:p>
        </p:txBody>
      </p:sp>
      <p:sp>
        <p:nvSpPr>
          <p:cNvPr id="3" name="Dikdörtgen 2"/>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prstClr val="white"/>
              </a:solidFill>
            </a:endParaRPr>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prstClr val="white"/>
                </a:solidFill>
                <a:latin typeface="Cambria" panose="02040503050406030204" pitchFamily="18" charset="0"/>
              </a:rPr>
              <a:t>Proje Destekleri </a:t>
            </a:r>
            <a:r>
              <a:rPr lang="tr-TR" altLang="tr-TR" sz="1400" dirty="0" smtClean="0">
                <a:solidFill>
                  <a:prstClr val="white"/>
                </a:solidFill>
                <a:latin typeface="Cambria" panose="02040503050406030204" pitchFamily="18" charset="0"/>
              </a:rPr>
              <a:t>ve Etkin </a:t>
            </a:r>
            <a:r>
              <a:rPr lang="tr-TR" altLang="tr-TR" sz="1400" dirty="0">
                <a:solidFill>
                  <a:prstClr val="white"/>
                </a:solidFill>
                <a:latin typeface="Cambria" panose="02040503050406030204" pitchFamily="18" charset="0"/>
              </a:rPr>
              <a:t>Proje Hazırlama Teknikleri </a:t>
            </a:r>
          </a:p>
        </p:txBody>
      </p:sp>
      <p:sp>
        <p:nvSpPr>
          <p:cNvPr id="9" name="Başlık 1"/>
          <p:cNvSpPr txBox="1">
            <a:spLocks/>
          </p:cNvSpPr>
          <p:nvPr/>
        </p:nvSpPr>
        <p:spPr>
          <a:xfrm>
            <a:off x="685800" y="2130425"/>
            <a:ext cx="7772400" cy="1470025"/>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t>Bilimsel Projenin İlk Basamağı</a:t>
            </a:r>
            <a:br>
              <a:rPr lang="tr-TR" b="1" dirty="0" smtClean="0"/>
            </a:br>
            <a:r>
              <a:rPr lang="tr-TR" b="1" dirty="0" smtClean="0"/>
              <a:t>«</a:t>
            </a:r>
            <a:r>
              <a:rPr lang="tr-TR" sz="3600" b="1" dirty="0" smtClean="0"/>
              <a:t>Problemi Bulma ve Çözüm Önerilerini Geliştirme»</a:t>
            </a:r>
            <a:endParaRPr lang="tr-TR" sz="3600" b="1" dirty="0"/>
          </a:p>
        </p:txBody>
      </p:sp>
    </p:spTree>
    <p:extLst>
      <p:ext uri="{BB962C8B-B14F-4D97-AF65-F5344CB8AC3E}">
        <p14:creationId xmlns:p14="http://schemas.microsoft.com/office/powerpoint/2010/main" val="1239228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6" name="Grup 5"/>
          <p:cNvGrpSpPr/>
          <p:nvPr/>
        </p:nvGrpSpPr>
        <p:grpSpPr>
          <a:xfrm>
            <a:off x="0" y="0"/>
            <a:ext cx="9144000" cy="437322"/>
            <a:chOff x="0" y="0"/>
            <a:chExt cx="12192000" cy="291548"/>
          </a:xfrm>
        </p:grpSpPr>
        <p:sp>
          <p:nvSpPr>
            <p:cNvPr id="7" name="Dikdörtgen 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Dikdörtgen 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
        <p:nvSpPr>
          <p:cNvPr id="10" name="Dikdörtgen 9"/>
          <p:cNvSpPr/>
          <p:nvPr/>
        </p:nvSpPr>
        <p:spPr>
          <a:xfrm>
            <a:off x="651498" y="1041685"/>
            <a:ext cx="6903044"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İyi bir projenin nitelikleri: </a:t>
            </a:r>
            <a:r>
              <a:rPr lang="tr-TR" sz="2800" dirty="0">
                <a:solidFill>
                  <a:srgbClr val="FF0000"/>
                </a:solidFill>
                <a:effectLst>
                  <a:outerShdw blurRad="38100" dist="38100" dir="2700000" algn="tl">
                    <a:srgbClr val="000000">
                      <a:alpha val="43137"/>
                    </a:srgbClr>
                  </a:outerShdw>
                </a:effectLst>
                <a:latin typeface="Cambria" panose="02040503050406030204" pitchFamily="18" charset="0"/>
              </a:rPr>
              <a:t>ÖLÇÜLEBİLİRLİK</a:t>
            </a:r>
          </a:p>
        </p:txBody>
      </p:sp>
      <p:sp>
        <p:nvSpPr>
          <p:cNvPr id="2" name="Dikdörtgen 1"/>
          <p:cNvSpPr/>
          <p:nvPr/>
        </p:nvSpPr>
        <p:spPr>
          <a:xfrm>
            <a:off x="3848665" y="3278872"/>
            <a:ext cx="4885901"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tr-TR" altLang="tr-TR" dirty="0">
                <a:solidFill>
                  <a:schemeClr val="bg2">
                    <a:lumMod val="10000"/>
                  </a:schemeClr>
                </a:solidFill>
                <a:latin typeface="Cambria" panose="02040503050406030204" pitchFamily="18" charset="0"/>
              </a:rPr>
              <a:t>Yürütülen proje, hedefe başarılı bir şekilde ulaşılıp ulaşılmadığının değerlendirilebilmesi için sayısal ya da betimleyici ölçümler içermelidir.</a:t>
            </a:r>
          </a:p>
          <a:p>
            <a:pPr marL="285750" indent="-285750">
              <a:lnSpc>
                <a:spcPct val="150000"/>
              </a:lnSpc>
              <a:buFont typeface="Arial" panose="020B0604020202020204" pitchFamily="34" charset="0"/>
              <a:buChar char="•"/>
            </a:pPr>
            <a:r>
              <a:rPr lang="tr-TR" altLang="tr-TR" dirty="0">
                <a:solidFill>
                  <a:schemeClr val="bg2">
                    <a:lumMod val="10000"/>
                  </a:schemeClr>
                </a:solidFill>
                <a:latin typeface="Cambria" panose="02040503050406030204" pitchFamily="18" charset="0"/>
              </a:rPr>
              <a:t>Yapılan </a:t>
            </a:r>
            <a:r>
              <a:rPr lang="tr-TR" altLang="tr-TR" dirty="0" smtClean="0">
                <a:solidFill>
                  <a:schemeClr val="bg2">
                    <a:lumMod val="10000"/>
                  </a:schemeClr>
                </a:solidFill>
                <a:latin typeface="Cambria" panose="02040503050406030204" pitchFamily="18" charset="0"/>
              </a:rPr>
              <a:t>işten </a:t>
            </a:r>
            <a:r>
              <a:rPr lang="tr-TR" altLang="tr-TR" dirty="0">
                <a:solidFill>
                  <a:schemeClr val="bg2">
                    <a:lumMod val="10000"/>
                  </a:schemeClr>
                </a:solidFill>
                <a:latin typeface="Cambria" panose="02040503050406030204" pitchFamily="18" charset="0"/>
              </a:rPr>
              <a:t>çok, verim, dönüşüm zamanı, ölçülen sonuçlardaki sapma, nicelik, nitelik, gibi gözlenebilir olgular </a:t>
            </a:r>
            <a:r>
              <a:rPr lang="tr-TR" altLang="tr-TR" dirty="0" smtClean="0">
                <a:solidFill>
                  <a:schemeClr val="bg2">
                    <a:lumMod val="10000"/>
                  </a:schemeClr>
                </a:solidFill>
                <a:latin typeface="Cambria" panose="02040503050406030204" pitchFamily="18" charset="0"/>
              </a:rPr>
              <a:t>üzerine </a:t>
            </a:r>
            <a:r>
              <a:rPr lang="tr-TR" altLang="tr-TR" dirty="0" err="1" smtClean="0">
                <a:solidFill>
                  <a:schemeClr val="bg2">
                    <a:lumMod val="10000"/>
                  </a:schemeClr>
                </a:solidFill>
                <a:latin typeface="Cambria" panose="02040503050406030204" pitchFamily="18" charset="0"/>
              </a:rPr>
              <a:t>yoğunlaşılmalıdır</a:t>
            </a:r>
            <a:r>
              <a:rPr lang="tr-TR" altLang="tr-TR" dirty="0">
                <a:solidFill>
                  <a:schemeClr val="bg2">
                    <a:lumMod val="10000"/>
                  </a:schemeClr>
                </a:solidFill>
                <a:latin typeface="Cambria" panose="02040503050406030204" pitchFamily="18" charset="0"/>
              </a:rPr>
              <a:t>.</a:t>
            </a:r>
          </a:p>
        </p:txBody>
      </p:sp>
      <p:pic>
        <p:nvPicPr>
          <p:cNvPr id="12" name="Picture 7" descr="teraz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416491" y="1876983"/>
            <a:ext cx="3541357" cy="354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6"/>
          <p:cNvSpPr>
            <a:spLocks noGrp="1" noChangeArrowheads="1"/>
          </p:cNvSpPr>
          <p:nvPr>
            <p:ph type="body" sz="half" idx="2"/>
          </p:nvPr>
        </p:nvSpPr>
        <p:spPr>
          <a:xfrm>
            <a:off x="3631096" y="2022643"/>
            <a:ext cx="5226302" cy="2093273"/>
          </a:xfrm>
        </p:spPr>
        <p:txBody>
          <a:bodyPr>
            <a:noAutofit/>
          </a:bodyPr>
          <a:lstStyle/>
          <a:p>
            <a:pPr marL="0" indent="0" algn="ctr">
              <a:buNone/>
            </a:pPr>
            <a:r>
              <a:rPr lang="tr-TR" altLang="tr-TR" sz="3600" dirty="0">
                <a:solidFill>
                  <a:schemeClr val="accent5">
                    <a:lumMod val="50000"/>
                  </a:schemeClr>
                </a:solidFill>
                <a:latin typeface="Cambria" panose="02040503050406030204" pitchFamily="18" charset="0"/>
              </a:rPr>
              <a:t>Hedeflerinizi ölçülebilir göstergelere dayandırın</a:t>
            </a:r>
            <a:endParaRPr lang="tr-TR" altLang="tr-TR" sz="3600" dirty="0" smtClean="0">
              <a:solidFill>
                <a:schemeClr val="accent5">
                  <a:lumMod val="50000"/>
                </a:schemeClr>
              </a:solidFill>
              <a:latin typeface="Cambria" panose="02040503050406030204" pitchFamily="18" charset="0"/>
            </a:endParaRPr>
          </a:p>
        </p:txBody>
      </p:sp>
    </p:spTree>
    <p:extLst>
      <p:ext uri="{BB962C8B-B14F-4D97-AF65-F5344CB8AC3E}">
        <p14:creationId xmlns:p14="http://schemas.microsoft.com/office/powerpoint/2010/main" val="882683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6" name="Grup 5"/>
          <p:cNvGrpSpPr/>
          <p:nvPr/>
        </p:nvGrpSpPr>
        <p:grpSpPr>
          <a:xfrm>
            <a:off x="0" y="0"/>
            <a:ext cx="9144000" cy="437322"/>
            <a:chOff x="0" y="0"/>
            <a:chExt cx="12192000" cy="291548"/>
          </a:xfrm>
        </p:grpSpPr>
        <p:sp>
          <p:nvSpPr>
            <p:cNvPr id="7" name="Dikdörtgen 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Dikdörtgen 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
        <p:nvSpPr>
          <p:cNvPr id="10" name="Dikdörtgen 9"/>
          <p:cNvSpPr/>
          <p:nvPr/>
        </p:nvSpPr>
        <p:spPr>
          <a:xfrm>
            <a:off x="651498" y="1041685"/>
            <a:ext cx="7001404"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İyi bir projenin nitelikleri: </a:t>
            </a:r>
            <a:r>
              <a:rPr lang="tr-TR" sz="2800" dirty="0">
                <a:solidFill>
                  <a:srgbClr val="FF0000"/>
                </a:solidFill>
                <a:effectLst>
                  <a:outerShdw blurRad="38100" dist="38100" dir="2700000" algn="tl">
                    <a:srgbClr val="000000">
                      <a:alpha val="43137"/>
                    </a:srgbClr>
                  </a:outerShdw>
                </a:effectLst>
                <a:latin typeface="Cambria" panose="02040503050406030204" pitchFamily="18" charset="0"/>
              </a:rPr>
              <a:t>ULAŞILABİLİRLİK</a:t>
            </a:r>
          </a:p>
        </p:txBody>
      </p:sp>
      <p:sp>
        <p:nvSpPr>
          <p:cNvPr id="2" name="Dikdörtgen 1"/>
          <p:cNvSpPr/>
          <p:nvPr/>
        </p:nvSpPr>
        <p:spPr>
          <a:xfrm>
            <a:off x="3848665" y="3579127"/>
            <a:ext cx="4885901"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tr-TR" altLang="tr-TR" dirty="0">
                <a:solidFill>
                  <a:schemeClr val="bg2">
                    <a:lumMod val="10000"/>
                  </a:schemeClr>
                </a:solidFill>
                <a:latin typeface="Cambria" panose="02040503050406030204" pitchFamily="18" charset="0"/>
              </a:rPr>
              <a:t>Sahip olunan kaynaklar projeyi tamamlamak için yeterli midir?</a:t>
            </a:r>
          </a:p>
          <a:p>
            <a:pPr marL="285750" indent="-285750">
              <a:lnSpc>
                <a:spcPct val="150000"/>
              </a:lnSpc>
              <a:buFont typeface="Arial" panose="020B0604020202020204" pitchFamily="34" charset="0"/>
              <a:buChar char="•"/>
            </a:pPr>
            <a:r>
              <a:rPr lang="tr-TR" altLang="tr-TR" dirty="0" smtClean="0">
                <a:solidFill>
                  <a:schemeClr val="bg2">
                    <a:lumMod val="10000"/>
                  </a:schemeClr>
                </a:solidFill>
                <a:latin typeface="Cambria" panose="02040503050406030204" pitchFamily="18" charset="0"/>
              </a:rPr>
              <a:t>Belirtilen </a:t>
            </a:r>
            <a:r>
              <a:rPr lang="tr-TR" altLang="tr-TR" dirty="0">
                <a:solidFill>
                  <a:schemeClr val="bg2">
                    <a:lumMod val="10000"/>
                  </a:schemeClr>
                </a:solidFill>
                <a:latin typeface="Cambria" panose="02040503050406030204" pitchFamily="18" charset="0"/>
              </a:rPr>
              <a:t>zaman diliminde proje tamamlanabilir mi?</a:t>
            </a:r>
          </a:p>
          <a:p>
            <a:pPr marL="285750" indent="-285750">
              <a:lnSpc>
                <a:spcPct val="150000"/>
              </a:lnSpc>
              <a:buFont typeface="Arial" panose="020B0604020202020204" pitchFamily="34" charset="0"/>
              <a:buChar char="•"/>
            </a:pPr>
            <a:r>
              <a:rPr lang="tr-TR" altLang="tr-TR" dirty="0" smtClean="0">
                <a:solidFill>
                  <a:schemeClr val="bg2">
                    <a:lumMod val="10000"/>
                  </a:schemeClr>
                </a:solidFill>
                <a:latin typeface="Cambria" panose="02040503050406030204" pitchFamily="18" charset="0"/>
              </a:rPr>
              <a:t>Yürütülen </a:t>
            </a:r>
            <a:r>
              <a:rPr lang="tr-TR" altLang="tr-TR" dirty="0">
                <a:solidFill>
                  <a:schemeClr val="bg2">
                    <a:lumMod val="10000"/>
                  </a:schemeClr>
                </a:solidFill>
                <a:latin typeface="Cambria" panose="02040503050406030204" pitchFamily="18" charset="0"/>
              </a:rPr>
              <a:t>projede, yürütücülerin kontrolünde hedefte mantıklı değişiklikler yapılabilir. </a:t>
            </a:r>
          </a:p>
        </p:txBody>
      </p:sp>
      <p:sp>
        <p:nvSpPr>
          <p:cNvPr id="15363" name="Rectangle 6"/>
          <p:cNvSpPr>
            <a:spLocks noGrp="1" noChangeArrowheads="1"/>
          </p:cNvSpPr>
          <p:nvPr>
            <p:ph type="body" sz="half" idx="2"/>
          </p:nvPr>
        </p:nvSpPr>
        <p:spPr>
          <a:xfrm>
            <a:off x="3631096" y="1804277"/>
            <a:ext cx="5226302" cy="1256229"/>
          </a:xfrm>
        </p:spPr>
        <p:txBody>
          <a:bodyPr>
            <a:noAutofit/>
          </a:bodyPr>
          <a:lstStyle/>
          <a:p>
            <a:pPr marL="0" indent="0" algn="ctr">
              <a:buNone/>
            </a:pPr>
            <a:r>
              <a:rPr lang="tr-TR" altLang="tr-TR" sz="3600" dirty="0">
                <a:solidFill>
                  <a:schemeClr val="accent5">
                    <a:lumMod val="50000"/>
                  </a:schemeClr>
                </a:solidFill>
                <a:latin typeface="Cambria" panose="02040503050406030204" pitchFamily="18" charset="0"/>
              </a:rPr>
              <a:t>Bir proje ile elde edilebilecekten çok daha fazlasını mı istiyorsunuz?</a:t>
            </a:r>
            <a:endParaRPr lang="tr-TR" altLang="tr-TR" sz="3600" dirty="0" smtClean="0">
              <a:solidFill>
                <a:schemeClr val="accent5">
                  <a:lumMod val="50000"/>
                </a:schemeClr>
              </a:solidFill>
              <a:latin typeface="Cambria" panose="02040503050406030204" pitchFamily="18" charset="0"/>
            </a:endParaRPr>
          </a:p>
        </p:txBody>
      </p:sp>
      <p:pic>
        <p:nvPicPr>
          <p:cNvPr id="11" name="Picture 7" descr="hede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49574" y="2093313"/>
            <a:ext cx="3149518" cy="2671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0462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6" name="Grup 5"/>
          <p:cNvGrpSpPr/>
          <p:nvPr/>
        </p:nvGrpSpPr>
        <p:grpSpPr>
          <a:xfrm>
            <a:off x="0" y="0"/>
            <a:ext cx="9144000" cy="437322"/>
            <a:chOff x="0" y="0"/>
            <a:chExt cx="12192000" cy="291548"/>
          </a:xfrm>
        </p:grpSpPr>
        <p:sp>
          <p:nvSpPr>
            <p:cNvPr id="7" name="Dikdörtgen 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Dikdörtgen 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
        <p:nvSpPr>
          <p:cNvPr id="10" name="Dikdörtgen 9"/>
          <p:cNvSpPr/>
          <p:nvPr/>
        </p:nvSpPr>
        <p:spPr>
          <a:xfrm>
            <a:off x="651498" y="1041685"/>
            <a:ext cx="6149119"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İyi bir projenin nitelikleri: </a:t>
            </a:r>
            <a:r>
              <a:rPr lang="tr-TR" sz="2800" dirty="0">
                <a:solidFill>
                  <a:srgbClr val="FF0000"/>
                </a:solidFill>
                <a:effectLst>
                  <a:outerShdw blurRad="38100" dist="38100" dir="2700000" algn="tl">
                    <a:srgbClr val="000000">
                      <a:alpha val="43137"/>
                    </a:srgbClr>
                  </a:outerShdw>
                </a:effectLst>
                <a:latin typeface="Cambria" panose="02040503050406030204" pitchFamily="18" charset="0"/>
              </a:rPr>
              <a:t>YARARLILIK</a:t>
            </a:r>
          </a:p>
        </p:txBody>
      </p:sp>
      <p:pic>
        <p:nvPicPr>
          <p:cNvPr id="12" name="Picture 9" descr="vizyon-misyon"/>
          <p:cNvPicPr>
            <a:picLocks noChangeAspect="1" noChangeArrowheads="1"/>
          </p:cNvPicPr>
          <p:nvPr/>
        </p:nvPicPr>
        <p:blipFill rotWithShape="1">
          <a:blip r:embed="rId2">
            <a:extLst>
              <a:ext uri="{28A0092B-C50C-407E-A947-70E740481C1C}">
                <a14:useLocalDpi xmlns:a14="http://schemas.microsoft.com/office/drawing/2010/main" val="0"/>
              </a:ext>
            </a:extLst>
          </a:blip>
          <a:srcRect l="11528"/>
          <a:stretch/>
        </p:blipFill>
        <p:spPr>
          <a:xfrm>
            <a:off x="204715" y="2771817"/>
            <a:ext cx="4080681" cy="3673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6"/>
          <p:cNvSpPr>
            <a:spLocks noGrp="1" noChangeArrowheads="1"/>
          </p:cNvSpPr>
          <p:nvPr>
            <p:ph type="body" sz="half" idx="2"/>
          </p:nvPr>
        </p:nvSpPr>
        <p:spPr>
          <a:xfrm>
            <a:off x="3631096" y="1804277"/>
            <a:ext cx="5226302" cy="1256229"/>
          </a:xfrm>
        </p:spPr>
        <p:txBody>
          <a:bodyPr>
            <a:noAutofit/>
          </a:bodyPr>
          <a:lstStyle/>
          <a:p>
            <a:pPr marL="0" indent="0" algn="ctr">
              <a:buNone/>
            </a:pPr>
            <a:r>
              <a:rPr lang="tr-TR" altLang="tr-TR" sz="3600" dirty="0">
                <a:solidFill>
                  <a:schemeClr val="accent5">
                    <a:lumMod val="50000"/>
                  </a:schemeClr>
                </a:solidFill>
                <a:latin typeface="Cambria" panose="02040503050406030204" pitchFamily="18" charset="0"/>
              </a:rPr>
              <a:t>Seçilen hedef  sizin için neden bu kadar önemli</a:t>
            </a:r>
            <a:r>
              <a:rPr lang="tr-TR" altLang="tr-TR" sz="3600" dirty="0" smtClean="0">
                <a:solidFill>
                  <a:schemeClr val="accent5">
                    <a:lumMod val="50000"/>
                  </a:schemeClr>
                </a:solidFill>
                <a:latin typeface="Cambria" panose="02040503050406030204" pitchFamily="18" charset="0"/>
              </a:rPr>
              <a:t>?</a:t>
            </a:r>
            <a:endParaRPr lang="tr-TR" altLang="tr-TR" sz="3600" dirty="0">
              <a:solidFill>
                <a:schemeClr val="accent5">
                  <a:lumMod val="50000"/>
                </a:schemeClr>
              </a:solidFill>
              <a:latin typeface="Cambria" panose="02040503050406030204" pitchFamily="18" charset="0"/>
            </a:endParaRPr>
          </a:p>
        </p:txBody>
      </p:sp>
      <p:sp>
        <p:nvSpPr>
          <p:cNvPr id="2" name="Dikdörtgen 1"/>
          <p:cNvSpPr/>
          <p:nvPr/>
        </p:nvSpPr>
        <p:spPr>
          <a:xfrm>
            <a:off x="3801296" y="4028046"/>
            <a:ext cx="4885901" cy="1702967"/>
          </a:xfrm>
          <a:prstGeom prst="rect">
            <a:avLst/>
          </a:prstGeom>
        </p:spPr>
        <p:txBody>
          <a:bodyPr wrap="square">
            <a:spAutoFit/>
          </a:bodyPr>
          <a:lstStyle/>
          <a:p>
            <a:pPr marL="285750" indent="-285750">
              <a:lnSpc>
                <a:spcPct val="150000"/>
              </a:lnSpc>
              <a:buFont typeface="Arial" panose="020B0604020202020204" pitchFamily="34" charset="0"/>
              <a:buChar char="•"/>
            </a:pPr>
            <a:r>
              <a:rPr lang="tr-TR" altLang="tr-TR" dirty="0">
                <a:solidFill>
                  <a:schemeClr val="bg2">
                    <a:lumMod val="10000"/>
                  </a:schemeClr>
                </a:solidFill>
                <a:latin typeface="Cambria" panose="02040503050406030204" pitchFamily="18" charset="0"/>
              </a:rPr>
              <a:t>Proje kuruma ve topluma fayda sağlamalıdır. </a:t>
            </a:r>
          </a:p>
          <a:p>
            <a:pPr marL="285750" indent="-285750">
              <a:lnSpc>
                <a:spcPct val="150000"/>
              </a:lnSpc>
              <a:buFont typeface="Arial" panose="020B0604020202020204" pitchFamily="34" charset="0"/>
              <a:buChar char="•"/>
            </a:pPr>
            <a:r>
              <a:rPr lang="tr-TR" altLang="tr-TR" dirty="0">
                <a:solidFill>
                  <a:schemeClr val="bg2">
                    <a:lumMod val="10000"/>
                  </a:schemeClr>
                </a:solidFill>
                <a:latin typeface="Cambria" panose="02040503050406030204" pitchFamily="18" charset="0"/>
              </a:rPr>
              <a:t>Hedeflerin gelişmesi, çalışanların almış oldukları sorumluluğa ve çalışılan departman içindeki iş birliğine bağlıdır. </a:t>
            </a:r>
          </a:p>
        </p:txBody>
      </p:sp>
    </p:spTree>
    <p:extLst>
      <p:ext uri="{BB962C8B-B14F-4D97-AF65-F5344CB8AC3E}">
        <p14:creationId xmlns:p14="http://schemas.microsoft.com/office/powerpoint/2010/main" val="76007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6" name="Grup 5"/>
          <p:cNvGrpSpPr/>
          <p:nvPr/>
        </p:nvGrpSpPr>
        <p:grpSpPr>
          <a:xfrm>
            <a:off x="0" y="0"/>
            <a:ext cx="9144000" cy="437322"/>
            <a:chOff x="0" y="0"/>
            <a:chExt cx="12192000" cy="291548"/>
          </a:xfrm>
        </p:grpSpPr>
        <p:sp>
          <p:nvSpPr>
            <p:cNvPr id="7" name="Dikdörtgen 6"/>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Dikdörtgen 8"/>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
        <p:nvSpPr>
          <p:cNvPr id="10" name="Dikdörtgen 9"/>
          <p:cNvSpPr/>
          <p:nvPr/>
        </p:nvSpPr>
        <p:spPr>
          <a:xfrm>
            <a:off x="651498" y="1041685"/>
            <a:ext cx="7213898"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İyi bir projenin nitelikleri: </a:t>
            </a:r>
            <a:r>
              <a:rPr lang="tr-TR" sz="2800" dirty="0">
                <a:solidFill>
                  <a:srgbClr val="FF0000"/>
                </a:solidFill>
                <a:effectLst>
                  <a:outerShdw blurRad="38100" dist="38100" dir="2700000" algn="tl">
                    <a:srgbClr val="000000">
                      <a:alpha val="43137"/>
                    </a:srgbClr>
                  </a:outerShdw>
                </a:effectLst>
                <a:latin typeface="Cambria" panose="02040503050406030204" pitchFamily="18" charset="0"/>
              </a:rPr>
              <a:t>ZAMANA BAĞLILIK</a:t>
            </a:r>
          </a:p>
        </p:txBody>
      </p:sp>
      <p:sp>
        <p:nvSpPr>
          <p:cNvPr id="15363" name="Rectangle 6"/>
          <p:cNvSpPr>
            <a:spLocks noGrp="1" noChangeArrowheads="1"/>
          </p:cNvSpPr>
          <p:nvPr>
            <p:ph type="body" sz="half" idx="2"/>
          </p:nvPr>
        </p:nvSpPr>
        <p:spPr>
          <a:xfrm>
            <a:off x="3631096" y="1804277"/>
            <a:ext cx="5226302" cy="1256229"/>
          </a:xfrm>
        </p:spPr>
        <p:txBody>
          <a:bodyPr>
            <a:noAutofit/>
          </a:bodyPr>
          <a:lstStyle/>
          <a:p>
            <a:pPr marL="0" indent="0" algn="ctr">
              <a:buNone/>
            </a:pPr>
            <a:r>
              <a:rPr lang="tr-TR" altLang="tr-TR" sz="3600" dirty="0">
                <a:solidFill>
                  <a:schemeClr val="accent5">
                    <a:lumMod val="50000"/>
                  </a:schemeClr>
                </a:solidFill>
                <a:latin typeface="Cambria" panose="02040503050406030204" pitchFamily="18" charset="0"/>
              </a:rPr>
              <a:t>Hedeflerinize ne zaman ulaşmayı planlıyorsunuz?</a:t>
            </a:r>
          </a:p>
        </p:txBody>
      </p:sp>
      <p:sp>
        <p:nvSpPr>
          <p:cNvPr id="2" name="Dikdörtgen 1"/>
          <p:cNvSpPr/>
          <p:nvPr/>
        </p:nvSpPr>
        <p:spPr>
          <a:xfrm>
            <a:off x="3801296" y="3299878"/>
            <a:ext cx="4885901" cy="2949462"/>
          </a:xfrm>
          <a:prstGeom prst="rect">
            <a:avLst/>
          </a:prstGeom>
        </p:spPr>
        <p:txBody>
          <a:bodyPr wrap="square">
            <a:spAutoFit/>
          </a:bodyPr>
          <a:lstStyle/>
          <a:p>
            <a:pPr marL="285750" indent="-285750">
              <a:lnSpc>
                <a:spcPct val="150000"/>
              </a:lnSpc>
              <a:buFont typeface="Arial" panose="020B0604020202020204" pitchFamily="34" charset="0"/>
              <a:buChar char="•"/>
            </a:pPr>
            <a:r>
              <a:rPr lang="tr-TR" altLang="tr-TR" dirty="0">
                <a:solidFill>
                  <a:schemeClr val="bg2">
                    <a:lumMod val="10000"/>
                  </a:schemeClr>
                </a:solidFill>
                <a:latin typeface="Cambria" panose="02040503050406030204" pitchFamily="18" charset="0"/>
              </a:rPr>
              <a:t>Projenin belirli basamaklarının ve bütününün tamamlanması için kesin bir süre belirlemek, hedefe başarılı bir şekilde ulaşılmasını sağlar. </a:t>
            </a:r>
          </a:p>
          <a:p>
            <a:pPr marL="285750" indent="-285750">
              <a:lnSpc>
                <a:spcPct val="150000"/>
              </a:lnSpc>
              <a:buFont typeface="Arial" panose="020B0604020202020204" pitchFamily="34" charset="0"/>
              <a:buChar char="•"/>
            </a:pPr>
            <a:r>
              <a:rPr lang="tr-TR" altLang="tr-TR" dirty="0">
                <a:solidFill>
                  <a:schemeClr val="bg2">
                    <a:lumMod val="10000"/>
                  </a:schemeClr>
                </a:solidFill>
                <a:latin typeface="Cambria" panose="02040503050406030204" pitchFamily="18" charset="0"/>
              </a:rPr>
              <a:t> Belirlenen zaman dilimlerinin birbiriyle ilişkilendirilmesi, bir sonraki sonucun başarılı olmasını sağlar.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14" y="2432391"/>
            <a:ext cx="3222008" cy="3222008"/>
          </a:xfrm>
          <a:prstGeom prst="rect">
            <a:avLst/>
          </a:prstGeom>
        </p:spPr>
      </p:pic>
    </p:spTree>
    <p:extLst>
      <p:ext uri="{BB962C8B-B14F-4D97-AF65-F5344CB8AC3E}">
        <p14:creationId xmlns:p14="http://schemas.microsoft.com/office/powerpoint/2010/main" val="519209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TÜBİTAK Proje Örnekleri </a:t>
            </a:r>
            <a:endParaRPr lang="tr-TR"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679" t="15251" r="16017" b="6093"/>
          <a:stretch/>
        </p:blipFill>
        <p:spPr bwMode="auto">
          <a:xfrm>
            <a:off x="526462" y="1143000"/>
            <a:ext cx="8388938" cy="551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406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1143000"/>
          </a:xfrm>
        </p:spPr>
        <p:txBody>
          <a:bodyPr>
            <a:normAutofit/>
          </a:bodyPr>
          <a:lstStyle/>
          <a:p>
            <a:r>
              <a:rPr lang="tr-TR" sz="2400" dirty="0" smtClean="0"/>
              <a:t>Meme kanserinin histolojik ve patolojik alt tiplerinin meta-analiz yöntemine dayalı miRNA imzaları ile sınıflandırılması (112T679)</a:t>
            </a:r>
            <a:endParaRPr lang="tr-TR" sz="2400" dirty="0"/>
          </a:p>
        </p:txBody>
      </p:sp>
      <p:graphicFrame>
        <p:nvGraphicFramePr>
          <p:cNvPr id="7" name="Tablo 6"/>
          <p:cNvGraphicFramePr>
            <a:graphicFrameLocks noGrp="1"/>
          </p:cNvGraphicFramePr>
          <p:nvPr>
            <p:extLst>
              <p:ext uri="{D42A27DB-BD31-4B8C-83A1-F6EECF244321}">
                <p14:modId xmlns:p14="http://schemas.microsoft.com/office/powerpoint/2010/main" val="1128761342"/>
              </p:ext>
            </p:extLst>
          </p:nvPr>
        </p:nvGraphicFramePr>
        <p:xfrm>
          <a:off x="76201" y="838200"/>
          <a:ext cx="8915400" cy="6202680"/>
        </p:xfrm>
        <a:graphic>
          <a:graphicData uri="http://schemas.openxmlformats.org/drawingml/2006/table">
            <a:tbl>
              <a:tblPr/>
              <a:tblGrid>
                <a:gridCol w="8915400"/>
              </a:tblGrid>
              <a:tr h="6065521">
                <a:tc>
                  <a:txBody>
                    <a:bodyPr/>
                    <a:lstStyle/>
                    <a:p>
                      <a:pPr marL="0" marR="0" algn="just">
                        <a:lnSpc>
                          <a:spcPct val="150000"/>
                        </a:lnSpc>
                        <a:spcBef>
                          <a:spcPts val="0"/>
                        </a:spcBef>
                        <a:spcAft>
                          <a:spcPts val="0"/>
                        </a:spcAft>
                      </a:pPr>
                      <a:r>
                        <a:rPr lang="tr-TR" sz="1100" dirty="0">
                          <a:solidFill>
                            <a:srgbClr val="000000"/>
                          </a:solidFill>
                          <a:effectLst/>
                          <a:latin typeface="Arial"/>
                          <a:ea typeface="Times New Roman"/>
                        </a:rPr>
                        <a:t> </a:t>
                      </a:r>
                      <a:r>
                        <a:rPr lang="en-US" sz="1100" dirty="0" err="1" smtClean="0">
                          <a:solidFill>
                            <a:srgbClr val="000000"/>
                          </a:solidFill>
                          <a:effectLst/>
                          <a:latin typeface="Arial"/>
                          <a:ea typeface="Times New Roman"/>
                        </a:rPr>
                        <a:t>MikroRNA’ların</a:t>
                      </a:r>
                      <a:r>
                        <a:rPr lang="en-US" sz="1100" dirty="0" smtClean="0">
                          <a:solidFill>
                            <a:srgbClr val="000000"/>
                          </a:solidFill>
                          <a:effectLst/>
                          <a:latin typeface="Arial"/>
                          <a:ea typeface="Times New Roman"/>
                        </a:rPr>
                        <a:t> </a:t>
                      </a:r>
                      <a:r>
                        <a:rPr lang="en-US" sz="1100" dirty="0" err="1">
                          <a:solidFill>
                            <a:srgbClr val="000000"/>
                          </a:solidFill>
                          <a:effectLst/>
                          <a:latin typeface="Arial"/>
                          <a:ea typeface="Times New Roman"/>
                        </a:rPr>
                        <a:t>hücredeki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önemli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mekanizmaları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regüle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ettiği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bulunmuş</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ve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bazı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kanser</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türlerinde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önemli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düzenleyici</a:t>
                      </a:r>
                      <a:r>
                        <a:rPr lang="en-US" sz="1100" dirty="0">
                          <a:solidFill>
                            <a:srgbClr val="000000"/>
                          </a:solidFill>
                          <a:effectLst/>
                          <a:latin typeface="Arial"/>
                          <a:ea typeface="Times New Roman"/>
                        </a:rPr>
                        <a:t> roller </a:t>
                      </a:r>
                      <a:r>
                        <a:rPr lang="en-US" sz="1100" dirty="0" err="1">
                          <a:solidFill>
                            <a:srgbClr val="000000"/>
                          </a:solidFill>
                          <a:effectLst/>
                          <a:latin typeface="Arial"/>
                          <a:ea typeface="Times New Roman"/>
                        </a:rPr>
                        <a:t>aldıkları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gösterilmiştir</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Yüksek</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işlem</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kapasiteli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bir</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metot</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olan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mikrodizi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analizinin</a:t>
                      </a:r>
                      <a:r>
                        <a:rPr lang="en-US" sz="1100" dirty="0">
                          <a:solidFill>
                            <a:srgbClr val="000000"/>
                          </a:solidFill>
                          <a:effectLst/>
                          <a:latin typeface="Arial"/>
                          <a:ea typeface="Times New Roman"/>
                        </a:rPr>
                        <a:t> miRNA </a:t>
                      </a:r>
                      <a:r>
                        <a:rPr lang="en-US" sz="1100" dirty="0" err="1">
                          <a:solidFill>
                            <a:srgbClr val="000000"/>
                          </a:solidFill>
                          <a:effectLst/>
                          <a:latin typeface="Arial"/>
                          <a:ea typeface="Times New Roman"/>
                        </a:rPr>
                        <a:t>çalışmaları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için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kullanılmaya</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başlanması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çeşitli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kanser</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tiplerinde</a:t>
                      </a:r>
                      <a:r>
                        <a:rPr lang="en-US" sz="1100" dirty="0">
                          <a:solidFill>
                            <a:srgbClr val="000000"/>
                          </a:solidFill>
                          <a:effectLst/>
                          <a:latin typeface="Arial"/>
                          <a:ea typeface="Times New Roman"/>
                        </a:rPr>
                        <a:t> miRNA </a:t>
                      </a:r>
                      <a:r>
                        <a:rPr lang="en-US" sz="1100" dirty="0" err="1">
                          <a:solidFill>
                            <a:srgbClr val="000000"/>
                          </a:solidFill>
                          <a:effectLst/>
                          <a:latin typeface="Arial"/>
                          <a:ea typeface="Times New Roman"/>
                        </a:rPr>
                        <a:t>ifade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profillerinin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elde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edilmesine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olanak</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sağlamıştır</a:t>
                      </a:r>
                      <a:r>
                        <a:rPr lang="en-US" sz="1100" dirty="0">
                          <a:solidFill>
                            <a:srgbClr val="000000"/>
                          </a:solidFill>
                          <a:effectLst/>
                          <a:latin typeface="Arial"/>
                          <a:ea typeface="Times New Roman"/>
                        </a:rPr>
                        <a:t>. Meme </a:t>
                      </a:r>
                      <a:r>
                        <a:rPr lang="en-US" sz="1100" dirty="0" err="1">
                          <a:solidFill>
                            <a:srgbClr val="000000"/>
                          </a:solidFill>
                          <a:effectLst/>
                          <a:latin typeface="Arial"/>
                          <a:ea typeface="Times New Roman"/>
                        </a:rPr>
                        <a:t>kanserinde</a:t>
                      </a:r>
                      <a:r>
                        <a:rPr lang="en-US" sz="1100" dirty="0">
                          <a:solidFill>
                            <a:srgbClr val="000000"/>
                          </a:solidFill>
                          <a:effectLst/>
                          <a:latin typeface="Arial"/>
                          <a:ea typeface="Times New Roman"/>
                        </a:rPr>
                        <a:t> de miRNA </a:t>
                      </a:r>
                      <a:r>
                        <a:rPr lang="en-US" sz="1100" dirty="0" err="1">
                          <a:solidFill>
                            <a:srgbClr val="000000"/>
                          </a:solidFill>
                          <a:effectLst/>
                          <a:latin typeface="Arial"/>
                          <a:ea typeface="Times New Roman"/>
                        </a:rPr>
                        <a:t>ifade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profillerinin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çıkartılmasına</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yönelik</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mikrodizi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çalışmaları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yapılmış</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ve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kanserli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dokuyu</a:t>
                      </a:r>
                      <a:r>
                        <a:rPr lang="en-US" sz="1100" dirty="0">
                          <a:solidFill>
                            <a:srgbClr val="000000"/>
                          </a:solidFill>
                          <a:effectLst/>
                          <a:latin typeface="Arial"/>
                          <a:ea typeface="Times New Roman"/>
                        </a:rPr>
                        <a:t> normal </a:t>
                      </a:r>
                      <a:r>
                        <a:rPr lang="en-US" sz="1100" dirty="0" err="1">
                          <a:solidFill>
                            <a:srgbClr val="000000"/>
                          </a:solidFill>
                          <a:effectLst/>
                          <a:latin typeface="Arial"/>
                          <a:ea typeface="Times New Roman"/>
                        </a:rPr>
                        <a:t>dokudan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ayırabilen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ya</a:t>
                      </a:r>
                      <a:r>
                        <a:rPr lang="en-US" sz="1100" dirty="0">
                          <a:solidFill>
                            <a:srgbClr val="000000"/>
                          </a:solidFill>
                          <a:effectLst/>
                          <a:latin typeface="Arial"/>
                          <a:ea typeface="Times New Roman"/>
                        </a:rPr>
                        <a:t> da ER </a:t>
                      </a:r>
                      <a:r>
                        <a:rPr lang="en-US" sz="1100" dirty="0" err="1">
                          <a:solidFill>
                            <a:srgbClr val="000000"/>
                          </a:solidFill>
                          <a:effectLst/>
                          <a:latin typeface="Arial"/>
                          <a:ea typeface="Times New Roman"/>
                        </a:rPr>
                        <a:t>ve</a:t>
                      </a:r>
                      <a:r>
                        <a:rPr lang="en-US" sz="1100" dirty="0">
                          <a:solidFill>
                            <a:srgbClr val="000000"/>
                          </a:solidFill>
                          <a:effectLst/>
                          <a:latin typeface="Arial"/>
                          <a:ea typeface="Times New Roman"/>
                        </a:rPr>
                        <a:t> PR </a:t>
                      </a:r>
                      <a:r>
                        <a:rPr lang="en-US" sz="1100" dirty="0" err="1">
                          <a:solidFill>
                            <a:srgbClr val="000000"/>
                          </a:solidFill>
                          <a:effectLst/>
                          <a:latin typeface="Arial"/>
                          <a:ea typeface="Times New Roman"/>
                        </a:rPr>
                        <a:t>ifadeleriyle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ilişkilendirilmiş</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mikroRNA’ların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varlığı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gösterilmiştir</a:t>
                      </a:r>
                      <a:r>
                        <a:rPr lang="en-US" sz="1100" dirty="0">
                          <a:solidFill>
                            <a:srgbClr val="000000"/>
                          </a:solidFill>
                          <a:effectLst/>
                          <a:latin typeface="Arial"/>
                          <a:ea typeface="Times New Roman"/>
                        </a:rPr>
                        <a:t>. </a:t>
                      </a:r>
                      <a:r>
                        <a:rPr lang="en-US" sz="1100" b="1" dirty="0">
                          <a:solidFill>
                            <a:srgbClr val="000000"/>
                          </a:solidFill>
                          <a:effectLst/>
                          <a:latin typeface="Arial"/>
                          <a:ea typeface="Times New Roman"/>
                        </a:rPr>
                        <a:t>Bu </a:t>
                      </a:r>
                      <a:r>
                        <a:rPr lang="en-US" sz="1100" b="1" dirty="0" err="1">
                          <a:solidFill>
                            <a:srgbClr val="000000"/>
                          </a:solidFill>
                          <a:effectLst/>
                          <a:latin typeface="Arial"/>
                          <a:ea typeface="Times New Roman"/>
                        </a:rPr>
                        <a:t>çalışmada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şimdiye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kadar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yapılan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ve</a:t>
                      </a:r>
                      <a:r>
                        <a:rPr lang="en-US" sz="1100" b="1" dirty="0">
                          <a:solidFill>
                            <a:srgbClr val="000000"/>
                          </a:solidFill>
                          <a:effectLst/>
                          <a:latin typeface="Arial"/>
                          <a:ea typeface="Times New Roman"/>
                        </a:rPr>
                        <a:t> ham </a:t>
                      </a:r>
                      <a:r>
                        <a:rPr lang="en-US" sz="1100" b="1" dirty="0" err="1">
                          <a:solidFill>
                            <a:srgbClr val="000000"/>
                          </a:solidFill>
                          <a:effectLst/>
                          <a:latin typeface="Arial"/>
                          <a:ea typeface="Times New Roman"/>
                        </a:rPr>
                        <a:t>verisine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ulaşılabilen</a:t>
                      </a:r>
                      <a:r>
                        <a:rPr lang="en-US" sz="1100" b="1" dirty="0">
                          <a:solidFill>
                            <a:srgbClr val="000000"/>
                          </a:solidFill>
                          <a:effectLst/>
                          <a:latin typeface="Arial"/>
                          <a:ea typeface="Times New Roman"/>
                        </a:rPr>
                        <a:t> meme </a:t>
                      </a:r>
                      <a:r>
                        <a:rPr lang="en-US" sz="1100" b="1" dirty="0" err="1">
                          <a:solidFill>
                            <a:srgbClr val="000000"/>
                          </a:solidFill>
                          <a:effectLst/>
                          <a:latin typeface="Arial"/>
                          <a:ea typeface="Times New Roman"/>
                        </a:rPr>
                        <a:t>kanseri</a:t>
                      </a:r>
                      <a:r>
                        <a:rPr lang="en-US" sz="1100" b="1" dirty="0">
                          <a:solidFill>
                            <a:srgbClr val="000000"/>
                          </a:solidFill>
                          <a:effectLst/>
                          <a:latin typeface="Arial"/>
                          <a:ea typeface="Times New Roman"/>
                        </a:rPr>
                        <a:t> miRNA </a:t>
                      </a:r>
                      <a:r>
                        <a:rPr lang="en-US" sz="1100" b="1" dirty="0" err="1">
                          <a:solidFill>
                            <a:srgbClr val="000000"/>
                          </a:solidFill>
                          <a:effectLst/>
                          <a:latin typeface="Arial"/>
                          <a:ea typeface="Times New Roman"/>
                        </a:rPr>
                        <a:t>mikrodizi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çalışmaları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istatistiksel</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ve</a:t>
                      </a:r>
                      <a:r>
                        <a:rPr lang="en-US" sz="1100" b="1" dirty="0">
                          <a:solidFill>
                            <a:srgbClr val="000000"/>
                          </a:solidFill>
                          <a:effectLst/>
                          <a:latin typeface="Arial"/>
                          <a:ea typeface="Times New Roman"/>
                        </a:rPr>
                        <a:t> biyoinformatik </a:t>
                      </a:r>
                      <a:r>
                        <a:rPr lang="en-US" sz="1100" b="1" dirty="0" err="1">
                          <a:solidFill>
                            <a:srgbClr val="000000"/>
                          </a:solidFill>
                          <a:effectLst/>
                          <a:latin typeface="Arial"/>
                          <a:ea typeface="Times New Roman"/>
                        </a:rPr>
                        <a:t>teknikler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kullanılarak</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bir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araya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getirilecek</a:t>
                      </a:r>
                      <a:r>
                        <a:rPr lang="en-US" sz="1100" b="1" dirty="0">
                          <a:solidFill>
                            <a:srgbClr val="000000"/>
                          </a:solidFill>
                          <a:effectLst/>
                          <a:latin typeface="Arial"/>
                          <a:ea typeface="Times New Roman"/>
                        </a:rPr>
                        <a:t> (meta-</a:t>
                      </a:r>
                      <a:r>
                        <a:rPr lang="en-US" sz="1100" b="1" dirty="0" err="1">
                          <a:solidFill>
                            <a:srgbClr val="000000"/>
                          </a:solidFill>
                          <a:effectLst/>
                          <a:latin typeface="Arial"/>
                          <a:ea typeface="Times New Roman"/>
                        </a:rPr>
                        <a:t>analiz</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ve</a:t>
                      </a:r>
                      <a:r>
                        <a:rPr lang="en-US" sz="1100" b="1" dirty="0">
                          <a:solidFill>
                            <a:srgbClr val="000000"/>
                          </a:solidFill>
                          <a:effectLst/>
                          <a:latin typeface="Arial"/>
                          <a:ea typeface="Times New Roman"/>
                        </a:rPr>
                        <a:t> meme </a:t>
                      </a:r>
                      <a:r>
                        <a:rPr lang="en-US" sz="1100" b="1" dirty="0" err="1">
                          <a:solidFill>
                            <a:srgbClr val="000000"/>
                          </a:solidFill>
                          <a:effectLst/>
                          <a:latin typeface="Arial"/>
                          <a:ea typeface="Times New Roman"/>
                        </a:rPr>
                        <a:t>kanserinin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histolojik</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ve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patolojik</a:t>
                      </a:r>
                      <a:r>
                        <a:rPr lang="en-US" sz="1100" b="1" dirty="0">
                          <a:solidFill>
                            <a:srgbClr val="000000"/>
                          </a:solidFill>
                          <a:effectLst/>
                          <a:latin typeface="Arial"/>
                          <a:ea typeface="Times New Roman"/>
                        </a:rPr>
                        <a:t> alt </a:t>
                      </a:r>
                      <a:r>
                        <a:rPr lang="en-US" sz="1100" b="1" dirty="0" err="1">
                          <a:solidFill>
                            <a:srgbClr val="000000"/>
                          </a:solidFill>
                          <a:effectLst/>
                          <a:latin typeface="Arial"/>
                          <a:ea typeface="Times New Roman"/>
                        </a:rPr>
                        <a:t>tiplerinde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farklı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ifade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edilen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miRNA’lar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ortaya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çıkartılacaktır</a:t>
                      </a:r>
                      <a:r>
                        <a:rPr lang="en-US" sz="1100" b="1" dirty="0">
                          <a:solidFill>
                            <a:srgbClr val="000000"/>
                          </a:solidFill>
                          <a:effectLst/>
                          <a:latin typeface="Arial"/>
                          <a:ea typeface="Times New Roman"/>
                        </a:rPr>
                        <a:t>. </a:t>
                      </a:r>
                      <a:endParaRPr lang="tr-TR" sz="1100" b="1" dirty="0">
                        <a:effectLst/>
                        <a:latin typeface="Times New Roman"/>
                        <a:ea typeface="Times New Roman"/>
                      </a:endParaRPr>
                    </a:p>
                    <a:p>
                      <a:pPr marL="0" marR="0" algn="just">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dirty="0">
                          <a:solidFill>
                            <a:srgbClr val="000000"/>
                          </a:solidFill>
                          <a:effectLst/>
                          <a:latin typeface="Arial"/>
                          <a:ea typeface="Times New Roman"/>
                        </a:rPr>
                        <a:t> </a:t>
                      </a:r>
                      <a:r>
                        <a:rPr lang="en-US" sz="1100" dirty="0" smtClean="0">
                          <a:solidFill>
                            <a:srgbClr val="000000"/>
                          </a:solidFill>
                          <a:effectLst/>
                          <a:latin typeface="Arial"/>
                          <a:ea typeface="Times New Roman"/>
                        </a:rPr>
                        <a:t>Meta-</a:t>
                      </a:r>
                      <a:r>
                        <a:rPr lang="en-US" sz="1100" dirty="0" err="1" smtClean="0">
                          <a:solidFill>
                            <a:srgbClr val="000000"/>
                          </a:solidFill>
                          <a:effectLst/>
                          <a:latin typeface="Arial"/>
                          <a:ea typeface="Times New Roman"/>
                        </a:rPr>
                        <a:t>analiz</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çeşitli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mikrodizi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çalışmalarının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bir</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araya</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getirilmesi</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amacıyla</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çok</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kullanılan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bir</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yöntem</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olsa</a:t>
                      </a:r>
                      <a:r>
                        <a:rPr lang="en-US" sz="1100" dirty="0">
                          <a:solidFill>
                            <a:srgbClr val="000000"/>
                          </a:solidFill>
                          <a:effectLst/>
                          <a:latin typeface="Arial"/>
                          <a:ea typeface="Times New Roman"/>
                        </a:rPr>
                        <a:t> da </a:t>
                      </a:r>
                      <a:r>
                        <a:rPr lang="en-US" sz="1100" b="1" dirty="0" err="1">
                          <a:solidFill>
                            <a:srgbClr val="000000"/>
                          </a:solidFill>
                          <a:effectLst/>
                          <a:latin typeface="Arial"/>
                          <a:ea typeface="Times New Roman"/>
                        </a:rPr>
                        <a:t>şimdiye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kadar</a:t>
                      </a:r>
                      <a:r>
                        <a:rPr lang="en-US" sz="1100" b="1" dirty="0">
                          <a:solidFill>
                            <a:srgbClr val="000000"/>
                          </a:solidFill>
                          <a:effectLst/>
                          <a:latin typeface="Arial"/>
                          <a:ea typeface="Times New Roman"/>
                        </a:rPr>
                        <a:t> meme </a:t>
                      </a:r>
                      <a:r>
                        <a:rPr lang="en-US" sz="1100" b="1" dirty="0" err="1">
                          <a:solidFill>
                            <a:srgbClr val="000000"/>
                          </a:solidFill>
                          <a:effectLst/>
                          <a:latin typeface="Arial"/>
                          <a:ea typeface="Times New Roman"/>
                        </a:rPr>
                        <a:t>kanseri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ile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ilgili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mikroRNA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mikrodizi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çalışmalarını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kapsayan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bir</a:t>
                      </a:r>
                      <a:r>
                        <a:rPr lang="en-US" sz="1100" b="1" dirty="0">
                          <a:solidFill>
                            <a:srgbClr val="000000"/>
                          </a:solidFill>
                          <a:effectLst/>
                          <a:latin typeface="Arial"/>
                          <a:ea typeface="Times New Roman"/>
                        </a:rPr>
                        <a:t> meta-</a:t>
                      </a:r>
                      <a:r>
                        <a:rPr lang="en-US" sz="1100" b="1" dirty="0" err="1">
                          <a:solidFill>
                            <a:srgbClr val="000000"/>
                          </a:solidFill>
                          <a:effectLst/>
                          <a:latin typeface="Arial"/>
                          <a:ea typeface="Times New Roman"/>
                        </a:rPr>
                        <a:t>analiz</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çalışması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hiç</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yapılmamıştır</a:t>
                      </a:r>
                      <a:r>
                        <a:rPr lang="en-US" sz="1100" b="1" dirty="0">
                          <a:solidFill>
                            <a:srgbClr val="000000"/>
                          </a:solidFill>
                          <a:effectLst/>
                          <a:latin typeface="Arial"/>
                          <a:ea typeface="Times New Roman"/>
                        </a:rPr>
                        <a:t>.</a:t>
                      </a:r>
                      <a:r>
                        <a:rPr lang="en-US" sz="1100" dirty="0">
                          <a:solidFill>
                            <a:srgbClr val="000000"/>
                          </a:solidFill>
                          <a:effectLst/>
                          <a:latin typeface="Arial"/>
                          <a:ea typeface="Times New Roman"/>
                        </a:rPr>
                        <a:t> </a:t>
                      </a:r>
                      <a:r>
                        <a:rPr lang="en-US" sz="1100" b="1" dirty="0">
                          <a:solidFill>
                            <a:srgbClr val="000000"/>
                          </a:solidFill>
                          <a:effectLst/>
                          <a:latin typeface="Arial"/>
                          <a:ea typeface="Times New Roman"/>
                        </a:rPr>
                        <a:t>Meme </a:t>
                      </a:r>
                      <a:r>
                        <a:rPr lang="en-US" sz="1100" b="1" dirty="0" err="1">
                          <a:solidFill>
                            <a:srgbClr val="000000"/>
                          </a:solidFill>
                          <a:effectLst/>
                          <a:latin typeface="Arial"/>
                          <a:ea typeface="Times New Roman"/>
                        </a:rPr>
                        <a:t>kanseri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oluşumu</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ve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gelişiminde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etkili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olan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miRNA’ları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bulmayı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hedefleyen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bu</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çalışma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birçok</a:t>
                      </a:r>
                      <a:r>
                        <a:rPr lang="en-US" sz="1100" b="1" dirty="0">
                          <a:solidFill>
                            <a:srgbClr val="000000"/>
                          </a:solidFill>
                          <a:effectLst/>
                          <a:latin typeface="Arial"/>
                          <a:ea typeface="Times New Roman"/>
                        </a:rPr>
                        <a:t> miRNA </a:t>
                      </a:r>
                      <a:r>
                        <a:rPr lang="en-US" sz="1100" b="1" dirty="0" err="1">
                          <a:solidFill>
                            <a:srgbClr val="000000"/>
                          </a:solidFill>
                          <a:effectLst/>
                          <a:latin typeface="Arial"/>
                          <a:ea typeface="Times New Roman"/>
                        </a:rPr>
                        <a:t>mikrodizi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analizini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bir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araya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getirerek</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yapılacak</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olan</a:t>
                      </a:r>
                      <a:r>
                        <a:rPr lang="en-US" sz="1100" b="1" dirty="0">
                          <a:solidFill>
                            <a:srgbClr val="000000"/>
                          </a:solidFill>
                          <a:effectLst/>
                          <a:latin typeface="Arial"/>
                          <a:ea typeface="Times New Roman"/>
                        </a:rPr>
                        <a:t> ilk miRNA meta-</a:t>
                      </a:r>
                      <a:r>
                        <a:rPr lang="en-US" sz="1100" b="1" dirty="0" err="1">
                          <a:solidFill>
                            <a:srgbClr val="000000"/>
                          </a:solidFill>
                          <a:effectLst/>
                          <a:latin typeface="Arial"/>
                          <a:ea typeface="Times New Roman"/>
                        </a:rPr>
                        <a:t>analiz</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çalışması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olacaktır</a:t>
                      </a:r>
                      <a:r>
                        <a:rPr lang="en-US" sz="1100" dirty="0">
                          <a:solidFill>
                            <a:srgbClr val="000000"/>
                          </a:solidFill>
                          <a:effectLst/>
                          <a:latin typeface="Arial"/>
                          <a:ea typeface="Times New Roman"/>
                        </a:rPr>
                        <a:t>. Bu </a:t>
                      </a:r>
                      <a:r>
                        <a:rPr lang="en-US" sz="1100" dirty="0" err="1">
                          <a:solidFill>
                            <a:srgbClr val="000000"/>
                          </a:solidFill>
                          <a:effectLst/>
                          <a:latin typeface="Arial"/>
                          <a:ea typeface="Times New Roman"/>
                        </a:rPr>
                        <a:t>yöntem</a:t>
                      </a:r>
                      <a:r>
                        <a:rPr lang="en-US" sz="1100" dirty="0">
                          <a:solidFill>
                            <a:srgbClr val="000000"/>
                          </a:solidFill>
                          <a:effectLst/>
                          <a:latin typeface="Arial"/>
                          <a:ea typeface="Times New Roman"/>
                        </a:rPr>
                        <a:t> meme </a:t>
                      </a:r>
                      <a:r>
                        <a:rPr lang="en-US" sz="1100" dirty="0" err="1">
                          <a:solidFill>
                            <a:srgbClr val="000000"/>
                          </a:solidFill>
                          <a:effectLst/>
                          <a:latin typeface="Arial"/>
                          <a:ea typeface="Times New Roman"/>
                        </a:rPr>
                        <a:t>kanserinde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farklı</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olarak</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ifade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edilen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ancak</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bağımsız</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çalışmalarca</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şimdiye</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kadar</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gösterilememiş</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özgün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miRNA’ların</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bulunmasına</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olanak</a:t>
                      </a:r>
                      <a:r>
                        <a:rPr lang="en-US" sz="1100" dirty="0">
                          <a:solidFill>
                            <a:srgbClr val="000000"/>
                          </a:solidFill>
                          <a:effectLst/>
                          <a:latin typeface="Arial"/>
                          <a:ea typeface="Times New Roman"/>
                        </a:rPr>
                        <a:t> </a:t>
                      </a:r>
                      <a:r>
                        <a:rPr lang="en-US" sz="1100" dirty="0" err="1">
                          <a:solidFill>
                            <a:srgbClr val="000000"/>
                          </a:solidFill>
                          <a:effectLst/>
                          <a:latin typeface="Arial"/>
                          <a:ea typeface="Times New Roman"/>
                        </a:rPr>
                        <a:t>sağlayacaktır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Ayrıca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geliştirilmesi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düşünülen</a:t>
                      </a:r>
                      <a:r>
                        <a:rPr lang="en-US" sz="1100" b="1" dirty="0">
                          <a:solidFill>
                            <a:srgbClr val="000000"/>
                          </a:solidFill>
                          <a:effectLst/>
                          <a:latin typeface="Arial"/>
                          <a:ea typeface="Times New Roman"/>
                        </a:rPr>
                        <a:t> meta-</a:t>
                      </a:r>
                      <a:r>
                        <a:rPr lang="en-US" sz="1100" b="1" dirty="0" err="1">
                          <a:solidFill>
                            <a:srgbClr val="000000"/>
                          </a:solidFill>
                          <a:effectLst/>
                          <a:latin typeface="Arial"/>
                          <a:ea typeface="Times New Roman"/>
                        </a:rPr>
                        <a:t>analiz</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programı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gibi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bir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yazılımın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şimdiye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kadar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literatürde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yer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almamış</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olması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ve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bir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metodoloji</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yayını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ortaya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çıkarma</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potansiyelinin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bulunması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projeye</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farklı</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bir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yönden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özgün</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değer</a:t>
                      </a:r>
                      <a:r>
                        <a:rPr lang="en-US" sz="1100" b="1" dirty="0">
                          <a:solidFill>
                            <a:srgbClr val="000000"/>
                          </a:solidFill>
                          <a:effectLst/>
                          <a:latin typeface="Arial"/>
                          <a:ea typeface="Times New Roman"/>
                        </a:rPr>
                        <a:t> </a:t>
                      </a:r>
                      <a:r>
                        <a:rPr lang="en-US" sz="1100" b="1" dirty="0" err="1">
                          <a:solidFill>
                            <a:srgbClr val="000000"/>
                          </a:solidFill>
                          <a:effectLst/>
                          <a:latin typeface="Arial"/>
                          <a:ea typeface="Times New Roman"/>
                        </a:rPr>
                        <a:t>katacaktır</a:t>
                      </a:r>
                      <a:r>
                        <a:rPr lang="en-US" sz="1100" b="1" dirty="0">
                          <a:solidFill>
                            <a:srgbClr val="000000"/>
                          </a:solidFill>
                          <a:effectLst/>
                          <a:latin typeface="Arial"/>
                          <a:ea typeface="Times New Roman"/>
                        </a:rPr>
                        <a:t>.</a:t>
                      </a:r>
                      <a:endParaRPr lang="tr-TR" sz="1100" b="1" dirty="0">
                        <a:effectLst/>
                        <a:latin typeface="Times New Roman"/>
                        <a:ea typeface="Times New Roman"/>
                      </a:endParaRPr>
                    </a:p>
                    <a:p>
                      <a:pPr marL="0" marR="0" algn="just">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dirty="0">
                          <a:solidFill>
                            <a:srgbClr val="000000"/>
                          </a:solidFill>
                          <a:effectLst/>
                          <a:latin typeface="Arial"/>
                          <a:ea typeface="Times New Roman"/>
                        </a:rPr>
                        <a:t> </a:t>
                      </a:r>
                      <a:endParaRPr lang="tr-TR" sz="1100" dirty="0">
                        <a:effectLst/>
                        <a:latin typeface="Times New Roman"/>
                        <a:ea typeface="Times New Roman"/>
                      </a:endParaRPr>
                    </a:p>
                    <a:p>
                      <a:pPr marL="0" marR="0" algn="just">
                        <a:lnSpc>
                          <a:spcPct val="150000"/>
                        </a:lnSpc>
                        <a:spcBef>
                          <a:spcPts val="0"/>
                        </a:spcBef>
                        <a:spcAft>
                          <a:spcPts val="0"/>
                        </a:spcAft>
                      </a:pPr>
                      <a:r>
                        <a:rPr lang="tr-TR" sz="1100" dirty="0">
                          <a:solidFill>
                            <a:srgbClr val="000000"/>
                          </a:solidFill>
                          <a:effectLst/>
                          <a:latin typeface="Arial"/>
                          <a:ea typeface="Times New Roman"/>
                        </a:rPr>
                        <a:t>Bu çalışma süresince literatürden toplanacak pek çok veri bir araya getirileceği için, elde edilen sonuçlar yalnızca bir vakaya özel olmayacak ve böylelikle daha genel bir bakış açısını yansıtabilecektir. Çıkan miRNA hedef genlerinin farklı ifade </a:t>
                      </a:r>
                      <a:r>
                        <a:rPr lang="tr-TR" sz="1100" dirty="0" err="1">
                          <a:solidFill>
                            <a:srgbClr val="000000"/>
                          </a:solidFill>
                          <a:effectLst/>
                          <a:latin typeface="Arial"/>
                          <a:ea typeface="Times New Roman"/>
                        </a:rPr>
                        <a:t>mikrodizi</a:t>
                      </a:r>
                      <a:r>
                        <a:rPr lang="tr-TR" sz="1100" dirty="0">
                          <a:solidFill>
                            <a:srgbClr val="000000"/>
                          </a:solidFill>
                          <a:effectLst/>
                          <a:latin typeface="Arial"/>
                          <a:ea typeface="Times New Roman"/>
                        </a:rPr>
                        <a:t> çalışmaları ile onaylanması, miRNA-</a:t>
                      </a:r>
                      <a:r>
                        <a:rPr lang="tr-TR" sz="1100" dirty="0" err="1">
                          <a:solidFill>
                            <a:srgbClr val="000000"/>
                          </a:solidFill>
                          <a:effectLst/>
                          <a:latin typeface="Arial"/>
                          <a:ea typeface="Times New Roman"/>
                        </a:rPr>
                        <a:t>mRNA</a:t>
                      </a:r>
                      <a:r>
                        <a:rPr lang="tr-TR" sz="1100" dirty="0">
                          <a:solidFill>
                            <a:srgbClr val="000000"/>
                          </a:solidFill>
                          <a:effectLst/>
                          <a:latin typeface="Arial"/>
                          <a:ea typeface="Times New Roman"/>
                        </a:rPr>
                        <a:t> ilişkisinin kurulmasını sağlayacak ve çıkan sonuçların doğruluğunu ve </a:t>
                      </a:r>
                      <a:r>
                        <a:rPr lang="tr-TR" sz="1100" dirty="0" err="1">
                          <a:solidFill>
                            <a:srgbClr val="000000"/>
                          </a:solidFill>
                          <a:effectLst/>
                          <a:latin typeface="Arial"/>
                          <a:ea typeface="Times New Roman"/>
                        </a:rPr>
                        <a:t>güvenilebilirliğini</a:t>
                      </a:r>
                      <a:r>
                        <a:rPr lang="tr-TR" sz="1100" dirty="0">
                          <a:solidFill>
                            <a:srgbClr val="000000"/>
                          </a:solidFill>
                          <a:effectLst/>
                          <a:latin typeface="Arial"/>
                          <a:ea typeface="Times New Roman"/>
                        </a:rPr>
                        <a:t> güçlendirecektir. </a:t>
                      </a:r>
                      <a:r>
                        <a:rPr lang="tr-TR" sz="1100" dirty="0" err="1">
                          <a:solidFill>
                            <a:srgbClr val="000000"/>
                          </a:solidFill>
                          <a:effectLst/>
                          <a:latin typeface="Arial"/>
                          <a:ea typeface="Times New Roman"/>
                        </a:rPr>
                        <a:t>mikroRNA</a:t>
                      </a:r>
                      <a:r>
                        <a:rPr lang="tr-TR" sz="1100" dirty="0">
                          <a:solidFill>
                            <a:srgbClr val="000000"/>
                          </a:solidFill>
                          <a:effectLst/>
                          <a:latin typeface="Arial"/>
                          <a:ea typeface="Times New Roman"/>
                        </a:rPr>
                        <a:t>-meme kanseri ilişkisini detaylı bir şekilde tanımlayabilmek, meme kanseri tanı ve tedavisi için alternatif ve belki de daha etkin hedeflerin belirlenmesine de olanak sağlayacaktır. Günümüzde kanser tedavisinde ortak ilgi alanı haline gelen kişiye özel tedavilerin geliştirilebilmesi için kişiye özel hastalık profillerinin ve moleküler mekanizma profillerinin elde edilmesi gerektiği düşünüldüğünde, miRNA seviyesinde uygulanabilir, ucuz ve global bir tanı yaklaşımı önemli bir rol oynamaktadır ve bu çalışmanın bu bağlamda bir başka özgün değerini ortaya koymaktadır.</a:t>
                      </a:r>
                      <a:endParaRPr lang="tr-TR" sz="1100" dirty="0">
                        <a:effectLst/>
                        <a:latin typeface="Times New Roman"/>
                        <a:ea typeface="Times New Roman"/>
                      </a:endParaRPr>
                    </a:p>
                    <a:p>
                      <a:pPr marL="0" marR="0" algn="just">
                        <a:lnSpc>
                          <a:spcPct val="150000"/>
                        </a:lnSpc>
                        <a:spcBef>
                          <a:spcPts val="0"/>
                        </a:spcBef>
                        <a:spcAft>
                          <a:spcPts val="0"/>
                        </a:spcAft>
                      </a:pPr>
                      <a:r>
                        <a:rPr lang="tr-TR" sz="1100" dirty="0">
                          <a:solidFill>
                            <a:srgbClr val="000000"/>
                          </a:solidFill>
                          <a:effectLst/>
                          <a:latin typeface="Arial"/>
                          <a:ea typeface="Times New Roman"/>
                        </a:rPr>
                        <a:t> </a:t>
                      </a:r>
                      <a:endParaRPr lang="tr-TR" sz="1100" dirty="0">
                        <a:effectLst/>
                        <a:latin typeface="Times New Roman"/>
                        <a:ea typeface="Times New Roman"/>
                      </a:endParaRPr>
                    </a:p>
                    <a:p>
                      <a:pPr marL="0" marR="0" algn="just">
                        <a:spcBef>
                          <a:spcPts val="0"/>
                        </a:spcBef>
                        <a:spcAft>
                          <a:spcPts val="0"/>
                        </a:spcAft>
                      </a:pPr>
                      <a:r>
                        <a:rPr lang="tr-TR" sz="1100" dirty="0">
                          <a:solidFill>
                            <a:srgbClr val="000000"/>
                          </a:solidFill>
                          <a:effectLst/>
                          <a:latin typeface="Arial"/>
                          <a:ea typeface="Times New Roman"/>
                        </a:rPr>
                        <a:t> </a:t>
                      </a:r>
                      <a:endParaRPr lang="tr-TR" sz="1100" dirty="0">
                        <a:effectLst/>
                        <a:latin typeface="Times New Roman"/>
                        <a:ea typeface="Times New Roman"/>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3765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143000"/>
          </a:xfrm>
        </p:spPr>
        <p:txBody>
          <a:bodyPr>
            <a:noAutofit/>
          </a:bodyPr>
          <a:lstStyle/>
          <a:p>
            <a:r>
              <a:rPr lang="tr-TR" sz="2400" dirty="0" err="1" smtClean="0"/>
              <a:t>Poli</a:t>
            </a:r>
            <a:r>
              <a:rPr lang="tr-TR" sz="2400" dirty="0" smtClean="0"/>
              <a:t> </a:t>
            </a:r>
            <a:r>
              <a:rPr lang="tr-TR" sz="2400" dirty="0" err="1" smtClean="0"/>
              <a:t>kistik</a:t>
            </a:r>
            <a:r>
              <a:rPr lang="tr-TR" sz="2400" dirty="0" smtClean="0"/>
              <a:t> over sendromlu (PKOS) hastaların ve normal kontrollerin granülosa hücrelerinde </a:t>
            </a:r>
            <a:r>
              <a:rPr lang="tr-TR" sz="2400" dirty="0" err="1" smtClean="0"/>
              <a:t>mikroRNA</a:t>
            </a:r>
            <a:r>
              <a:rPr lang="tr-TR" sz="2400" dirty="0" smtClean="0"/>
              <a:t> (miRNA) ifade profillerinin araştırılması.</a:t>
            </a:r>
            <a:endParaRPr lang="tr-TR" sz="24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025013738"/>
              </p:ext>
            </p:extLst>
          </p:nvPr>
        </p:nvGraphicFramePr>
        <p:xfrm>
          <a:off x="228601" y="1143000"/>
          <a:ext cx="8534399" cy="5334000"/>
        </p:xfrm>
        <a:graphic>
          <a:graphicData uri="http://schemas.openxmlformats.org/drawingml/2006/table">
            <a:tbl>
              <a:tblPr/>
              <a:tblGrid>
                <a:gridCol w="8534399"/>
              </a:tblGrid>
              <a:tr h="5334000">
                <a:tc>
                  <a:txBody>
                    <a:bodyPr/>
                    <a:lstStyle/>
                    <a:p>
                      <a:pPr marL="0" marR="0">
                        <a:lnSpc>
                          <a:spcPct val="150000"/>
                        </a:lnSpc>
                        <a:spcBef>
                          <a:spcPts val="0"/>
                        </a:spcBef>
                        <a:spcAft>
                          <a:spcPts val="0"/>
                        </a:spcAft>
                      </a:pPr>
                      <a:r>
                        <a:rPr lang="en-US" sz="800" dirty="0">
                          <a:effectLst/>
                          <a:latin typeface="Arial"/>
                          <a:ea typeface="Times New Roman"/>
                        </a:rPr>
                        <a:t> </a:t>
                      </a:r>
                      <a:endParaRPr lang="tr-TR" sz="1000" dirty="0">
                        <a:effectLst/>
                        <a:latin typeface="Times New Roman"/>
                        <a:ea typeface="Times New Roman"/>
                      </a:endParaRPr>
                    </a:p>
                    <a:p>
                      <a:pPr marL="0" marR="0">
                        <a:lnSpc>
                          <a:spcPct val="150000"/>
                        </a:lnSpc>
                        <a:spcBef>
                          <a:spcPts val="0"/>
                        </a:spcBef>
                        <a:spcAft>
                          <a:spcPts val="0"/>
                        </a:spcAft>
                      </a:pPr>
                      <a:r>
                        <a:rPr lang="en-US" sz="1000" dirty="0" err="1">
                          <a:effectLst/>
                          <a:latin typeface="Arial"/>
                          <a:ea typeface="Times New Roman"/>
                        </a:rPr>
                        <a:t>Litertür</a:t>
                      </a:r>
                      <a:r>
                        <a:rPr lang="en-US" sz="1000" dirty="0">
                          <a:effectLst/>
                          <a:latin typeface="Arial"/>
                          <a:ea typeface="Times New Roman"/>
                        </a:rPr>
                        <a:t> </a:t>
                      </a:r>
                      <a:r>
                        <a:rPr lang="en-US" sz="1000" dirty="0" err="1">
                          <a:effectLst/>
                          <a:latin typeface="Arial"/>
                          <a:ea typeface="Times New Roman"/>
                        </a:rPr>
                        <a:t>özeti</a:t>
                      </a:r>
                      <a:r>
                        <a:rPr lang="en-US" sz="1000" dirty="0">
                          <a:effectLst/>
                          <a:latin typeface="Arial"/>
                          <a:ea typeface="Times New Roman"/>
                        </a:rPr>
                        <a:t> </a:t>
                      </a:r>
                      <a:r>
                        <a:rPr lang="en-US" sz="1000" dirty="0" err="1">
                          <a:effectLst/>
                          <a:latin typeface="Arial"/>
                          <a:ea typeface="Times New Roman"/>
                        </a:rPr>
                        <a:t>bölümünde</a:t>
                      </a:r>
                      <a:r>
                        <a:rPr lang="en-US" sz="1000" dirty="0">
                          <a:effectLst/>
                          <a:latin typeface="Arial"/>
                          <a:ea typeface="Times New Roman"/>
                        </a:rPr>
                        <a:t> de </a:t>
                      </a:r>
                      <a:r>
                        <a:rPr lang="en-US" sz="1000" dirty="0" err="1">
                          <a:effectLst/>
                          <a:latin typeface="Arial"/>
                          <a:ea typeface="Times New Roman"/>
                        </a:rPr>
                        <a:t>bahsedildiği</a:t>
                      </a:r>
                      <a:r>
                        <a:rPr lang="en-US" sz="1000" dirty="0">
                          <a:effectLst/>
                          <a:latin typeface="Arial"/>
                          <a:ea typeface="Times New Roman"/>
                        </a:rPr>
                        <a:t> </a:t>
                      </a:r>
                      <a:r>
                        <a:rPr lang="en-US" sz="1000" dirty="0" err="1">
                          <a:effectLst/>
                          <a:latin typeface="Arial"/>
                          <a:ea typeface="Times New Roman"/>
                        </a:rPr>
                        <a:t>gibi</a:t>
                      </a:r>
                      <a:r>
                        <a:rPr lang="en-US" sz="1000" dirty="0">
                          <a:effectLst/>
                          <a:latin typeface="Arial"/>
                          <a:ea typeface="Times New Roman"/>
                        </a:rPr>
                        <a:t> </a:t>
                      </a:r>
                      <a:r>
                        <a:rPr lang="en-US" sz="1000" dirty="0" err="1">
                          <a:effectLst/>
                          <a:latin typeface="Arial"/>
                          <a:ea typeface="Times New Roman"/>
                        </a:rPr>
                        <a:t>bu</a:t>
                      </a:r>
                      <a:r>
                        <a:rPr lang="en-US" sz="1000" dirty="0">
                          <a:effectLst/>
                          <a:latin typeface="Arial"/>
                          <a:ea typeface="Times New Roman"/>
                        </a:rPr>
                        <a:t> </a:t>
                      </a:r>
                      <a:r>
                        <a:rPr lang="en-US" sz="1000" dirty="0" err="1">
                          <a:effectLst/>
                          <a:latin typeface="Arial"/>
                          <a:ea typeface="Times New Roman"/>
                        </a:rPr>
                        <a:t>güne</a:t>
                      </a:r>
                      <a:r>
                        <a:rPr lang="en-US" sz="1000" dirty="0">
                          <a:effectLst/>
                          <a:latin typeface="Arial"/>
                          <a:ea typeface="Times New Roman"/>
                        </a:rPr>
                        <a:t> </a:t>
                      </a:r>
                      <a:r>
                        <a:rPr lang="en-US" sz="1000" dirty="0" err="1">
                          <a:effectLst/>
                          <a:latin typeface="Arial"/>
                          <a:ea typeface="Times New Roman"/>
                        </a:rPr>
                        <a:t>kadar</a:t>
                      </a:r>
                      <a:r>
                        <a:rPr lang="en-US" sz="1000" dirty="0">
                          <a:effectLst/>
                          <a:latin typeface="Arial"/>
                          <a:ea typeface="Times New Roman"/>
                        </a:rPr>
                        <a:t> </a:t>
                      </a:r>
                      <a:r>
                        <a:rPr lang="en-US" sz="1000" dirty="0" err="1">
                          <a:effectLst/>
                          <a:latin typeface="Arial"/>
                          <a:ea typeface="Times New Roman"/>
                        </a:rPr>
                        <a:t>poli</a:t>
                      </a:r>
                      <a:r>
                        <a:rPr lang="en-US" sz="1000" dirty="0">
                          <a:effectLst/>
                          <a:latin typeface="Arial"/>
                          <a:ea typeface="Times New Roman"/>
                        </a:rPr>
                        <a:t> </a:t>
                      </a:r>
                      <a:r>
                        <a:rPr lang="en-US" sz="1000" dirty="0" err="1">
                          <a:effectLst/>
                          <a:latin typeface="Arial"/>
                          <a:ea typeface="Times New Roman"/>
                        </a:rPr>
                        <a:t>kistik</a:t>
                      </a:r>
                      <a:r>
                        <a:rPr lang="en-US" sz="1000" dirty="0">
                          <a:effectLst/>
                          <a:latin typeface="Arial"/>
                          <a:ea typeface="Times New Roman"/>
                        </a:rPr>
                        <a:t> over </a:t>
                      </a:r>
                      <a:r>
                        <a:rPr lang="en-US" sz="1000" dirty="0" err="1">
                          <a:effectLst/>
                          <a:latin typeface="Arial"/>
                          <a:ea typeface="Times New Roman"/>
                        </a:rPr>
                        <a:t>sendromu</a:t>
                      </a:r>
                      <a:r>
                        <a:rPr lang="en-US" sz="1000" dirty="0">
                          <a:effectLst/>
                          <a:latin typeface="Arial"/>
                          <a:ea typeface="Times New Roman"/>
                        </a:rPr>
                        <a:t> (PKOS) </a:t>
                      </a:r>
                      <a:r>
                        <a:rPr lang="en-US" sz="1000" dirty="0" err="1">
                          <a:effectLst/>
                          <a:latin typeface="Arial"/>
                          <a:ea typeface="Times New Roman"/>
                        </a:rPr>
                        <a:t>ile</a:t>
                      </a:r>
                      <a:r>
                        <a:rPr lang="en-US" sz="1000" dirty="0">
                          <a:effectLst/>
                          <a:latin typeface="Arial"/>
                          <a:ea typeface="Times New Roman"/>
                        </a:rPr>
                        <a:t> </a:t>
                      </a:r>
                      <a:r>
                        <a:rPr lang="en-US" sz="1000" dirty="0" err="1">
                          <a:effectLst/>
                          <a:latin typeface="Arial"/>
                          <a:ea typeface="Times New Roman"/>
                        </a:rPr>
                        <a:t>ilgili</a:t>
                      </a:r>
                      <a:r>
                        <a:rPr lang="en-US" sz="1000" dirty="0">
                          <a:effectLst/>
                          <a:latin typeface="Arial"/>
                          <a:ea typeface="Times New Roman"/>
                        </a:rPr>
                        <a:t> </a:t>
                      </a:r>
                      <a:r>
                        <a:rPr lang="en-US" sz="1000" dirty="0" err="1">
                          <a:effectLst/>
                          <a:latin typeface="Arial"/>
                          <a:ea typeface="Times New Roman"/>
                        </a:rPr>
                        <a:t>yapılan</a:t>
                      </a:r>
                      <a:r>
                        <a:rPr lang="en-US" sz="1000" dirty="0">
                          <a:effectLst/>
                          <a:latin typeface="Arial"/>
                          <a:ea typeface="Times New Roman"/>
                        </a:rPr>
                        <a:t> </a:t>
                      </a:r>
                      <a:r>
                        <a:rPr lang="en-US" sz="1000" dirty="0" err="1">
                          <a:effectLst/>
                          <a:latin typeface="Arial"/>
                          <a:ea typeface="Times New Roman"/>
                        </a:rPr>
                        <a:t>moleküler</a:t>
                      </a:r>
                      <a:r>
                        <a:rPr lang="en-US" sz="1000" dirty="0">
                          <a:effectLst/>
                          <a:latin typeface="Arial"/>
                          <a:ea typeface="Times New Roman"/>
                        </a:rPr>
                        <a:t> </a:t>
                      </a:r>
                      <a:r>
                        <a:rPr lang="en-US" sz="1000" dirty="0" err="1">
                          <a:effectLst/>
                          <a:latin typeface="Arial"/>
                          <a:ea typeface="Times New Roman"/>
                        </a:rPr>
                        <a:t>çalışmalar</a:t>
                      </a:r>
                      <a:r>
                        <a:rPr lang="en-US" sz="1000" dirty="0">
                          <a:effectLst/>
                          <a:latin typeface="Arial"/>
                          <a:ea typeface="Times New Roman"/>
                        </a:rPr>
                        <a:t> </a:t>
                      </a:r>
                      <a:r>
                        <a:rPr lang="en-US" sz="1000" dirty="0" err="1">
                          <a:effectLst/>
                          <a:latin typeface="Arial"/>
                          <a:ea typeface="Times New Roman"/>
                        </a:rPr>
                        <a:t>ifade</a:t>
                      </a:r>
                      <a:r>
                        <a:rPr lang="en-US" sz="1000" dirty="0">
                          <a:effectLst/>
                          <a:latin typeface="Arial"/>
                          <a:ea typeface="Times New Roman"/>
                        </a:rPr>
                        <a:t> mikrodizin </a:t>
                      </a:r>
                      <a:r>
                        <a:rPr lang="en-US" sz="1000" dirty="0" err="1">
                          <a:effectLst/>
                          <a:latin typeface="Arial"/>
                          <a:ea typeface="Times New Roman"/>
                        </a:rPr>
                        <a:t>çalışmalarıdır</a:t>
                      </a:r>
                      <a:r>
                        <a:rPr lang="en-US" sz="1000" dirty="0">
                          <a:effectLst/>
                          <a:latin typeface="Arial"/>
                          <a:ea typeface="Times New Roman"/>
                        </a:rPr>
                        <a:t>. Bu </a:t>
                      </a:r>
                      <a:r>
                        <a:rPr lang="en-US" sz="1000" dirty="0" err="1">
                          <a:effectLst/>
                          <a:latin typeface="Arial"/>
                          <a:ea typeface="Times New Roman"/>
                        </a:rPr>
                        <a:t>çalışmalar</a:t>
                      </a:r>
                      <a:r>
                        <a:rPr lang="en-US" sz="1000" dirty="0">
                          <a:effectLst/>
                          <a:latin typeface="Arial"/>
                          <a:ea typeface="Times New Roman"/>
                        </a:rPr>
                        <a:t> </a:t>
                      </a:r>
                      <a:r>
                        <a:rPr lang="en-US" sz="1000" dirty="0" err="1">
                          <a:effectLst/>
                          <a:latin typeface="Arial"/>
                          <a:ea typeface="Times New Roman"/>
                        </a:rPr>
                        <a:t>genellikle</a:t>
                      </a:r>
                      <a:r>
                        <a:rPr lang="en-US" sz="1000" dirty="0">
                          <a:effectLst/>
                          <a:latin typeface="Arial"/>
                          <a:ea typeface="Times New Roman"/>
                        </a:rPr>
                        <a:t> normal </a:t>
                      </a:r>
                      <a:r>
                        <a:rPr lang="en-US" sz="1000" dirty="0" err="1">
                          <a:effectLst/>
                          <a:latin typeface="Arial"/>
                          <a:ea typeface="Times New Roman"/>
                        </a:rPr>
                        <a:t>ve</a:t>
                      </a:r>
                      <a:r>
                        <a:rPr lang="en-US" sz="1000" dirty="0">
                          <a:effectLst/>
                          <a:latin typeface="Arial"/>
                          <a:ea typeface="Times New Roman"/>
                        </a:rPr>
                        <a:t> PKOS’lu </a:t>
                      </a:r>
                      <a:r>
                        <a:rPr lang="en-US" sz="1000" dirty="0" err="1">
                          <a:effectLst/>
                          <a:latin typeface="Arial"/>
                          <a:ea typeface="Times New Roman"/>
                        </a:rPr>
                        <a:t>bireylerden</a:t>
                      </a:r>
                      <a:r>
                        <a:rPr lang="en-US" sz="1000" dirty="0">
                          <a:effectLst/>
                          <a:latin typeface="Arial"/>
                          <a:ea typeface="Times New Roman"/>
                        </a:rPr>
                        <a:t> </a:t>
                      </a:r>
                      <a:r>
                        <a:rPr lang="en-US" sz="1000" dirty="0" err="1">
                          <a:effectLst/>
                          <a:latin typeface="Arial"/>
                          <a:ea typeface="Times New Roman"/>
                        </a:rPr>
                        <a:t>elde</a:t>
                      </a:r>
                      <a:r>
                        <a:rPr lang="en-US" sz="1000" dirty="0">
                          <a:effectLst/>
                          <a:latin typeface="Arial"/>
                          <a:ea typeface="Times New Roman"/>
                        </a:rPr>
                        <a:t> </a:t>
                      </a:r>
                      <a:r>
                        <a:rPr lang="en-US" sz="1000" dirty="0" err="1">
                          <a:effectLst/>
                          <a:latin typeface="Arial"/>
                          <a:ea typeface="Times New Roman"/>
                        </a:rPr>
                        <a:t>edilen</a:t>
                      </a:r>
                      <a:r>
                        <a:rPr lang="en-US" sz="1000" dirty="0">
                          <a:effectLst/>
                          <a:latin typeface="Arial"/>
                          <a:ea typeface="Times New Roman"/>
                        </a:rPr>
                        <a:t> </a:t>
                      </a:r>
                      <a:r>
                        <a:rPr lang="en-US" sz="1000" dirty="0" err="1">
                          <a:effectLst/>
                          <a:latin typeface="Arial"/>
                          <a:ea typeface="Times New Roman"/>
                        </a:rPr>
                        <a:t>yumurtalık</a:t>
                      </a:r>
                      <a:r>
                        <a:rPr lang="en-US" sz="1000" dirty="0">
                          <a:effectLst/>
                          <a:latin typeface="Arial"/>
                          <a:ea typeface="Times New Roman"/>
                        </a:rPr>
                        <a:t>, </a:t>
                      </a:r>
                      <a:r>
                        <a:rPr lang="en-US" sz="1000" dirty="0" err="1">
                          <a:effectLst/>
                          <a:latin typeface="Arial"/>
                          <a:ea typeface="Times New Roman"/>
                        </a:rPr>
                        <a:t>yumurta</a:t>
                      </a:r>
                      <a:r>
                        <a:rPr lang="en-US" sz="1000" dirty="0">
                          <a:effectLst/>
                          <a:latin typeface="Arial"/>
                          <a:ea typeface="Times New Roman"/>
                        </a:rPr>
                        <a:t> </a:t>
                      </a:r>
                      <a:r>
                        <a:rPr lang="en-US" sz="1000" dirty="0" err="1">
                          <a:effectLst/>
                          <a:latin typeface="Arial"/>
                          <a:ea typeface="Times New Roman"/>
                        </a:rPr>
                        <a:t>ya</a:t>
                      </a:r>
                      <a:r>
                        <a:rPr lang="en-US" sz="1000" dirty="0">
                          <a:effectLst/>
                          <a:latin typeface="Arial"/>
                          <a:ea typeface="Times New Roman"/>
                        </a:rPr>
                        <a:t> da </a:t>
                      </a:r>
                      <a:r>
                        <a:rPr lang="en-US" sz="1000" dirty="0" err="1">
                          <a:effectLst/>
                          <a:latin typeface="Arial"/>
                          <a:ea typeface="Times New Roman"/>
                        </a:rPr>
                        <a:t>teka</a:t>
                      </a:r>
                      <a:r>
                        <a:rPr lang="en-US" sz="1000" dirty="0">
                          <a:effectLst/>
                          <a:latin typeface="Arial"/>
                          <a:ea typeface="Times New Roman"/>
                        </a:rPr>
                        <a:t> </a:t>
                      </a:r>
                      <a:r>
                        <a:rPr lang="en-US" sz="1000" dirty="0" err="1">
                          <a:effectLst/>
                          <a:latin typeface="Arial"/>
                          <a:ea typeface="Times New Roman"/>
                        </a:rPr>
                        <a:t>hücreleri</a:t>
                      </a:r>
                      <a:r>
                        <a:rPr lang="en-US" sz="1000" dirty="0">
                          <a:effectLst/>
                          <a:latin typeface="Arial"/>
                          <a:ea typeface="Times New Roman"/>
                        </a:rPr>
                        <a:t> </a:t>
                      </a:r>
                      <a:r>
                        <a:rPr lang="en-US" sz="1000" dirty="0" err="1">
                          <a:effectLst/>
                          <a:latin typeface="Arial"/>
                          <a:ea typeface="Times New Roman"/>
                        </a:rPr>
                        <a:t>kullanılarak</a:t>
                      </a:r>
                      <a:r>
                        <a:rPr lang="en-US" sz="1000" dirty="0">
                          <a:effectLst/>
                          <a:latin typeface="Arial"/>
                          <a:ea typeface="Times New Roman"/>
                        </a:rPr>
                        <a:t> </a:t>
                      </a:r>
                      <a:r>
                        <a:rPr lang="en-US" sz="1000" dirty="0" err="1">
                          <a:effectLst/>
                          <a:latin typeface="Arial"/>
                          <a:ea typeface="Times New Roman"/>
                        </a:rPr>
                        <a:t>yapılmıştır</a:t>
                      </a:r>
                      <a:r>
                        <a:rPr lang="en-US" sz="1000" dirty="0">
                          <a:effectLst/>
                          <a:latin typeface="Arial"/>
                          <a:ea typeface="Times New Roman"/>
                        </a:rPr>
                        <a:t> </a:t>
                      </a:r>
                      <a:r>
                        <a:rPr lang="en-US" sz="1000" dirty="0" err="1">
                          <a:effectLst/>
                          <a:latin typeface="Arial"/>
                          <a:ea typeface="Times New Roman"/>
                        </a:rPr>
                        <a:t>ve</a:t>
                      </a:r>
                      <a:r>
                        <a:rPr lang="en-US" sz="1000" dirty="0">
                          <a:effectLst/>
                          <a:latin typeface="Arial"/>
                          <a:ea typeface="Times New Roman"/>
                        </a:rPr>
                        <a:t> </a:t>
                      </a:r>
                      <a:r>
                        <a:rPr lang="en-US" sz="1000" dirty="0" err="1">
                          <a:effectLst/>
                          <a:latin typeface="Arial"/>
                          <a:ea typeface="Times New Roman"/>
                        </a:rPr>
                        <a:t>yumurta</a:t>
                      </a:r>
                      <a:r>
                        <a:rPr lang="en-US" sz="1000" dirty="0">
                          <a:effectLst/>
                          <a:latin typeface="Arial"/>
                          <a:ea typeface="Times New Roman"/>
                        </a:rPr>
                        <a:t> </a:t>
                      </a:r>
                      <a:r>
                        <a:rPr lang="en-US" sz="1000" dirty="0" err="1">
                          <a:effectLst/>
                          <a:latin typeface="Arial"/>
                          <a:ea typeface="Times New Roman"/>
                        </a:rPr>
                        <a:t>kalitesi</a:t>
                      </a:r>
                      <a:r>
                        <a:rPr lang="en-US" sz="1000" dirty="0">
                          <a:effectLst/>
                          <a:latin typeface="Arial"/>
                          <a:ea typeface="Times New Roman"/>
                        </a:rPr>
                        <a:t> </a:t>
                      </a:r>
                      <a:r>
                        <a:rPr lang="en-US" sz="1000" dirty="0" err="1">
                          <a:effectLst/>
                          <a:latin typeface="Arial"/>
                          <a:ea typeface="Times New Roman"/>
                        </a:rPr>
                        <a:t>ve</a:t>
                      </a:r>
                      <a:r>
                        <a:rPr lang="en-US" sz="1000" dirty="0">
                          <a:effectLst/>
                          <a:latin typeface="Arial"/>
                          <a:ea typeface="Times New Roman"/>
                        </a:rPr>
                        <a:t> </a:t>
                      </a:r>
                      <a:r>
                        <a:rPr lang="en-US" sz="1000" dirty="0" err="1">
                          <a:effectLst/>
                          <a:latin typeface="Arial"/>
                          <a:ea typeface="Times New Roman"/>
                        </a:rPr>
                        <a:t>moleküler</a:t>
                      </a:r>
                      <a:r>
                        <a:rPr lang="en-US" sz="1000" dirty="0">
                          <a:effectLst/>
                          <a:latin typeface="Arial"/>
                          <a:ea typeface="Times New Roman"/>
                        </a:rPr>
                        <a:t> </a:t>
                      </a:r>
                      <a:r>
                        <a:rPr lang="en-US" sz="1000" dirty="0" err="1">
                          <a:effectLst/>
                          <a:latin typeface="Arial"/>
                          <a:ea typeface="Times New Roman"/>
                        </a:rPr>
                        <a:t>mekanizmaları</a:t>
                      </a:r>
                      <a:r>
                        <a:rPr lang="en-US" sz="1000" dirty="0">
                          <a:effectLst/>
                          <a:latin typeface="Arial"/>
                          <a:ea typeface="Times New Roman"/>
                        </a:rPr>
                        <a:t> </a:t>
                      </a:r>
                      <a:r>
                        <a:rPr lang="en-US" sz="1000" dirty="0" err="1">
                          <a:effectLst/>
                          <a:latin typeface="Arial"/>
                          <a:ea typeface="Times New Roman"/>
                        </a:rPr>
                        <a:t>arasındaki</a:t>
                      </a:r>
                      <a:r>
                        <a:rPr lang="en-US" sz="1000" dirty="0">
                          <a:effectLst/>
                          <a:latin typeface="Arial"/>
                          <a:ea typeface="Times New Roman"/>
                        </a:rPr>
                        <a:t> </a:t>
                      </a:r>
                      <a:r>
                        <a:rPr lang="en-US" sz="1000" dirty="0" err="1">
                          <a:effectLst/>
                          <a:latin typeface="Arial"/>
                          <a:ea typeface="Times New Roman"/>
                        </a:rPr>
                        <a:t>ilişkiler</a:t>
                      </a:r>
                      <a:r>
                        <a:rPr lang="en-US" sz="1000" dirty="0">
                          <a:effectLst/>
                          <a:latin typeface="Arial"/>
                          <a:ea typeface="Times New Roman"/>
                        </a:rPr>
                        <a:t> </a:t>
                      </a:r>
                      <a:r>
                        <a:rPr lang="en-US" sz="1000" dirty="0" err="1">
                          <a:effectLst/>
                          <a:latin typeface="Arial"/>
                          <a:ea typeface="Times New Roman"/>
                        </a:rPr>
                        <a:t>alanında</a:t>
                      </a:r>
                      <a:r>
                        <a:rPr lang="en-US" sz="1000" dirty="0">
                          <a:effectLst/>
                          <a:latin typeface="Arial"/>
                          <a:ea typeface="Times New Roman"/>
                        </a:rPr>
                        <a:t> </a:t>
                      </a:r>
                      <a:r>
                        <a:rPr lang="en-US" sz="1000" dirty="0" err="1">
                          <a:effectLst/>
                          <a:latin typeface="Arial"/>
                          <a:ea typeface="Times New Roman"/>
                        </a:rPr>
                        <a:t>direkt</a:t>
                      </a:r>
                      <a:r>
                        <a:rPr lang="en-US" sz="1000" dirty="0">
                          <a:effectLst/>
                          <a:latin typeface="Arial"/>
                          <a:ea typeface="Times New Roman"/>
                        </a:rPr>
                        <a:t> </a:t>
                      </a:r>
                      <a:r>
                        <a:rPr lang="en-US" sz="1000" dirty="0" err="1">
                          <a:effectLst/>
                          <a:latin typeface="Arial"/>
                          <a:ea typeface="Times New Roman"/>
                        </a:rPr>
                        <a:t>bir</a:t>
                      </a:r>
                      <a:r>
                        <a:rPr lang="en-US" sz="1000" dirty="0">
                          <a:effectLst/>
                          <a:latin typeface="Arial"/>
                          <a:ea typeface="Times New Roman"/>
                        </a:rPr>
                        <a:t> </a:t>
                      </a:r>
                      <a:r>
                        <a:rPr lang="en-US" sz="1000" dirty="0" err="1">
                          <a:effectLst/>
                          <a:latin typeface="Arial"/>
                          <a:ea typeface="Times New Roman"/>
                        </a:rPr>
                        <a:t>bilgi</a:t>
                      </a:r>
                      <a:r>
                        <a:rPr lang="en-US" sz="1000" dirty="0">
                          <a:effectLst/>
                          <a:latin typeface="Arial"/>
                          <a:ea typeface="Times New Roman"/>
                        </a:rPr>
                        <a:t> </a:t>
                      </a:r>
                      <a:r>
                        <a:rPr lang="en-US" sz="1000" dirty="0" err="1">
                          <a:effectLst/>
                          <a:latin typeface="Arial"/>
                          <a:ea typeface="Times New Roman"/>
                        </a:rPr>
                        <a:t>edinilememiştir</a:t>
                      </a:r>
                      <a:r>
                        <a:rPr lang="en-US" sz="1000" dirty="0">
                          <a:effectLst/>
                          <a:latin typeface="Arial"/>
                          <a:ea typeface="Times New Roman"/>
                        </a:rPr>
                        <a:t>. </a:t>
                      </a:r>
                      <a:r>
                        <a:rPr lang="en-US" sz="1000" dirty="0" err="1">
                          <a:effectLst/>
                          <a:latin typeface="Arial"/>
                          <a:ea typeface="Times New Roman"/>
                        </a:rPr>
                        <a:t>Çok</a:t>
                      </a:r>
                      <a:r>
                        <a:rPr lang="en-US" sz="1000" dirty="0">
                          <a:effectLst/>
                          <a:latin typeface="Arial"/>
                          <a:ea typeface="Times New Roman"/>
                        </a:rPr>
                        <a:t> </a:t>
                      </a:r>
                      <a:r>
                        <a:rPr lang="en-US" sz="1000" dirty="0" err="1">
                          <a:effectLst/>
                          <a:latin typeface="Arial"/>
                          <a:ea typeface="Times New Roman"/>
                        </a:rPr>
                        <a:t>açıktır</a:t>
                      </a:r>
                      <a:r>
                        <a:rPr lang="en-US" sz="1000" dirty="0">
                          <a:effectLst/>
                          <a:latin typeface="Arial"/>
                          <a:ea typeface="Times New Roman"/>
                        </a:rPr>
                        <a:t> </a:t>
                      </a:r>
                      <a:r>
                        <a:rPr lang="en-US" sz="1000" dirty="0" err="1">
                          <a:effectLst/>
                          <a:latin typeface="Arial"/>
                          <a:ea typeface="Times New Roman"/>
                        </a:rPr>
                        <a:t>ki</a:t>
                      </a:r>
                      <a:r>
                        <a:rPr lang="en-US" sz="1000" dirty="0">
                          <a:effectLst/>
                          <a:latin typeface="Arial"/>
                          <a:ea typeface="Times New Roman"/>
                        </a:rPr>
                        <a:t> granülosa </a:t>
                      </a:r>
                      <a:r>
                        <a:rPr lang="en-US" sz="1000" dirty="0" err="1">
                          <a:effectLst/>
                          <a:latin typeface="Arial"/>
                          <a:ea typeface="Times New Roman"/>
                        </a:rPr>
                        <a:t>hücreleri</a:t>
                      </a:r>
                      <a:r>
                        <a:rPr lang="en-US" sz="1000" dirty="0">
                          <a:effectLst/>
                          <a:latin typeface="Arial"/>
                          <a:ea typeface="Times New Roman"/>
                        </a:rPr>
                        <a:t> </a:t>
                      </a:r>
                      <a:r>
                        <a:rPr lang="en-US" sz="1000" dirty="0" err="1">
                          <a:effectLst/>
                          <a:latin typeface="Arial"/>
                          <a:ea typeface="Times New Roman"/>
                        </a:rPr>
                        <a:t>foliküler</a:t>
                      </a:r>
                      <a:r>
                        <a:rPr lang="en-US" sz="1000" dirty="0">
                          <a:effectLst/>
                          <a:latin typeface="Arial"/>
                          <a:ea typeface="Times New Roman"/>
                        </a:rPr>
                        <a:t> </a:t>
                      </a:r>
                      <a:r>
                        <a:rPr lang="en-US" sz="1000" dirty="0" err="1">
                          <a:effectLst/>
                          <a:latin typeface="Arial"/>
                          <a:ea typeface="Times New Roman"/>
                        </a:rPr>
                        <a:t>gelişimde</a:t>
                      </a:r>
                      <a:r>
                        <a:rPr lang="en-US" sz="1000" dirty="0">
                          <a:effectLst/>
                          <a:latin typeface="Arial"/>
                          <a:ea typeface="Times New Roman"/>
                        </a:rPr>
                        <a:t>, </a:t>
                      </a:r>
                      <a:r>
                        <a:rPr lang="en-US" sz="1000" dirty="0" err="1">
                          <a:effectLst/>
                          <a:latin typeface="Arial"/>
                          <a:ea typeface="Times New Roman"/>
                        </a:rPr>
                        <a:t>yumurta</a:t>
                      </a:r>
                      <a:r>
                        <a:rPr lang="en-US" sz="1000" dirty="0">
                          <a:effectLst/>
                          <a:latin typeface="Arial"/>
                          <a:ea typeface="Times New Roman"/>
                        </a:rPr>
                        <a:t> </a:t>
                      </a:r>
                      <a:r>
                        <a:rPr lang="en-US" sz="1000" dirty="0" err="1">
                          <a:effectLst/>
                          <a:latin typeface="Arial"/>
                          <a:ea typeface="Times New Roman"/>
                        </a:rPr>
                        <a:t>gelişiminde</a:t>
                      </a:r>
                      <a:r>
                        <a:rPr lang="en-US" sz="1000" dirty="0">
                          <a:effectLst/>
                          <a:latin typeface="Arial"/>
                          <a:ea typeface="Times New Roman"/>
                        </a:rPr>
                        <a:t>, </a:t>
                      </a:r>
                      <a:r>
                        <a:rPr lang="en-US" sz="1000" dirty="0" err="1">
                          <a:effectLst/>
                          <a:latin typeface="Arial"/>
                          <a:ea typeface="Times New Roman"/>
                        </a:rPr>
                        <a:t>ovulasyonda</a:t>
                      </a:r>
                      <a:r>
                        <a:rPr lang="en-US" sz="1000" dirty="0">
                          <a:effectLst/>
                          <a:latin typeface="Arial"/>
                          <a:ea typeface="Times New Roman"/>
                        </a:rPr>
                        <a:t>, </a:t>
                      </a:r>
                      <a:r>
                        <a:rPr lang="en-US" sz="1000" dirty="0" err="1">
                          <a:effectLst/>
                          <a:latin typeface="Arial"/>
                          <a:ea typeface="Times New Roman"/>
                        </a:rPr>
                        <a:t>fertilizasyonda</a:t>
                      </a:r>
                      <a:r>
                        <a:rPr lang="en-US" sz="1000" dirty="0">
                          <a:effectLst/>
                          <a:latin typeface="Arial"/>
                          <a:ea typeface="Times New Roman"/>
                        </a:rPr>
                        <a:t> </a:t>
                      </a:r>
                      <a:r>
                        <a:rPr lang="en-US" sz="1000" dirty="0" err="1">
                          <a:effectLst/>
                          <a:latin typeface="Arial"/>
                          <a:ea typeface="Times New Roman"/>
                        </a:rPr>
                        <a:t>ve</a:t>
                      </a:r>
                      <a:r>
                        <a:rPr lang="en-US" sz="1000" dirty="0">
                          <a:effectLst/>
                          <a:latin typeface="Arial"/>
                          <a:ea typeface="Times New Roman"/>
                        </a:rPr>
                        <a:t> </a:t>
                      </a:r>
                      <a:r>
                        <a:rPr lang="en-US" sz="1000" dirty="0" err="1">
                          <a:effectLst/>
                          <a:latin typeface="Arial"/>
                          <a:ea typeface="Times New Roman"/>
                        </a:rPr>
                        <a:t>dolaylı</a:t>
                      </a:r>
                      <a:r>
                        <a:rPr lang="en-US" sz="1000" dirty="0">
                          <a:effectLst/>
                          <a:latin typeface="Arial"/>
                          <a:ea typeface="Times New Roman"/>
                        </a:rPr>
                        <a:t> </a:t>
                      </a:r>
                      <a:r>
                        <a:rPr lang="en-US" sz="1000" dirty="0" err="1">
                          <a:effectLst/>
                          <a:latin typeface="Arial"/>
                          <a:ea typeface="Times New Roman"/>
                        </a:rPr>
                        <a:t>olarak</a:t>
                      </a:r>
                      <a:r>
                        <a:rPr lang="en-US" sz="1000" dirty="0">
                          <a:effectLst/>
                          <a:latin typeface="Arial"/>
                          <a:ea typeface="Times New Roman"/>
                        </a:rPr>
                        <a:t> </a:t>
                      </a:r>
                      <a:r>
                        <a:rPr lang="en-US" sz="1000" i="1" dirty="0">
                          <a:effectLst/>
                          <a:latin typeface="Arial"/>
                          <a:ea typeface="Times New Roman"/>
                        </a:rPr>
                        <a:t>in vitro</a:t>
                      </a:r>
                      <a:r>
                        <a:rPr lang="en-US" sz="1000" dirty="0">
                          <a:effectLst/>
                          <a:latin typeface="Arial"/>
                          <a:ea typeface="Times New Roman"/>
                        </a:rPr>
                        <a:t> </a:t>
                      </a:r>
                      <a:r>
                        <a:rPr lang="en-US" sz="1000" dirty="0" err="1">
                          <a:effectLst/>
                          <a:latin typeface="Arial"/>
                          <a:ea typeface="Times New Roman"/>
                        </a:rPr>
                        <a:t>fertilizasyonun</a:t>
                      </a:r>
                      <a:r>
                        <a:rPr lang="en-US" sz="1000" dirty="0">
                          <a:effectLst/>
                          <a:latin typeface="Arial"/>
                          <a:ea typeface="Times New Roman"/>
                        </a:rPr>
                        <a:t> (IVF) </a:t>
                      </a:r>
                      <a:r>
                        <a:rPr lang="en-US" sz="1000" dirty="0" err="1">
                          <a:effectLst/>
                          <a:latin typeface="Arial"/>
                          <a:ea typeface="Times New Roman"/>
                        </a:rPr>
                        <a:t>başarısında</a:t>
                      </a:r>
                      <a:r>
                        <a:rPr lang="en-US" sz="1000" dirty="0">
                          <a:effectLst/>
                          <a:latin typeface="Arial"/>
                          <a:ea typeface="Times New Roman"/>
                        </a:rPr>
                        <a:t> </a:t>
                      </a:r>
                      <a:r>
                        <a:rPr lang="en-US" sz="1000" dirty="0" err="1">
                          <a:effectLst/>
                          <a:latin typeface="Arial"/>
                          <a:ea typeface="Times New Roman"/>
                        </a:rPr>
                        <a:t>büyük</a:t>
                      </a:r>
                      <a:r>
                        <a:rPr lang="en-US" sz="1000" dirty="0">
                          <a:effectLst/>
                          <a:latin typeface="Arial"/>
                          <a:ea typeface="Times New Roman"/>
                        </a:rPr>
                        <a:t> </a:t>
                      </a:r>
                      <a:r>
                        <a:rPr lang="en-US" sz="1000" dirty="0" err="1">
                          <a:effectLst/>
                          <a:latin typeface="Arial"/>
                          <a:ea typeface="Times New Roman"/>
                        </a:rPr>
                        <a:t>rol</a:t>
                      </a:r>
                      <a:r>
                        <a:rPr lang="en-US" sz="1000" dirty="0">
                          <a:effectLst/>
                          <a:latin typeface="Arial"/>
                          <a:ea typeface="Times New Roman"/>
                        </a:rPr>
                        <a:t> </a:t>
                      </a:r>
                      <a:r>
                        <a:rPr lang="en-US" sz="1000" dirty="0" err="1">
                          <a:effectLst/>
                          <a:latin typeface="Arial"/>
                          <a:ea typeface="Times New Roman"/>
                        </a:rPr>
                        <a:t>oynamaktadır</a:t>
                      </a:r>
                      <a:r>
                        <a:rPr lang="en-US" sz="1000" dirty="0">
                          <a:effectLst/>
                          <a:latin typeface="Arial"/>
                          <a:ea typeface="Times New Roman"/>
                        </a:rPr>
                        <a:t>. </a:t>
                      </a:r>
                      <a:r>
                        <a:rPr lang="en-US" sz="1000" dirty="0" err="1">
                          <a:effectLst/>
                          <a:latin typeface="Arial"/>
                          <a:ea typeface="Times New Roman"/>
                        </a:rPr>
                        <a:t>Ancak</a:t>
                      </a:r>
                      <a:r>
                        <a:rPr lang="en-US" sz="1000" dirty="0">
                          <a:effectLst/>
                          <a:latin typeface="Arial"/>
                          <a:ea typeface="Times New Roman"/>
                        </a:rPr>
                        <a:t> </a:t>
                      </a:r>
                      <a:r>
                        <a:rPr lang="en-US" sz="1000" dirty="0" err="1">
                          <a:effectLst/>
                          <a:latin typeface="Arial"/>
                          <a:ea typeface="Times New Roman"/>
                        </a:rPr>
                        <a:t>bu</a:t>
                      </a:r>
                      <a:r>
                        <a:rPr lang="en-US" sz="1000" dirty="0">
                          <a:effectLst/>
                          <a:latin typeface="Arial"/>
                          <a:ea typeface="Times New Roman"/>
                        </a:rPr>
                        <a:t> </a:t>
                      </a:r>
                      <a:r>
                        <a:rPr lang="en-US" sz="1000" dirty="0" err="1">
                          <a:effectLst/>
                          <a:latin typeface="Arial"/>
                          <a:ea typeface="Times New Roman"/>
                        </a:rPr>
                        <a:t>rol</a:t>
                      </a:r>
                      <a:r>
                        <a:rPr lang="en-US" sz="1000" dirty="0">
                          <a:effectLst/>
                          <a:latin typeface="Arial"/>
                          <a:ea typeface="Times New Roman"/>
                        </a:rPr>
                        <a:t> </a:t>
                      </a:r>
                      <a:r>
                        <a:rPr lang="en-US" sz="1000" dirty="0" err="1">
                          <a:effectLst/>
                          <a:latin typeface="Arial"/>
                          <a:ea typeface="Times New Roman"/>
                        </a:rPr>
                        <a:t>şimdiye</a:t>
                      </a:r>
                      <a:r>
                        <a:rPr lang="en-US" sz="1000" dirty="0">
                          <a:effectLst/>
                          <a:latin typeface="Arial"/>
                          <a:ea typeface="Times New Roman"/>
                        </a:rPr>
                        <a:t> </a:t>
                      </a:r>
                      <a:r>
                        <a:rPr lang="en-US" sz="1000" dirty="0" err="1">
                          <a:effectLst/>
                          <a:latin typeface="Arial"/>
                          <a:ea typeface="Times New Roman"/>
                        </a:rPr>
                        <a:t>kadar</a:t>
                      </a:r>
                      <a:r>
                        <a:rPr lang="en-US" sz="1000" dirty="0">
                          <a:effectLst/>
                          <a:latin typeface="Arial"/>
                          <a:ea typeface="Times New Roman"/>
                        </a:rPr>
                        <a:t> </a:t>
                      </a:r>
                      <a:r>
                        <a:rPr lang="en-US" sz="1000" dirty="0" err="1">
                          <a:effectLst/>
                          <a:latin typeface="Arial"/>
                          <a:ea typeface="Times New Roman"/>
                        </a:rPr>
                        <a:t>sadece</a:t>
                      </a:r>
                      <a:r>
                        <a:rPr lang="en-US" sz="1000" dirty="0">
                          <a:effectLst/>
                          <a:latin typeface="Arial"/>
                          <a:ea typeface="Times New Roman"/>
                        </a:rPr>
                        <a:t> </a:t>
                      </a:r>
                      <a:r>
                        <a:rPr lang="en-US" sz="1000" dirty="0" err="1">
                          <a:effectLst/>
                          <a:latin typeface="Arial"/>
                          <a:ea typeface="Times New Roman"/>
                        </a:rPr>
                        <a:t>hormonel</a:t>
                      </a:r>
                      <a:r>
                        <a:rPr lang="en-US" sz="1000" dirty="0">
                          <a:effectLst/>
                          <a:latin typeface="Arial"/>
                          <a:ea typeface="Times New Roman"/>
                        </a:rPr>
                        <a:t> </a:t>
                      </a:r>
                      <a:r>
                        <a:rPr lang="en-US" sz="1000" dirty="0" err="1">
                          <a:effectLst/>
                          <a:latin typeface="Arial"/>
                          <a:ea typeface="Times New Roman"/>
                        </a:rPr>
                        <a:t>düzeyde</a:t>
                      </a:r>
                      <a:r>
                        <a:rPr lang="en-US" sz="1000" dirty="0">
                          <a:effectLst/>
                          <a:latin typeface="Arial"/>
                          <a:ea typeface="Times New Roman"/>
                        </a:rPr>
                        <a:t> </a:t>
                      </a:r>
                      <a:r>
                        <a:rPr lang="en-US" sz="1000" dirty="0" err="1">
                          <a:effectLst/>
                          <a:latin typeface="Arial"/>
                          <a:ea typeface="Times New Roman"/>
                        </a:rPr>
                        <a:t>açıklanmıştır</a:t>
                      </a:r>
                      <a:r>
                        <a:rPr lang="en-US" sz="1000" dirty="0">
                          <a:effectLst/>
                          <a:latin typeface="Arial"/>
                          <a:ea typeface="Times New Roman"/>
                        </a:rPr>
                        <a:t>. </a:t>
                      </a:r>
                      <a:r>
                        <a:rPr lang="en-US" sz="1000" dirty="0" err="1">
                          <a:effectLst/>
                          <a:latin typeface="Arial"/>
                          <a:ea typeface="Times New Roman"/>
                        </a:rPr>
                        <a:t>Daha</a:t>
                      </a:r>
                      <a:r>
                        <a:rPr lang="en-US" sz="1000" dirty="0">
                          <a:effectLst/>
                          <a:latin typeface="Arial"/>
                          <a:ea typeface="Times New Roman"/>
                        </a:rPr>
                        <a:t> </a:t>
                      </a:r>
                      <a:r>
                        <a:rPr lang="en-US" sz="1000" dirty="0" err="1">
                          <a:effectLst/>
                          <a:latin typeface="Arial"/>
                          <a:ea typeface="Times New Roman"/>
                        </a:rPr>
                        <a:t>detaylı</a:t>
                      </a:r>
                      <a:r>
                        <a:rPr lang="en-US" sz="1000" dirty="0">
                          <a:effectLst/>
                          <a:latin typeface="Arial"/>
                          <a:ea typeface="Times New Roman"/>
                        </a:rPr>
                        <a:t> </a:t>
                      </a:r>
                      <a:r>
                        <a:rPr lang="en-US" sz="1000" dirty="0" err="1">
                          <a:effectLst/>
                          <a:latin typeface="Arial"/>
                          <a:ea typeface="Times New Roman"/>
                        </a:rPr>
                        <a:t>bilgiye</a:t>
                      </a:r>
                      <a:r>
                        <a:rPr lang="en-US" sz="1000" dirty="0">
                          <a:effectLst/>
                          <a:latin typeface="Arial"/>
                          <a:ea typeface="Times New Roman"/>
                        </a:rPr>
                        <a:t> </a:t>
                      </a:r>
                      <a:r>
                        <a:rPr lang="en-US" sz="1000" dirty="0" err="1">
                          <a:effectLst/>
                          <a:latin typeface="Arial"/>
                          <a:ea typeface="Times New Roman"/>
                        </a:rPr>
                        <a:t>ulaşmak</a:t>
                      </a:r>
                      <a:r>
                        <a:rPr lang="en-US" sz="1000" dirty="0">
                          <a:effectLst/>
                          <a:latin typeface="Arial"/>
                          <a:ea typeface="Times New Roman"/>
                        </a:rPr>
                        <a:t> </a:t>
                      </a:r>
                      <a:r>
                        <a:rPr lang="en-US" sz="1000" dirty="0" err="1">
                          <a:effectLst/>
                          <a:latin typeface="Arial"/>
                          <a:ea typeface="Times New Roman"/>
                        </a:rPr>
                        <a:t>ancak</a:t>
                      </a:r>
                      <a:r>
                        <a:rPr lang="en-US" sz="1000" dirty="0">
                          <a:effectLst/>
                          <a:latin typeface="Arial"/>
                          <a:ea typeface="Times New Roman"/>
                        </a:rPr>
                        <a:t> </a:t>
                      </a:r>
                      <a:r>
                        <a:rPr lang="en-US" sz="1000" dirty="0" err="1">
                          <a:effectLst/>
                          <a:latin typeface="Arial"/>
                          <a:ea typeface="Times New Roman"/>
                        </a:rPr>
                        <a:t>bu</a:t>
                      </a:r>
                      <a:r>
                        <a:rPr lang="en-US" sz="1000" dirty="0">
                          <a:effectLst/>
                          <a:latin typeface="Arial"/>
                          <a:ea typeface="Times New Roman"/>
                        </a:rPr>
                        <a:t> </a:t>
                      </a:r>
                      <a:r>
                        <a:rPr lang="en-US" sz="1000" dirty="0" err="1">
                          <a:effectLst/>
                          <a:latin typeface="Arial"/>
                          <a:ea typeface="Times New Roman"/>
                        </a:rPr>
                        <a:t>etkileşimin</a:t>
                      </a:r>
                      <a:r>
                        <a:rPr lang="en-US" sz="1000" dirty="0">
                          <a:effectLst/>
                          <a:latin typeface="Arial"/>
                          <a:ea typeface="Times New Roman"/>
                        </a:rPr>
                        <a:t> </a:t>
                      </a:r>
                      <a:r>
                        <a:rPr lang="en-US" sz="1000" dirty="0" err="1">
                          <a:effectLst/>
                          <a:latin typeface="Arial"/>
                          <a:ea typeface="Times New Roman"/>
                        </a:rPr>
                        <a:t>moleküler</a:t>
                      </a:r>
                      <a:r>
                        <a:rPr lang="en-US" sz="1000" dirty="0">
                          <a:effectLst/>
                          <a:latin typeface="Arial"/>
                          <a:ea typeface="Times New Roman"/>
                        </a:rPr>
                        <a:t> </a:t>
                      </a:r>
                      <a:r>
                        <a:rPr lang="en-US" sz="1000" dirty="0" err="1">
                          <a:effectLst/>
                          <a:latin typeface="Arial"/>
                          <a:ea typeface="Times New Roman"/>
                        </a:rPr>
                        <a:t>düzeyde</a:t>
                      </a:r>
                      <a:r>
                        <a:rPr lang="en-US" sz="1000" dirty="0">
                          <a:effectLst/>
                          <a:latin typeface="Arial"/>
                          <a:ea typeface="Times New Roman"/>
                        </a:rPr>
                        <a:t> </a:t>
                      </a:r>
                      <a:r>
                        <a:rPr lang="en-US" sz="1000" dirty="0" err="1">
                          <a:effectLst/>
                          <a:latin typeface="Arial"/>
                          <a:ea typeface="Times New Roman"/>
                        </a:rPr>
                        <a:t>açıklanması</a:t>
                      </a:r>
                      <a:r>
                        <a:rPr lang="en-US" sz="1000" dirty="0">
                          <a:effectLst/>
                          <a:latin typeface="Arial"/>
                          <a:ea typeface="Times New Roman"/>
                        </a:rPr>
                        <a:t> </a:t>
                      </a:r>
                      <a:r>
                        <a:rPr lang="en-US" sz="1000" dirty="0" err="1">
                          <a:effectLst/>
                          <a:latin typeface="Arial"/>
                          <a:ea typeface="Times New Roman"/>
                        </a:rPr>
                        <a:t>ile</a:t>
                      </a:r>
                      <a:r>
                        <a:rPr lang="en-US" sz="1000" dirty="0">
                          <a:effectLst/>
                          <a:latin typeface="Arial"/>
                          <a:ea typeface="Times New Roman"/>
                        </a:rPr>
                        <a:t> </a:t>
                      </a:r>
                      <a:r>
                        <a:rPr lang="en-US" sz="1000" dirty="0" err="1">
                          <a:effectLst/>
                          <a:latin typeface="Arial"/>
                          <a:ea typeface="Times New Roman"/>
                        </a:rPr>
                        <a:t>mümkün</a:t>
                      </a:r>
                      <a:r>
                        <a:rPr lang="en-US" sz="1000" dirty="0">
                          <a:effectLst/>
                          <a:latin typeface="Arial"/>
                          <a:ea typeface="Times New Roman"/>
                        </a:rPr>
                        <a:t> </a:t>
                      </a:r>
                      <a:r>
                        <a:rPr lang="en-US" sz="1000" dirty="0" err="1">
                          <a:effectLst/>
                          <a:latin typeface="Arial"/>
                          <a:ea typeface="Times New Roman"/>
                        </a:rPr>
                        <a:t>olacaktır</a:t>
                      </a:r>
                      <a:r>
                        <a:rPr lang="en-US" sz="1000" dirty="0">
                          <a:effectLst/>
                          <a:latin typeface="Arial"/>
                          <a:ea typeface="Times New Roman"/>
                        </a:rPr>
                        <a:t>. </a:t>
                      </a:r>
                      <a:endParaRPr lang="tr-TR" sz="1000" dirty="0">
                        <a:effectLst/>
                        <a:latin typeface="Times New Roman"/>
                        <a:ea typeface="Times New Roman"/>
                      </a:endParaRPr>
                    </a:p>
                    <a:p>
                      <a:pPr marL="0" marR="0">
                        <a:lnSpc>
                          <a:spcPct val="150000"/>
                        </a:lnSpc>
                        <a:spcBef>
                          <a:spcPts val="0"/>
                        </a:spcBef>
                        <a:spcAft>
                          <a:spcPts val="0"/>
                        </a:spcAft>
                      </a:pPr>
                      <a:r>
                        <a:rPr lang="en-US" sz="1000" dirty="0">
                          <a:solidFill>
                            <a:srgbClr val="333399"/>
                          </a:solidFill>
                          <a:effectLst/>
                          <a:latin typeface="Arial"/>
                          <a:ea typeface="Times New Roman"/>
                        </a:rPr>
                        <a:t> </a:t>
                      </a:r>
                      <a:endParaRPr lang="tr-TR" sz="1000" dirty="0">
                        <a:effectLst/>
                        <a:latin typeface="Times New Roman"/>
                        <a:ea typeface="Times New Roman"/>
                      </a:endParaRPr>
                    </a:p>
                    <a:p>
                      <a:pPr marL="0" marR="0">
                        <a:lnSpc>
                          <a:spcPct val="150000"/>
                        </a:lnSpc>
                        <a:spcBef>
                          <a:spcPts val="0"/>
                        </a:spcBef>
                        <a:spcAft>
                          <a:spcPts val="0"/>
                        </a:spcAft>
                      </a:pPr>
                      <a:r>
                        <a:rPr lang="en-US" sz="1000" dirty="0" err="1">
                          <a:effectLst/>
                          <a:latin typeface="Arial"/>
                          <a:ea typeface="Times New Roman"/>
                        </a:rPr>
                        <a:t>Fonksiyonları</a:t>
                      </a:r>
                      <a:r>
                        <a:rPr lang="en-US" sz="1000" dirty="0">
                          <a:effectLst/>
                          <a:latin typeface="Arial"/>
                          <a:ea typeface="Times New Roman"/>
                        </a:rPr>
                        <a:t> </a:t>
                      </a:r>
                      <a:r>
                        <a:rPr lang="en-US" sz="1000" dirty="0" err="1">
                          <a:effectLst/>
                          <a:latin typeface="Arial"/>
                          <a:ea typeface="Times New Roman"/>
                        </a:rPr>
                        <a:t>hızla</a:t>
                      </a:r>
                      <a:r>
                        <a:rPr lang="en-US" sz="1000" dirty="0">
                          <a:effectLst/>
                          <a:latin typeface="Arial"/>
                          <a:ea typeface="Times New Roman"/>
                        </a:rPr>
                        <a:t> </a:t>
                      </a:r>
                      <a:r>
                        <a:rPr lang="en-US" sz="1000" dirty="0" err="1">
                          <a:effectLst/>
                          <a:latin typeface="Arial"/>
                          <a:ea typeface="Times New Roman"/>
                        </a:rPr>
                        <a:t>açığa</a:t>
                      </a:r>
                      <a:r>
                        <a:rPr lang="en-US" sz="1000" dirty="0">
                          <a:effectLst/>
                          <a:latin typeface="Arial"/>
                          <a:ea typeface="Times New Roman"/>
                        </a:rPr>
                        <a:t> </a:t>
                      </a:r>
                      <a:r>
                        <a:rPr lang="en-US" sz="1000" dirty="0" err="1">
                          <a:effectLst/>
                          <a:latin typeface="Arial"/>
                          <a:ea typeface="Times New Roman"/>
                        </a:rPr>
                        <a:t>çıkmaya</a:t>
                      </a:r>
                      <a:r>
                        <a:rPr lang="en-US" sz="1000" dirty="0">
                          <a:effectLst/>
                          <a:latin typeface="Arial"/>
                          <a:ea typeface="Times New Roman"/>
                        </a:rPr>
                        <a:t> </a:t>
                      </a:r>
                      <a:r>
                        <a:rPr lang="en-US" sz="1000" dirty="0" err="1">
                          <a:effectLst/>
                          <a:latin typeface="Arial"/>
                          <a:ea typeface="Times New Roman"/>
                        </a:rPr>
                        <a:t>başlayan</a:t>
                      </a:r>
                      <a:r>
                        <a:rPr lang="en-US" sz="1000" dirty="0">
                          <a:effectLst/>
                          <a:latin typeface="Arial"/>
                          <a:ea typeface="Times New Roman"/>
                        </a:rPr>
                        <a:t> </a:t>
                      </a:r>
                      <a:r>
                        <a:rPr lang="en-US" sz="1000" dirty="0" err="1">
                          <a:effectLst/>
                          <a:latin typeface="Arial"/>
                          <a:ea typeface="Times New Roman"/>
                        </a:rPr>
                        <a:t>miRNA’ların</a:t>
                      </a:r>
                      <a:r>
                        <a:rPr lang="en-US" sz="1000" dirty="0">
                          <a:effectLst/>
                          <a:latin typeface="Arial"/>
                          <a:ea typeface="Times New Roman"/>
                        </a:rPr>
                        <a:t> </a:t>
                      </a:r>
                      <a:r>
                        <a:rPr lang="en-US" sz="1000" dirty="0" err="1">
                          <a:effectLst/>
                          <a:latin typeface="Arial"/>
                          <a:ea typeface="Times New Roman"/>
                        </a:rPr>
                        <a:t>insan</a:t>
                      </a:r>
                      <a:r>
                        <a:rPr lang="en-US" sz="1000" dirty="0">
                          <a:effectLst/>
                          <a:latin typeface="Arial"/>
                          <a:ea typeface="Times New Roman"/>
                        </a:rPr>
                        <a:t> </a:t>
                      </a:r>
                      <a:r>
                        <a:rPr lang="en-US" sz="1000" dirty="0" err="1">
                          <a:effectLst/>
                          <a:latin typeface="Arial"/>
                          <a:ea typeface="Times New Roman"/>
                        </a:rPr>
                        <a:t>genlerinin</a:t>
                      </a:r>
                      <a:r>
                        <a:rPr lang="en-US" sz="1000" dirty="0">
                          <a:effectLst/>
                          <a:latin typeface="Arial"/>
                          <a:ea typeface="Times New Roman"/>
                        </a:rPr>
                        <a:t> </a:t>
                      </a:r>
                      <a:r>
                        <a:rPr lang="en-US" sz="1000" dirty="0" err="1">
                          <a:effectLst/>
                          <a:latin typeface="Arial"/>
                          <a:ea typeface="Times New Roman"/>
                        </a:rPr>
                        <a:t>yaklaşık</a:t>
                      </a:r>
                      <a:r>
                        <a:rPr lang="en-US" sz="1000" dirty="0">
                          <a:effectLst/>
                          <a:latin typeface="Arial"/>
                          <a:ea typeface="Times New Roman"/>
                        </a:rPr>
                        <a:t> %30’unun </a:t>
                      </a:r>
                      <a:r>
                        <a:rPr lang="en-US" sz="1000" dirty="0" err="1">
                          <a:effectLst/>
                          <a:latin typeface="Arial"/>
                          <a:ea typeface="Times New Roman"/>
                        </a:rPr>
                        <a:t>fonksiyonunu</a:t>
                      </a:r>
                      <a:r>
                        <a:rPr lang="en-US" sz="1000" dirty="0">
                          <a:effectLst/>
                          <a:latin typeface="Arial"/>
                          <a:ea typeface="Times New Roman"/>
                        </a:rPr>
                        <a:t> </a:t>
                      </a:r>
                      <a:r>
                        <a:rPr lang="en-US" sz="1000" dirty="0" err="1">
                          <a:effectLst/>
                          <a:latin typeface="Arial"/>
                          <a:ea typeface="Times New Roman"/>
                        </a:rPr>
                        <a:t>düzenlediği</a:t>
                      </a:r>
                      <a:r>
                        <a:rPr lang="en-US" sz="1000" dirty="0">
                          <a:effectLst/>
                          <a:latin typeface="Arial"/>
                          <a:ea typeface="Times New Roman"/>
                        </a:rPr>
                        <a:t> </a:t>
                      </a:r>
                      <a:r>
                        <a:rPr lang="en-US" sz="1000" dirty="0" err="1">
                          <a:effectLst/>
                          <a:latin typeface="Arial"/>
                          <a:ea typeface="Times New Roman"/>
                        </a:rPr>
                        <a:t>tahmin</a:t>
                      </a:r>
                      <a:r>
                        <a:rPr lang="en-US" sz="1000" dirty="0">
                          <a:effectLst/>
                          <a:latin typeface="Arial"/>
                          <a:ea typeface="Times New Roman"/>
                        </a:rPr>
                        <a:t> </a:t>
                      </a:r>
                      <a:r>
                        <a:rPr lang="en-US" sz="1000" dirty="0" err="1">
                          <a:effectLst/>
                          <a:latin typeface="Arial"/>
                          <a:ea typeface="Times New Roman"/>
                        </a:rPr>
                        <a:t>edilmektedir</a:t>
                      </a:r>
                      <a:r>
                        <a:rPr lang="en-US" sz="1000" dirty="0">
                          <a:effectLst/>
                          <a:latin typeface="Arial"/>
                          <a:ea typeface="Times New Roman"/>
                        </a:rPr>
                        <a:t>. </a:t>
                      </a:r>
                      <a:r>
                        <a:rPr lang="en-US" sz="1000" dirty="0" err="1">
                          <a:effectLst/>
                          <a:latin typeface="Arial"/>
                          <a:ea typeface="Times New Roman"/>
                        </a:rPr>
                        <a:t>Kanser</a:t>
                      </a:r>
                      <a:r>
                        <a:rPr lang="en-US" sz="1000" dirty="0">
                          <a:effectLst/>
                          <a:latin typeface="Arial"/>
                          <a:ea typeface="Times New Roman"/>
                        </a:rPr>
                        <a:t> </a:t>
                      </a:r>
                      <a:r>
                        <a:rPr lang="en-US" sz="1000" dirty="0" err="1">
                          <a:effectLst/>
                          <a:latin typeface="Arial"/>
                          <a:ea typeface="Times New Roman"/>
                        </a:rPr>
                        <a:t>gibi</a:t>
                      </a:r>
                      <a:r>
                        <a:rPr lang="en-US" sz="1000" dirty="0">
                          <a:effectLst/>
                          <a:latin typeface="Arial"/>
                          <a:ea typeface="Times New Roman"/>
                        </a:rPr>
                        <a:t> </a:t>
                      </a:r>
                      <a:r>
                        <a:rPr lang="en-US" sz="1000" dirty="0" err="1">
                          <a:effectLst/>
                          <a:latin typeface="Arial"/>
                          <a:ea typeface="Times New Roman"/>
                        </a:rPr>
                        <a:t>pek</a:t>
                      </a:r>
                      <a:r>
                        <a:rPr lang="en-US" sz="1000" dirty="0">
                          <a:effectLst/>
                          <a:latin typeface="Arial"/>
                          <a:ea typeface="Times New Roman"/>
                        </a:rPr>
                        <a:t> </a:t>
                      </a:r>
                      <a:r>
                        <a:rPr lang="en-US" sz="1000" dirty="0" err="1">
                          <a:effectLst/>
                          <a:latin typeface="Arial"/>
                          <a:ea typeface="Times New Roman"/>
                        </a:rPr>
                        <a:t>çok</a:t>
                      </a:r>
                      <a:r>
                        <a:rPr lang="en-US" sz="1000" dirty="0">
                          <a:effectLst/>
                          <a:latin typeface="Arial"/>
                          <a:ea typeface="Times New Roman"/>
                        </a:rPr>
                        <a:t> </a:t>
                      </a:r>
                      <a:r>
                        <a:rPr lang="en-US" sz="1000" dirty="0" err="1">
                          <a:effectLst/>
                          <a:latin typeface="Arial"/>
                          <a:ea typeface="Times New Roman"/>
                        </a:rPr>
                        <a:t>hastalıkta</a:t>
                      </a:r>
                      <a:r>
                        <a:rPr lang="en-US" sz="1000" dirty="0">
                          <a:effectLst/>
                          <a:latin typeface="Arial"/>
                          <a:ea typeface="Times New Roman"/>
                        </a:rPr>
                        <a:t> </a:t>
                      </a:r>
                      <a:r>
                        <a:rPr lang="en-US" sz="1000" dirty="0" err="1">
                          <a:effectLst/>
                          <a:latin typeface="Arial"/>
                          <a:ea typeface="Times New Roman"/>
                        </a:rPr>
                        <a:t>önemli</a:t>
                      </a:r>
                      <a:r>
                        <a:rPr lang="en-US" sz="1000" dirty="0">
                          <a:effectLst/>
                          <a:latin typeface="Arial"/>
                          <a:ea typeface="Times New Roman"/>
                        </a:rPr>
                        <a:t> </a:t>
                      </a:r>
                      <a:r>
                        <a:rPr lang="en-US" sz="1000" dirty="0" err="1">
                          <a:effectLst/>
                          <a:latin typeface="Arial"/>
                          <a:ea typeface="Times New Roman"/>
                        </a:rPr>
                        <a:t>rol</a:t>
                      </a:r>
                      <a:r>
                        <a:rPr lang="en-US" sz="1000" dirty="0">
                          <a:effectLst/>
                          <a:latin typeface="Arial"/>
                          <a:ea typeface="Times New Roman"/>
                        </a:rPr>
                        <a:t> </a:t>
                      </a:r>
                      <a:r>
                        <a:rPr lang="en-US" sz="1000" dirty="0" err="1">
                          <a:effectLst/>
                          <a:latin typeface="Arial"/>
                          <a:ea typeface="Times New Roman"/>
                        </a:rPr>
                        <a:t>oynadıkları</a:t>
                      </a:r>
                      <a:r>
                        <a:rPr lang="en-US" sz="1000" dirty="0">
                          <a:effectLst/>
                          <a:latin typeface="Arial"/>
                          <a:ea typeface="Times New Roman"/>
                        </a:rPr>
                        <a:t> </a:t>
                      </a:r>
                      <a:r>
                        <a:rPr lang="en-US" sz="1000" dirty="0" err="1">
                          <a:effectLst/>
                          <a:latin typeface="Arial"/>
                          <a:ea typeface="Times New Roman"/>
                        </a:rPr>
                        <a:t>bu</a:t>
                      </a:r>
                      <a:r>
                        <a:rPr lang="en-US" sz="1000" dirty="0">
                          <a:effectLst/>
                          <a:latin typeface="Arial"/>
                          <a:ea typeface="Times New Roman"/>
                        </a:rPr>
                        <a:t> </a:t>
                      </a:r>
                      <a:r>
                        <a:rPr lang="en-US" sz="1000" dirty="0" err="1">
                          <a:effectLst/>
                          <a:latin typeface="Arial"/>
                          <a:ea typeface="Times New Roman"/>
                        </a:rPr>
                        <a:t>güne</a:t>
                      </a:r>
                      <a:r>
                        <a:rPr lang="en-US" sz="1000" dirty="0">
                          <a:effectLst/>
                          <a:latin typeface="Arial"/>
                          <a:ea typeface="Times New Roman"/>
                        </a:rPr>
                        <a:t> </a:t>
                      </a:r>
                      <a:r>
                        <a:rPr lang="en-US" sz="1000" dirty="0" err="1">
                          <a:effectLst/>
                          <a:latin typeface="Arial"/>
                          <a:ea typeface="Times New Roman"/>
                        </a:rPr>
                        <a:t>kadar</a:t>
                      </a:r>
                      <a:r>
                        <a:rPr lang="en-US" sz="1000" dirty="0">
                          <a:effectLst/>
                          <a:latin typeface="Arial"/>
                          <a:ea typeface="Times New Roman"/>
                        </a:rPr>
                        <a:t> </a:t>
                      </a:r>
                      <a:r>
                        <a:rPr lang="en-US" sz="1000" dirty="0" err="1">
                          <a:effectLst/>
                          <a:latin typeface="Arial"/>
                          <a:ea typeface="Times New Roman"/>
                        </a:rPr>
                        <a:t>yapılan</a:t>
                      </a:r>
                      <a:r>
                        <a:rPr lang="en-US" sz="1000" dirty="0">
                          <a:effectLst/>
                          <a:latin typeface="Arial"/>
                          <a:ea typeface="Times New Roman"/>
                        </a:rPr>
                        <a:t> </a:t>
                      </a:r>
                      <a:r>
                        <a:rPr lang="en-US" sz="1000" dirty="0" err="1">
                          <a:effectLst/>
                          <a:latin typeface="Arial"/>
                          <a:ea typeface="Times New Roman"/>
                        </a:rPr>
                        <a:t>çalışmalarda</a:t>
                      </a:r>
                      <a:r>
                        <a:rPr lang="en-US" sz="1000" dirty="0">
                          <a:effectLst/>
                          <a:latin typeface="Arial"/>
                          <a:ea typeface="Times New Roman"/>
                        </a:rPr>
                        <a:t> </a:t>
                      </a:r>
                      <a:r>
                        <a:rPr lang="en-US" sz="1000" dirty="0" err="1">
                          <a:effectLst/>
                          <a:latin typeface="Arial"/>
                          <a:ea typeface="Times New Roman"/>
                        </a:rPr>
                        <a:t>rapor</a:t>
                      </a:r>
                      <a:r>
                        <a:rPr lang="en-US" sz="1000" dirty="0">
                          <a:effectLst/>
                          <a:latin typeface="Arial"/>
                          <a:ea typeface="Times New Roman"/>
                        </a:rPr>
                        <a:t> </a:t>
                      </a:r>
                      <a:r>
                        <a:rPr lang="en-US" sz="1000" dirty="0" err="1">
                          <a:effectLst/>
                          <a:latin typeface="Arial"/>
                          <a:ea typeface="Times New Roman"/>
                        </a:rPr>
                        <a:t>edilmiştir</a:t>
                      </a:r>
                      <a:r>
                        <a:rPr lang="en-US" sz="1000" b="1" dirty="0">
                          <a:effectLst/>
                          <a:latin typeface="Arial"/>
                          <a:ea typeface="Times New Roman"/>
                        </a:rPr>
                        <a:t>. </a:t>
                      </a:r>
                      <a:r>
                        <a:rPr lang="en-US" sz="1000" b="1" dirty="0" err="1">
                          <a:effectLst/>
                          <a:latin typeface="Arial"/>
                          <a:ea typeface="Times New Roman"/>
                        </a:rPr>
                        <a:t>Literatür</a:t>
                      </a:r>
                      <a:r>
                        <a:rPr lang="en-US" sz="1000" b="1" dirty="0">
                          <a:effectLst/>
                          <a:latin typeface="Arial"/>
                          <a:ea typeface="Times New Roman"/>
                        </a:rPr>
                        <a:t> </a:t>
                      </a:r>
                      <a:r>
                        <a:rPr lang="en-US" sz="1000" b="1" dirty="0" err="1">
                          <a:effectLst/>
                          <a:latin typeface="Arial"/>
                          <a:ea typeface="Times New Roman"/>
                        </a:rPr>
                        <a:t>özetinde</a:t>
                      </a:r>
                      <a:r>
                        <a:rPr lang="en-US" sz="1000" b="1" dirty="0">
                          <a:effectLst/>
                          <a:latin typeface="Arial"/>
                          <a:ea typeface="Times New Roman"/>
                        </a:rPr>
                        <a:t> de </a:t>
                      </a:r>
                      <a:r>
                        <a:rPr lang="en-US" sz="1000" b="1" dirty="0" err="1">
                          <a:effectLst/>
                          <a:latin typeface="Arial"/>
                          <a:ea typeface="Times New Roman"/>
                        </a:rPr>
                        <a:t>belirtildiği</a:t>
                      </a:r>
                      <a:r>
                        <a:rPr lang="en-US" sz="1000" b="1" dirty="0">
                          <a:effectLst/>
                          <a:latin typeface="Arial"/>
                          <a:ea typeface="Times New Roman"/>
                        </a:rPr>
                        <a:t> </a:t>
                      </a:r>
                      <a:r>
                        <a:rPr lang="en-US" sz="1000" b="1" dirty="0" err="1">
                          <a:effectLst/>
                          <a:latin typeface="Arial"/>
                          <a:ea typeface="Times New Roman"/>
                        </a:rPr>
                        <a:t>gibi</a:t>
                      </a:r>
                      <a:r>
                        <a:rPr lang="en-US" sz="1000" b="1" dirty="0">
                          <a:effectLst/>
                          <a:latin typeface="Arial"/>
                          <a:ea typeface="Times New Roman"/>
                        </a:rPr>
                        <a:t> </a:t>
                      </a:r>
                      <a:r>
                        <a:rPr lang="en-US" sz="1000" b="1" dirty="0" err="1">
                          <a:effectLst/>
                          <a:latin typeface="Arial"/>
                          <a:ea typeface="Times New Roman"/>
                        </a:rPr>
                        <a:t>yumurtalık</a:t>
                      </a:r>
                      <a:r>
                        <a:rPr lang="en-US" sz="1000" b="1" dirty="0">
                          <a:effectLst/>
                          <a:latin typeface="Arial"/>
                          <a:ea typeface="Times New Roman"/>
                        </a:rPr>
                        <a:t> </a:t>
                      </a:r>
                      <a:r>
                        <a:rPr lang="en-US" sz="1000" b="1" dirty="0" err="1">
                          <a:effectLst/>
                          <a:latin typeface="Arial"/>
                          <a:ea typeface="Times New Roman"/>
                        </a:rPr>
                        <a:t>ve</a:t>
                      </a:r>
                      <a:r>
                        <a:rPr lang="en-US" sz="1000" b="1" dirty="0">
                          <a:effectLst/>
                          <a:latin typeface="Arial"/>
                          <a:ea typeface="Times New Roman"/>
                        </a:rPr>
                        <a:t> </a:t>
                      </a:r>
                      <a:r>
                        <a:rPr lang="en-US" sz="1000" b="1" dirty="0" err="1">
                          <a:effectLst/>
                          <a:latin typeface="Arial"/>
                          <a:ea typeface="Times New Roman"/>
                        </a:rPr>
                        <a:t>yumurta</a:t>
                      </a:r>
                      <a:r>
                        <a:rPr lang="en-US" sz="1000" b="1" dirty="0">
                          <a:effectLst/>
                          <a:latin typeface="Arial"/>
                          <a:ea typeface="Times New Roman"/>
                        </a:rPr>
                        <a:t> </a:t>
                      </a:r>
                      <a:r>
                        <a:rPr lang="en-US" sz="1000" b="1" dirty="0" err="1">
                          <a:effectLst/>
                          <a:latin typeface="Arial"/>
                          <a:ea typeface="Times New Roman"/>
                        </a:rPr>
                        <a:t>gelişiminde</a:t>
                      </a:r>
                      <a:r>
                        <a:rPr lang="en-US" sz="1000" b="1" dirty="0">
                          <a:effectLst/>
                          <a:latin typeface="Arial"/>
                          <a:ea typeface="Times New Roman"/>
                        </a:rPr>
                        <a:t> </a:t>
                      </a:r>
                      <a:r>
                        <a:rPr lang="en-US" sz="1000" b="1" dirty="0" err="1">
                          <a:effectLst/>
                          <a:latin typeface="Arial"/>
                          <a:ea typeface="Times New Roman"/>
                        </a:rPr>
                        <a:t>miRNA’ların</a:t>
                      </a:r>
                      <a:r>
                        <a:rPr lang="en-US" sz="1000" b="1" dirty="0">
                          <a:effectLst/>
                          <a:latin typeface="Arial"/>
                          <a:ea typeface="Times New Roman"/>
                        </a:rPr>
                        <a:t> </a:t>
                      </a:r>
                      <a:r>
                        <a:rPr lang="en-US" sz="1000" b="1" dirty="0" err="1">
                          <a:effectLst/>
                          <a:latin typeface="Arial"/>
                          <a:ea typeface="Times New Roman"/>
                        </a:rPr>
                        <a:t>rolü</a:t>
                      </a:r>
                      <a:r>
                        <a:rPr lang="en-US" sz="1000" b="1" dirty="0">
                          <a:effectLst/>
                          <a:latin typeface="Arial"/>
                          <a:ea typeface="Times New Roman"/>
                        </a:rPr>
                        <a:t> </a:t>
                      </a:r>
                      <a:r>
                        <a:rPr lang="en-US" sz="1000" b="1" dirty="0" err="1">
                          <a:effectLst/>
                          <a:latin typeface="Arial"/>
                          <a:ea typeface="Times New Roman"/>
                        </a:rPr>
                        <a:t>olabileceği</a:t>
                      </a:r>
                      <a:r>
                        <a:rPr lang="en-US" sz="1000" b="1" dirty="0">
                          <a:effectLst/>
                          <a:latin typeface="Arial"/>
                          <a:ea typeface="Times New Roman"/>
                        </a:rPr>
                        <a:t> </a:t>
                      </a:r>
                      <a:r>
                        <a:rPr lang="en-US" sz="1000" b="1" dirty="0" err="1">
                          <a:effectLst/>
                          <a:latin typeface="Arial"/>
                          <a:ea typeface="Times New Roman"/>
                        </a:rPr>
                        <a:t>yapılan</a:t>
                      </a:r>
                      <a:r>
                        <a:rPr lang="en-US" sz="1000" b="1" dirty="0">
                          <a:effectLst/>
                          <a:latin typeface="Arial"/>
                          <a:ea typeface="Times New Roman"/>
                        </a:rPr>
                        <a:t> fare </a:t>
                      </a:r>
                      <a:r>
                        <a:rPr lang="en-US" sz="1000" b="1" dirty="0" err="1">
                          <a:effectLst/>
                          <a:latin typeface="Arial"/>
                          <a:ea typeface="Times New Roman"/>
                        </a:rPr>
                        <a:t>çalışmaları</a:t>
                      </a:r>
                      <a:r>
                        <a:rPr lang="en-US" sz="1000" b="1" dirty="0">
                          <a:effectLst/>
                          <a:latin typeface="Arial"/>
                          <a:ea typeface="Times New Roman"/>
                        </a:rPr>
                        <a:t> </a:t>
                      </a:r>
                      <a:r>
                        <a:rPr lang="en-US" sz="1000" b="1" dirty="0" err="1">
                          <a:effectLst/>
                          <a:latin typeface="Arial"/>
                          <a:ea typeface="Times New Roman"/>
                        </a:rPr>
                        <a:t>ile</a:t>
                      </a:r>
                      <a:r>
                        <a:rPr lang="en-US" sz="1000" b="1" dirty="0">
                          <a:effectLst/>
                          <a:latin typeface="Arial"/>
                          <a:ea typeface="Times New Roman"/>
                        </a:rPr>
                        <a:t> </a:t>
                      </a:r>
                      <a:r>
                        <a:rPr lang="en-US" sz="1000" b="1" dirty="0" err="1">
                          <a:effectLst/>
                          <a:latin typeface="Arial"/>
                          <a:ea typeface="Times New Roman"/>
                        </a:rPr>
                        <a:t>gösterilmiştir</a:t>
                      </a:r>
                      <a:r>
                        <a:rPr lang="en-US" sz="1000" b="1" dirty="0">
                          <a:effectLst/>
                          <a:latin typeface="Arial"/>
                          <a:ea typeface="Times New Roman"/>
                        </a:rPr>
                        <a:t>, </a:t>
                      </a:r>
                      <a:r>
                        <a:rPr lang="en-US" sz="1000" b="1" dirty="0" err="1">
                          <a:effectLst/>
                          <a:latin typeface="Arial"/>
                          <a:ea typeface="Times New Roman"/>
                        </a:rPr>
                        <a:t>ancak</a:t>
                      </a:r>
                      <a:r>
                        <a:rPr lang="en-US" sz="1000" b="1" dirty="0">
                          <a:effectLst/>
                          <a:latin typeface="Arial"/>
                          <a:ea typeface="Times New Roman"/>
                        </a:rPr>
                        <a:t> </a:t>
                      </a:r>
                      <a:r>
                        <a:rPr lang="en-US" sz="1000" b="1" dirty="0" err="1">
                          <a:effectLst/>
                          <a:latin typeface="Arial"/>
                          <a:ea typeface="Times New Roman"/>
                        </a:rPr>
                        <a:t>bugüne</a:t>
                      </a:r>
                      <a:r>
                        <a:rPr lang="en-US" sz="1000" b="1" dirty="0">
                          <a:effectLst/>
                          <a:latin typeface="Arial"/>
                          <a:ea typeface="Times New Roman"/>
                        </a:rPr>
                        <a:t> </a:t>
                      </a:r>
                      <a:r>
                        <a:rPr lang="en-US" sz="1000" b="1" dirty="0" err="1">
                          <a:effectLst/>
                          <a:latin typeface="Arial"/>
                          <a:ea typeface="Times New Roman"/>
                        </a:rPr>
                        <a:t>kadar</a:t>
                      </a:r>
                      <a:r>
                        <a:rPr lang="en-US" sz="1000" b="1" dirty="0">
                          <a:effectLst/>
                          <a:latin typeface="Arial"/>
                          <a:ea typeface="Times New Roman"/>
                        </a:rPr>
                        <a:t> </a:t>
                      </a:r>
                      <a:r>
                        <a:rPr lang="en-US" sz="1000" b="1" dirty="0" err="1">
                          <a:effectLst/>
                          <a:latin typeface="Arial"/>
                          <a:ea typeface="Times New Roman"/>
                        </a:rPr>
                        <a:t>infertiliteye</a:t>
                      </a:r>
                      <a:r>
                        <a:rPr lang="en-US" sz="1000" b="1" dirty="0">
                          <a:effectLst/>
                          <a:latin typeface="Arial"/>
                          <a:ea typeface="Times New Roman"/>
                        </a:rPr>
                        <a:t> de </a:t>
                      </a:r>
                      <a:r>
                        <a:rPr lang="en-US" sz="1000" b="1" dirty="0" err="1">
                          <a:effectLst/>
                          <a:latin typeface="Arial"/>
                          <a:ea typeface="Times New Roman"/>
                        </a:rPr>
                        <a:t>sebep</a:t>
                      </a:r>
                      <a:r>
                        <a:rPr lang="en-US" sz="1000" b="1" dirty="0">
                          <a:effectLst/>
                          <a:latin typeface="Arial"/>
                          <a:ea typeface="Times New Roman"/>
                        </a:rPr>
                        <a:t> </a:t>
                      </a:r>
                      <a:r>
                        <a:rPr lang="en-US" sz="1000" b="1" dirty="0" err="1">
                          <a:effectLst/>
                          <a:latin typeface="Arial"/>
                          <a:ea typeface="Times New Roman"/>
                        </a:rPr>
                        <a:t>olan</a:t>
                      </a:r>
                      <a:r>
                        <a:rPr lang="en-US" sz="1000" b="1" dirty="0">
                          <a:effectLst/>
                          <a:latin typeface="Arial"/>
                          <a:ea typeface="Times New Roman"/>
                        </a:rPr>
                        <a:t> </a:t>
                      </a:r>
                      <a:r>
                        <a:rPr lang="en-US" sz="1000" b="1" dirty="0" err="1">
                          <a:effectLst/>
                          <a:latin typeface="Arial"/>
                          <a:ea typeface="Times New Roman"/>
                        </a:rPr>
                        <a:t>PKOS’da</a:t>
                      </a:r>
                      <a:r>
                        <a:rPr lang="en-US" sz="1000" b="1" dirty="0">
                          <a:effectLst/>
                          <a:latin typeface="Arial"/>
                          <a:ea typeface="Times New Roman"/>
                        </a:rPr>
                        <a:t> </a:t>
                      </a:r>
                      <a:r>
                        <a:rPr lang="en-US" sz="1000" b="1" dirty="0" err="1">
                          <a:effectLst/>
                          <a:latin typeface="Arial"/>
                          <a:ea typeface="Times New Roman"/>
                        </a:rPr>
                        <a:t>miRNA’lar</a:t>
                      </a:r>
                      <a:r>
                        <a:rPr lang="en-US" sz="1000" b="1" dirty="0">
                          <a:effectLst/>
                          <a:latin typeface="Arial"/>
                          <a:ea typeface="Times New Roman"/>
                        </a:rPr>
                        <a:t> </a:t>
                      </a:r>
                      <a:r>
                        <a:rPr lang="en-US" sz="1000" b="1" dirty="0" err="1">
                          <a:effectLst/>
                          <a:latin typeface="Arial"/>
                          <a:ea typeface="Times New Roman"/>
                        </a:rPr>
                        <a:t>ile</a:t>
                      </a:r>
                      <a:r>
                        <a:rPr lang="en-US" sz="1000" b="1" dirty="0">
                          <a:effectLst/>
                          <a:latin typeface="Arial"/>
                          <a:ea typeface="Times New Roman"/>
                        </a:rPr>
                        <a:t> </a:t>
                      </a:r>
                      <a:r>
                        <a:rPr lang="en-US" sz="1000" b="1" dirty="0" err="1">
                          <a:effectLst/>
                          <a:latin typeface="Arial"/>
                          <a:ea typeface="Times New Roman"/>
                        </a:rPr>
                        <a:t>ilgili</a:t>
                      </a:r>
                      <a:r>
                        <a:rPr lang="en-US" sz="1000" b="1" dirty="0">
                          <a:effectLst/>
                          <a:latin typeface="Arial"/>
                          <a:ea typeface="Times New Roman"/>
                        </a:rPr>
                        <a:t> </a:t>
                      </a:r>
                      <a:r>
                        <a:rPr lang="en-US" sz="1000" b="1" dirty="0" err="1">
                          <a:effectLst/>
                          <a:latin typeface="Arial"/>
                          <a:ea typeface="Times New Roman"/>
                        </a:rPr>
                        <a:t>hiçbir</a:t>
                      </a:r>
                      <a:r>
                        <a:rPr lang="en-US" sz="1000" b="1" dirty="0">
                          <a:effectLst/>
                          <a:latin typeface="Arial"/>
                          <a:ea typeface="Times New Roman"/>
                        </a:rPr>
                        <a:t> </a:t>
                      </a:r>
                      <a:r>
                        <a:rPr lang="en-US" sz="1000" b="1" dirty="0" err="1">
                          <a:effectLst/>
                          <a:latin typeface="Arial"/>
                          <a:ea typeface="Times New Roman"/>
                        </a:rPr>
                        <a:t>çalışma</a:t>
                      </a:r>
                      <a:r>
                        <a:rPr lang="en-US" sz="1000" b="1" dirty="0">
                          <a:effectLst/>
                          <a:latin typeface="Arial"/>
                          <a:ea typeface="Times New Roman"/>
                        </a:rPr>
                        <a:t> </a:t>
                      </a:r>
                      <a:r>
                        <a:rPr lang="en-US" sz="1000" b="1" dirty="0" err="1">
                          <a:effectLst/>
                          <a:latin typeface="Arial"/>
                          <a:ea typeface="Times New Roman"/>
                        </a:rPr>
                        <a:t>rapor</a:t>
                      </a:r>
                      <a:r>
                        <a:rPr lang="en-US" sz="1000" b="1" dirty="0">
                          <a:effectLst/>
                          <a:latin typeface="Arial"/>
                          <a:ea typeface="Times New Roman"/>
                        </a:rPr>
                        <a:t> </a:t>
                      </a:r>
                      <a:r>
                        <a:rPr lang="en-US" sz="1000" b="1" dirty="0" err="1">
                          <a:effectLst/>
                          <a:latin typeface="Arial"/>
                          <a:ea typeface="Times New Roman"/>
                        </a:rPr>
                        <a:t>edilmemiştir</a:t>
                      </a:r>
                      <a:r>
                        <a:rPr lang="en-US" sz="1000" dirty="0">
                          <a:effectLst/>
                          <a:latin typeface="Arial"/>
                          <a:ea typeface="Times New Roman"/>
                        </a:rPr>
                        <a:t>. </a:t>
                      </a:r>
                      <a:r>
                        <a:rPr lang="en-US" sz="1000" b="1" dirty="0">
                          <a:effectLst/>
                          <a:latin typeface="Arial"/>
                          <a:ea typeface="Times New Roman"/>
                        </a:rPr>
                        <a:t>Bu </a:t>
                      </a:r>
                      <a:r>
                        <a:rPr lang="en-US" sz="1000" b="1" dirty="0" err="1">
                          <a:effectLst/>
                          <a:latin typeface="Arial"/>
                          <a:ea typeface="Times New Roman"/>
                        </a:rPr>
                        <a:t>çalışma</a:t>
                      </a:r>
                      <a:r>
                        <a:rPr lang="en-US" sz="1000" b="1" dirty="0">
                          <a:effectLst/>
                          <a:latin typeface="Arial"/>
                          <a:ea typeface="Times New Roman"/>
                        </a:rPr>
                        <a:t> </a:t>
                      </a:r>
                      <a:r>
                        <a:rPr lang="en-US" sz="1000" b="1" dirty="0" err="1">
                          <a:effectLst/>
                          <a:latin typeface="Arial"/>
                          <a:ea typeface="Times New Roman"/>
                        </a:rPr>
                        <a:t>öncelikle</a:t>
                      </a:r>
                      <a:r>
                        <a:rPr lang="en-US" sz="1000" b="1" dirty="0">
                          <a:effectLst/>
                          <a:latin typeface="Arial"/>
                          <a:ea typeface="Times New Roman"/>
                        </a:rPr>
                        <a:t> PKOS’lu </a:t>
                      </a:r>
                      <a:r>
                        <a:rPr lang="en-US" sz="1000" b="1" dirty="0" err="1">
                          <a:effectLst/>
                          <a:latin typeface="Arial"/>
                          <a:ea typeface="Times New Roman"/>
                        </a:rPr>
                        <a:t>hastaların</a:t>
                      </a:r>
                      <a:r>
                        <a:rPr lang="en-US" sz="1000" b="1" dirty="0">
                          <a:effectLst/>
                          <a:latin typeface="Arial"/>
                          <a:ea typeface="Times New Roman"/>
                        </a:rPr>
                        <a:t> miRNA </a:t>
                      </a:r>
                      <a:r>
                        <a:rPr lang="en-US" sz="1000" b="1" dirty="0" err="1">
                          <a:effectLst/>
                          <a:latin typeface="Arial"/>
                          <a:ea typeface="Times New Roman"/>
                        </a:rPr>
                        <a:t>ifade</a:t>
                      </a:r>
                      <a:r>
                        <a:rPr lang="en-US" sz="1000" b="1" dirty="0">
                          <a:effectLst/>
                          <a:latin typeface="Arial"/>
                          <a:ea typeface="Times New Roman"/>
                        </a:rPr>
                        <a:t> </a:t>
                      </a:r>
                      <a:r>
                        <a:rPr lang="en-US" sz="1000" b="1" dirty="0" err="1">
                          <a:effectLst/>
                          <a:latin typeface="Arial"/>
                          <a:ea typeface="Times New Roman"/>
                        </a:rPr>
                        <a:t>profillerini</a:t>
                      </a:r>
                      <a:r>
                        <a:rPr lang="en-US" sz="1000" b="1" dirty="0">
                          <a:effectLst/>
                          <a:latin typeface="Arial"/>
                          <a:ea typeface="Times New Roman"/>
                        </a:rPr>
                        <a:t> </a:t>
                      </a:r>
                      <a:r>
                        <a:rPr lang="en-US" sz="1000" b="1" dirty="0" err="1">
                          <a:effectLst/>
                          <a:latin typeface="Arial"/>
                          <a:ea typeface="Times New Roman"/>
                        </a:rPr>
                        <a:t>yüksek</a:t>
                      </a:r>
                      <a:r>
                        <a:rPr lang="en-US" sz="1000" b="1" dirty="0">
                          <a:effectLst/>
                          <a:latin typeface="Arial"/>
                          <a:ea typeface="Times New Roman"/>
                        </a:rPr>
                        <a:t> </a:t>
                      </a:r>
                      <a:r>
                        <a:rPr lang="en-US" sz="1000" b="1" dirty="0" err="1">
                          <a:effectLst/>
                          <a:latin typeface="Arial"/>
                          <a:ea typeface="Times New Roman"/>
                        </a:rPr>
                        <a:t>işlem</a:t>
                      </a:r>
                      <a:r>
                        <a:rPr lang="en-US" sz="1000" b="1" dirty="0">
                          <a:effectLst/>
                          <a:latin typeface="Arial"/>
                          <a:ea typeface="Times New Roman"/>
                        </a:rPr>
                        <a:t> </a:t>
                      </a:r>
                      <a:r>
                        <a:rPr lang="en-US" sz="1000" b="1" dirty="0" err="1">
                          <a:effectLst/>
                          <a:latin typeface="Arial"/>
                          <a:ea typeface="Times New Roman"/>
                        </a:rPr>
                        <a:t>kapasiteli</a:t>
                      </a:r>
                      <a:r>
                        <a:rPr lang="en-US" sz="1000" b="1" dirty="0">
                          <a:effectLst/>
                          <a:latin typeface="Arial"/>
                          <a:ea typeface="Times New Roman"/>
                        </a:rPr>
                        <a:t> </a:t>
                      </a:r>
                      <a:r>
                        <a:rPr lang="en-US" sz="1000" b="1" dirty="0" err="1">
                          <a:effectLst/>
                          <a:latin typeface="Arial"/>
                          <a:ea typeface="Times New Roman"/>
                        </a:rPr>
                        <a:t>bir</a:t>
                      </a:r>
                      <a:r>
                        <a:rPr lang="en-US" sz="1000" b="1" dirty="0">
                          <a:effectLst/>
                          <a:latin typeface="Arial"/>
                          <a:ea typeface="Times New Roman"/>
                        </a:rPr>
                        <a:t> </a:t>
                      </a:r>
                      <a:r>
                        <a:rPr lang="en-US" sz="1000" b="1" dirty="0" err="1">
                          <a:effectLst/>
                          <a:latin typeface="Arial"/>
                          <a:ea typeface="Times New Roman"/>
                        </a:rPr>
                        <a:t>yöntem</a:t>
                      </a:r>
                      <a:r>
                        <a:rPr lang="en-US" sz="1000" b="1" dirty="0">
                          <a:effectLst/>
                          <a:latin typeface="Arial"/>
                          <a:ea typeface="Times New Roman"/>
                        </a:rPr>
                        <a:t> </a:t>
                      </a:r>
                      <a:r>
                        <a:rPr lang="en-US" sz="1000" b="1" dirty="0" err="1">
                          <a:effectLst/>
                          <a:latin typeface="Arial"/>
                          <a:ea typeface="Times New Roman"/>
                        </a:rPr>
                        <a:t>olan</a:t>
                      </a:r>
                      <a:r>
                        <a:rPr lang="en-US" sz="1000" b="1" dirty="0">
                          <a:effectLst/>
                          <a:latin typeface="Arial"/>
                          <a:ea typeface="Times New Roman"/>
                        </a:rPr>
                        <a:t> mikrodizin </a:t>
                      </a:r>
                      <a:r>
                        <a:rPr lang="en-US" sz="1000" b="1" dirty="0" err="1">
                          <a:effectLst/>
                          <a:latin typeface="Arial"/>
                          <a:ea typeface="Times New Roman"/>
                        </a:rPr>
                        <a:t>teknolojisini</a:t>
                      </a:r>
                      <a:r>
                        <a:rPr lang="en-US" sz="1000" b="1" dirty="0">
                          <a:effectLst/>
                          <a:latin typeface="Arial"/>
                          <a:ea typeface="Times New Roman"/>
                        </a:rPr>
                        <a:t> </a:t>
                      </a:r>
                      <a:r>
                        <a:rPr lang="en-US" sz="1000" b="1" dirty="0" err="1">
                          <a:effectLst/>
                          <a:latin typeface="Arial"/>
                          <a:ea typeface="Times New Roman"/>
                        </a:rPr>
                        <a:t>kullanarak</a:t>
                      </a:r>
                      <a:r>
                        <a:rPr lang="en-US" sz="1000" b="1" dirty="0">
                          <a:effectLst/>
                          <a:latin typeface="Arial"/>
                          <a:ea typeface="Times New Roman"/>
                        </a:rPr>
                        <a:t> </a:t>
                      </a:r>
                      <a:r>
                        <a:rPr lang="en-US" sz="1000" b="1" dirty="0" err="1">
                          <a:effectLst/>
                          <a:latin typeface="Arial"/>
                          <a:ea typeface="Times New Roman"/>
                        </a:rPr>
                        <a:t>ortaya</a:t>
                      </a:r>
                      <a:r>
                        <a:rPr lang="en-US" sz="1000" b="1" dirty="0">
                          <a:effectLst/>
                          <a:latin typeface="Arial"/>
                          <a:ea typeface="Times New Roman"/>
                        </a:rPr>
                        <a:t> </a:t>
                      </a:r>
                      <a:r>
                        <a:rPr lang="en-US" sz="1000" b="1" dirty="0" err="1">
                          <a:effectLst/>
                          <a:latin typeface="Arial"/>
                          <a:ea typeface="Times New Roman"/>
                        </a:rPr>
                        <a:t>çıkartmayı</a:t>
                      </a:r>
                      <a:r>
                        <a:rPr lang="en-US" sz="1000" b="1" dirty="0">
                          <a:effectLst/>
                          <a:latin typeface="Arial"/>
                          <a:ea typeface="Times New Roman"/>
                        </a:rPr>
                        <a:t> </a:t>
                      </a:r>
                      <a:r>
                        <a:rPr lang="en-US" sz="1000" b="1" dirty="0" err="1">
                          <a:effectLst/>
                          <a:latin typeface="Arial"/>
                          <a:ea typeface="Times New Roman"/>
                        </a:rPr>
                        <a:t>hedeflemektedir</a:t>
                      </a:r>
                      <a:r>
                        <a:rPr lang="en-US" sz="1000" b="1" dirty="0">
                          <a:effectLst/>
                          <a:latin typeface="Arial"/>
                          <a:ea typeface="Times New Roman"/>
                        </a:rPr>
                        <a:t> </a:t>
                      </a:r>
                      <a:r>
                        <a:rPr lang="en-US" sz="1000" b="1" dirty="0" err="1">
                          <a:effectLst/>
                          <a:latin typeface="Arial"/>
                          <a:ea typeface="Times New Roman"/>
                        </a:rPr>
                        <a:t>ki</a:t>
                      </a:r>
                      <a:r>
                        <a:rPr lang="en-US" sz="1000" b="1" dirty="0">
                          <a:effectLst/>
                          <a:latin typeface="Arial"/>
                          <a:ea typeface="Times New Roman"/>
                        </a:rPr>
                        <a:t> </a:t>
                      </a:r>
                      <a:r>
                        <a:rPr lang="en-US" sz="1000" b="1" dirty="0" err="1">
                          <a:effectLst/>
                          <a:latin typeface="Arial"/>
                          <a:ea typeface="Times New Roman"/>
                        </a:rPr>
                        <a:t>bugüne</a:t>
                      </a:r>
                      <a:r>
                        <a:rPr lang="en-US" sz="1000" b="1" dirty="0">
                          <a:effectLst/>
                          <a:latin typeface="Arial"/>
                          <a:ea typeface="Times New Roman"/>
                        </a:rPr>
                        <a:t> </a:t>
                      </a:r>
                      <a:r>
                        <a:rPr lang="en-US" sz="1000" b="1" dirty="0" err="1">
                          <a:effectLst/>
                          <a:latin typeface="Arial"/>
                          <a:ea typeface="Times New Roman"/>
                        </a:rPr>
                        <a:t>kadar</a:t>
                      </a:r>
                      <a:r>
                        <a:rPr lang="en-US" sz="1000" b="1" dirty="0">
                          <a:effectLst/>
                          <a:latin typeface="Arial"/>
                          <a:ea typeface="Times New Roman"/>
                        </a:rPr>
                        <a:t> PKOS’a </a:t>
                      </a:r>
                      <a:r>
                        <a:rPr lang="en-US" sz="1000" b="1" dirty="0" err="1">
                          <a:effectLst/>
                          <a:latin typeface="Arial"/>
                          <a:ea typeface="Times New Roman"/>
                        </a:rPr>
                        <a:t>özel</a:t>
                      </a:r>
                      <a:r>
                        <a:rPr lang="en-US" sz="1000" b="1" dirty="0">
                          <a:effectLst/>
                          <a:latin typeface="Arial"/>
                          <a:ea typeface="Times New Roman"/>
                        </a:rPr>
                        <a:t> </a:t>
                      </a:r>
                      <a:r>
                        <a:rPr lang="en-US" sz="1000" b="1" dirty="0" err="1">
                          <a:effectLst/>
                          <a:latin typeface="Arial"/>
                          <a:ea typeface="Times New Roman"/>
                        </a:rPr>
                        <a:t>bir</a:t>
                      </a:r>
                      <a:r>
                        <a:rPr lang="en-US" sz="1000" b="1" dirty="0">
                          <a:effectLst/>
                          <a:latin typeface="Arial"/>
                          <a:ea typeface="Times New Roman"/>
                        </a:rPr>
                        <a:t> miRNA </a:t>
                      </a:r>
                      <a:r>
                        <a:rPr lang="en-US" sz="1000" b="1" dirty="0" err="1">
                          <a:effectLst/>
                          <a:latin typeface="Arial"/>
                          <a:ea typeface="Times New Roman"/>
                        </a:rPr>
                        <a:t>ya</a:t>
                      </a:r>
                      <a:r>
                        <a:rPr lang="en-US" sz="1000" b="1" dirty="0">
                          <a:effectLst/>
                          <a:latin typeface="Arial"/>
                          <a:ea typeface="Times New Roman"/>
                        </a:rPr>
                        <a:t> da miRNA </a:t>
                      </a:r>
                      <a:r>
                        <a:rPr lang="en-US" sz="1000" b="1" dirty="0" err="1">
                          <a:effectLst/>
                          <a:latin typeface="Arial"/>
                          <a:ea typeface="Times New Roman"/>
                        </a:rPr>
                        <a:t>imzası</a:t>
                      </a:r>
                      <a:r>
                        <a:rPr lang="en-US" sz="1000" b="1" dirty="0">
                          <a:effectLst/>
                          <a:latin typeface="Arial"/>
                          <a:ea typeface="Times New Roman"/>
                        </a:rPr>
                        <a:t> </a:t>
                      </a:r>
                      <a:r>
                        <a:rPr lang="en-US" sz="1000" b="1" dirty="0" err="1">
                          <a:effectLst/>
                          <a:latin typeface="Arial"/>
                          <a:ea typeface="Times New Roman"/>
                        </a:rPr>
                        <a:t>tanımlanmamıştır</a:t>
                      </a:r>
                      <a:r>
                        <a:rPr lang="en-US" sz="1000" b="1" dirty="0">
                          <a:effectLst/>
                          <a:latin typeface="Arial"/>
                          <a:ea typeface="Times New Roman"/>
                        </a:rPr>
                        <a:t>. </a:t>
                      </a:r>
                      <a:r>
                        <a:rPr lang="en-US" sz="1000" b="1" dirty="0" err="1">
                          <a:effectLst/>
                          <a:latin typeface="Arial"/>
                          <a:ea typeface="Times New Roman"/>
                        </a:rPr>
                        <a:t>Çalışma</a:t>
                      </a:r>
                      <a:r>
                        <a:rPr lang="en-US" sz="1000" b="1" dirty="0">
                          <a:effectLst/>
                          <a:latin typeface="Arial"/>
                          <a:ea typeface="Times New Roman"/>
                        </a:rPr>
                        <a:t> </a:t>
                      </a:r>
                      <a:r>
                        <a:rPr lang="en-US" sz="1000" b="1" dirty="0" err="1">
                          <a:effectLst/>
                          <a:latin typeface="Arial"/>
                          <a:ea typeface="Times New Roman"/>
                        </a:rPr>
                        <a:t>öncelikle</a:t>
                      </a:r>
                      <a:r>
                        <a:rPr lang="en-US" sz="1000" b="1" dirty="0">
                          <a:effectLst/>
                          <a:latin typeface="Arial"/>
                          <a:ea typeface="Times New Roman"/>
                        </a:rPr>
                        <a:t> </a:t>
                      </a:r>
                      <a:r>
                        <a:rPr lang="en-US" sz="1000" b="1" dirty="0" err="1">
                          <a:effectLst/>
                          <a:latin typeface="Arial"/>
                          <a:ea typeface="Times New Roman"/>
                        </a:rPr>
                        <a:t>bu</a:t>
                      </a:r>
                      <a:r>
                        <a:rPr lang="en-US" sz="1000" b="1" dirty="0">
                          <a:effectLst/>
                          <a:latin typeface="Arial"/>
                          <a:ea typeface="Times New Roman"/>
                        </a:rPr>
                        <a:t> </a:t>
                      </a:r>
                      <a:r>
                        <a:rPr lang="en-US" sz="1000" b="1" dirty="0" err="1">
                          <a:effectLst/>
                          <a:latin typeface="Arial"/>
                          <a:ea typeface="Times New Roman"/>
                        </a:rPr>
                        <a:t>yönüyle</a:t>
                      </a:r>
                      <a:r>
                        <a:rPr lang="en-US" sz="1000" b="1" dirty="0">
                          <a:effectLst/>
                          <a:latin typeface="Arial"/>
                          <a:ea typeface="Times New Roman"/>
                        </a:rPr>
                        <a:t> </a:t>
                      </a:r>
                      <a:r>
                        <a:rPr lang="en-US" sz="1000" b="1" dirty="0" err="1">
                          <a:effectLst/>
                          <a:latin typeface="Arial"/>
                          <a:ea typeface="Times New Roman"/>
                        </a:rPr>
                        <a:t>literatürde</a:t>
                      </a:r>
                      <a:r>
                        <a:rPr lang="en-US" sz="1000" b="1" dirty="0">
                          <a:effectLst/>
                          <a:latin typeface="Arial"/>
                          <a:ea typeface="Times New Roman"/>
                        </a:rPr>
                        <a:t> </a:t>
                      </a:r>
                      <a:r>
                        <a:rPr lang="en-US" sz="1000" b="1" dirty="0" err="1">
                          <a:effectLst/>
                          <a:latin typeface="Arial"/>
                          <a:ea typeface="Times New Roman"/>
                        </a:rPr>
                        <a:t>özgün</a:t>
                      </a:r>
                      <a:r>
                        <a:rPr lang="en-US" sz="1000" b="1" dirty="0">
                          <a:effectLst/>
                          <a:latin typeface="Arial"/>
                          <a:ea typeface="Times New Roman"/>
                        </a:rPr>
                        <a:t> </a:t>
                      </a:r>
                      <a:r>
                        <a:rPr lang="en-US" sz="1000" b="1" dirty="0" err="1">
                          <a:effectLst/>
                          <a:latin typeface="Arial"/>
                          <a:ea typeface="Times New Roman"/>
                        </a:rPr>
                        <a:t>bir</a:t>
                      </a:r>
                      <a:r>
                        <a:rPr lang="en-US" sz="1000" b="1" dirty="0">
                          <a:effectLst/>
                          <a:latin typeface="Arial"/>
                          <a:ea typeface="Times New Roman"/>
                        </a:rPr>
                        <a:t> </a:t>
                      </a:r>
                      <a:r>
                        <a:rPr lang="en-US" sz="1000" b="1" dirty="0" err="1">
                          <a:effectLst/>
                          <a:latin typeface="Arial"/>
                          <a:ea typeface="Times New Roman"/>
                        </a:rPr>
                        <a:t>yere</a:t>
                      </a:r>
                      <a:r>
                        <a:rPr lang="en-US" sz="1000" b="1" dirty="0">
                          <a:effectLst/>
                          <a:latin typeface="Arial"/>
                          <a:ea typeface="Times New Roman"/>
                        </a:rPr>
                        <a:t> </a:t>
                      </a:r>
                      <a:r>
                        <a:rPr lang="en-US" sz="1000" b="1" dirty="0" err="1">
                          <a:effectLst/>
                          <a:latin typeface="Arial"/>
                          <a:ea typeface="Times New Roman"/>
                        </a:rPr>
                        <a:t>sahip</a:t>
                      </a:r>
                      <a:r>
                        <a:rPr lang="en-US" sz="1000" b="1" dirty="0">
                          <a:effectLst/>
                          <a:latin typeface="Arial"/>
                          <a:ea typeface="Times New Roman"/>
                        </a:rPr>
                        <a:t> </a:t>
                      </a:r>
                      <a:r>
                        <a:rPr lang="en-US" sz="1000" b="1" dirty="0" err="1">
                          <a:effectLst/>
                          <a:latin typeface="Arial"/>
                          <a:ea typeface="Times New Roman"/>
                        </a:rPr>
                        <a:t>olacaktır</a:t>
                      </a:r>
                      <a:r>
                        <a:rPr lang="en-US" sz="1000" b="1" dirty="0">
                          <a:effectLst/>
                          <a:latin typeface="Arial"/>
                          <a:ea typeface="Times New Roman"/>
                        </a:rPr>
                        <a:t>. </a:t>
                      </a:r>
                      <a:r>
                        <a:rPr lang="en-US" sz="1000" dirty="0" err="1">
                          <a:effectLst/>
                          <a:latin typeface="Arial"/>
                          <a:ea typeface="Times New Roman"/>
                        </a:rPr>
                        <a:t>Aynı</a:t>
                      </a:r>
                      <a:r>
                        <a:rPr lang="en-US" sz="1000" dirty="0">
                          <a:effectLst/>
                          <a:latin typeface="Arial"/>
                          <a:ea typeface="Times New Roman"/>
                        </a:rPr>
                        <a:t> </a:t>
                      </a:r>
                      <a:r>
                        <a:rPr lang="en-US" sz="1000" dirty="0" err="1">
                          <a:effectLst/>
                          <a:latin typeface="Arial"/>
                          <a:ea typeface="Times New Roman"/>
                        </a:rPr>
                        <a:t>zamanda</a:t>
                      </a:r>
                      <a:r>
                        <a:rPr lang="en-US" sz="1000" dirty="0">
                          <a:effectLst/>
                          <a:latin typeface="Arial"/>
                          <a:ea typeface="Times New Roman"/>
                        </a:rPr>
                        <a:t> </a:t>
                      </a:r>
                      <a:r>
                        <a:rPr lang="en-US" sz="1000" dirty="0" err="1">
                          <a:effectLst/>
                          <a:latin typeface="Arial"/>
                          <a:ea typeface="Times New Roman"/>
                        </a:rPr>
                        <a:t>infertiliteye</a:t>
                      </a:r>
                      <a:r>
                        <a:rPr lang="en-US" sz="1000" dirty="0">
                          <a:effectLst/>
                          <a:latin typeface="Arial"/>
                          <a:ea typeface="Times New Roman"/>
                        </a:rPr>
                        <a:t> </a:t>
                      </a:r>
                      <a:r>
                        <a:rPr lang="en-US" sz="1000" dirty="0" err="1">
                          <a:effectLst/>
                          <a:latin typeface="Arial"/>
                          <a:ea typeface="Times New Roman"/>
                        </a:rPr>
                        <a:t>sebep</a:t>
                      </a:r>
                      <a:r>
                        <a:rPr lang="en-US" sz="1000" dirty="0">
                          <a:effectLst/>
                          <a:latin typeface="Arial"/>
                          <a:ea typeface="Times New Roman"/>
                        </a:rPr>
                        <a:t> </a:t>
                      </a:r>
                      <a:r>
                        <a:rPr lang="en-US" sz="1000" dirty="0" err="1">
                          <a:effectLst/>
                          <a:latin typeface="Arial"/>
                          <a:ea typeface="Times New Roman"/>
                        </a:rPr>
                        <a:t>olan</a:t>
                      </a:r>
                      <a:r>
                        <a:rPr lang="en-US" sz="1000" dirty="0">
                          <a:effectLst/>
                          <a:latin typeface="Arial"/>
                          <a:ea typeface="Times New Roman"/>
                        </a:rPr>
                        <a:t> </a:t>
                      </a:r>
                      <a:r>
                        <a:rPr lang="en-US" sz="1000" dirty="0" err="1">
                          <a:effectLst/>
                          <a:latin typeface="Arial"/>
                          <a:ea typeface="Times New Roman"/>
                        </a:rPr>
                        <a:t>bir</a:t>
                      </a:r>
                      <a:r>
                        <a:rPr lang="en-US" sz="1000" dirty="0">
                          <a:effectLst/>
                          <a:latin typeface="Arial"/>
                          <a:ea typeface="Times New Roman"/>
                        </a:rPr>
                        <a:t> </a:t>
                      </a:r>
                      <a:r>
                        <a:rPr lang="en-US" sz="1000" dirty="0" err="1">
                          <a:effectLst/>
                          <a:latin typeface="Arial"/>
                          <a:ea typeface="Times New Roman"/>
                        </a:rPr>
                        <a:t>hastalığa</a:t>
                      </a:r>
                      <a:r>
                        <a:rPr lang="en-US" sz="1000" dirty="0">
                          <a:effectLst/>
                          <a:latin typeface="Arial"/>
                          <a:ea typeface="Times New Roman"/>
                        </a:rPr>
                        <a:t> </a:t>
                      </a:r>
                      <a:r>
                        <a:rPr lang="en-US" sz="1000" dirty="0" err="1">
                          <a:effectLst/>
                          <a:latin typeface="Arial"/>
                          <a:ea typeface="Times New Roman"/>
                        </a:rPr>
                        <a:t>sahip</a:t>
                      </a:r>
                      <a:r>
                        <a:rPr lang="en-US" sz="1000" dirty="0">
                          <a:effectLst/>
                          <a:latin typeface="Arial"/>
                          <a:ea typeface="Times New Roman"/>
                        </a:rPr>
                        <a:t> </a:t>
                      </a:r>
                      <a:r>
                        <a:rPr lang="en-US" sz="1000" dirty="0" err="1">
                          <a:effectLst/>
                          <a:latin typeface="Arial"/>
                          <a:ea typeface="Times New Roman"/>
                        </a:rPr>
                        <a:t>olmayan</a:t>
                      </a:r>
                      <a:r>
                        <a:rPr lang="en-US" sz="1000" dirty="0">
                          <a:effectLst/>
                          <a:latin typeface="Arial"/>
                          <a:ea typeface="Times New Roman"/>
                        </a:rPr>
                        <a:t>, PKOS </a:t>
                      </a:r>
                      <a:r>
                        <a:rPr lang="en-US" sz="1000" dirty="0" err="1">
                          <a:effectLst/>
                          <a:latin typeface="Arial"/>
                          <a:ea typeface="Times New Roman"/>
                        </a:rPr>
                        <a:t>hastası</a:t>
                      </a:r>
                      <a:r>
                        <a:rPr lang="en-US" sz="1000" dirty="0">
                          <a:effectLst/>
                          <a:latin typeface="Arial"/>
                          <a:ea typeface="Times New Roman"/>
                        </a:rPr>
                        <a:t> </a:t>
                      </a:r>
                      <a:r>
                        <a:rPr lang="en-US" sz="1000" dirty="0" err="1">
                          <a:effectLst/>
                          <a:latin typeface="Arial"/>
                          <a:ea typeface="Times New Roman"/>
                        </a:rPr>
                        <a:t>olmayan</a:t>
                      </a:r>
                      <a:r>
                        <a:rPr lang="en-US" sz="1000" dirty="0">
                          <a:effectLst/>
                          <a:latin typeface="Arial"/>
                          <a:ea typeface="Times New Roman"/>
                        </a:rPr>
                        <a:t>, </a:t>
                      </a:r>
                      <a:r>
                        <a:rPr lang="en-US" sz="1000" dirty="0" err="1">
                          <a:effectLst/>
                          <a:latin typeface="Arial"/>
                          <a:ea typeface="Times New Roman"/>
                        </a:rPr>
                        <a:t>kontrollerden</a:t>
                      </a:r>
                      <a:r>
                        <a:rPr lang="en-US" sz="1000" dirty="0">
                          <a:effectLst/>
                          <a:latin typeface="Arial"/>
                          <a:ea typeface="Times New Roman"/>
                        </a:rPr>
                        <a:t> </a:t>
                      </a:r>
                      <a:r>
                        <a:rPr lang="en-US" sz="1000" dirty="0" err="1">
                          <a:effectLst/>
                          <a:latin typeface="Arial"/>
                          <a:ea typeface="Times New Roman"/>
                        </a:rPr>
                        <a:t>elde</a:t>
                      </a:r>
                      <a:r>
                        <a:rPr lang="en-US" sz="1000" dirty="0">
                          <a:effectLst/>
                          <a:latin typeface="Arial"/>
                          <a:ea typeface="Times New Roman"/>
                        </a:rPr>
                        <a:t> </a:t>
                      </a:r>
                      <a:r>
                        <a:rPr lang="en-US" sz="1000" dirty="0" err="1">
                          <a:effectLst/>
                          <a:latin typeface="Arial"/>
                          <a:ea typeface="Times New Roman"/>
                        </a:rPr>
                        <a:t>edilecek</a:t>
                      </a:r>
                      <a:r>
                        <a:rPr lang="en-US" sz="1000" dirty="0">
                          <a:effectLst/>
                          <a:latin typeface="Arial"/>
                          <a:ea typeface="Times New Roman"/>
                        </a:rPr>
                        <a:t> </a:t>
                      </a:r>
                      <a:r>
                        <a:rPr lang="en-US" sz="1000" dirty="0" err="1">
                          <a:effectLst/>
                          <a:latin typeface="Arial"/>
                          <a:ea typeface="Times New Roman"/>
                        </a:rPr>
                        <a:t>olan</a:t>
                      </a:r>
                      <a:r>
                        <a:rPr lang="en-US" sz="1000" dirty="0">
                          <a:effectLst/>
                          <a:latin typeface="Arial"/>
                          <a:ea typeface="Times New Roman"/>
                        </a:rPr>
                        <a:t> granülosa </a:t>
                      </a:r>
                      <a:r>
                        <a:rPr lang="en-US" sz="1000" dirty="0" err="1">
                          <a:effectLst/>
                          <a:latin typeface="Arial"/>
                          <a:ea typeface="Times New Roman"/>
                        </a:rPr>
                        <a:t>hücrelerinin</a:t>
                      </a:r>
                      <a:r>
                        <a:rPr lang="en-US" sz="1000" dirty="0">
                          <a:effectLst/>
                          <a:latin typeface="Arial"/>
                          <a:ea typeface="Times New Roman"/>
                        </a:rPr>
                        <a:t> miRNA </a:t>
                      </a:r>
                      <a:r>
                        <a:rPr lang="en-US" sz="1000" dirty="0" err="1">
                          <a:effectLst/>
                          <a:latin typeface="Arial"/>
                          <a:ea typeface="Times New Roman"/>
                        </a:rPr>
                        <a:t>ifade</a:t>
                      </a:r>
                      <a:r>
                        <a:rPr lang="en-US" sz="1000" dirty="0">
                          <a:effectLst/>
                          <a:latin typeface="Arial"/>
                          <a:ea typeface="Times New Roman"/>
                        </a:rPr>
                        <a:t> </a:t>
                      </a:r>
                      <a:r>
                        <a:rPr lang="en-US" sz="1000" dirty="0" err="1">
                          <a:effectLst/>
                          <a:latin typeface="Arial"/>
                          <a:ea typeface="Times New Roman"/>
                        </a:rPr>
                        <a:t>profilleri</a:t>
                      </a:r>
                      <a:r>
                        <a:rPr lang="en-US" sz="1000" dirty="0">
                          <a:effectLst/>
                          <a:latin typeface="Arial"/>
                          <a:ea typeface="Times New Roman"/>
                        </a:rPr>
                        <a:t> </a:t>
                      </a:r>
                      <a:r>
                        <a:rPr lang="en-US" sz="1000" dirty="0" err="1">
                          <a:effectLst/>
                          <a:latin typeface="Arial"/>
                          <a:ea typeface="Times New Roman"/>
                        </a:rPr>
                        <a:t>yine</a:t>
                      </a:r>
                      <a:r>
                        <a:rPr lang="en-US" sz="1000" dirty="0">
                          <a:effectLst/>
                          <a:latin typeface="Arial"/>
                          <a:ea typeface="Times New Roman"/>
                        </a:rPr>
                        <a:t> mikrodizin </a:t>
                      </a:r>
                      <a:r>
                        <a:rPr lang="en-US" sz="1000" dirty="0" err="1">
                          <a:effectLst/>
                          <a:latin typeface="Arial"/>
                          <a:ea typeface="Times New Roman"/>
                        </a:rPr>
                        <a:t>yöntemi</a:t>
                      </a:r>
                      <a:r>
                        <a:rPr lang="en-US" sz="1000" dirty="0">
                          <a:effectLst/>
                          <a:latin typeface="Arial"/>
                          <a:ea typeface="Times New Roman"/>
                        </a:rPr>
                        <a:t> </a:t>
                      </a:r>
                      <a:r>
                        <a:rPr lang="en-US" sz="1000" dirty="0" err="1">
                          <a:effectLst/>
                          <a:latin typeface="Arial"/>
                          <a:ea typeface="Times New Roman"/>
                        </a:rPr>
                        <a:t>ile</a:t>
                      </a:r>
                      <a:r>
                        <a:rPr lang="en-US" sz="1000" dirty="0">
                          <a:effectLst/>
                          <a:latin typeface="Arial"/>
                          <a:ea typeface="Times New Roman"/>
                        </a:rPr>
                        <a:t> </a:t>
                      </a:r>
                      <a:r>
                        <a:rPr lang="en-US" sz="1000" dirty="0" err="1">
                          <a:effectLst/>
                          <a:latin typeface="Arial"/>
                          <a:ea typeface="Times New Roman"/>
                        </a:rPr>
                        <a:t>belirlenecek</a:t>
                      </a:r>
                      <a:r>
                        <a:rPr lang="en-US" sz="1000" dirty="0">
                          <a:effectLst/>
                          <a:latin typeface="Arial"/>
                          <a:ea typeface="Times New Roman"/>
                        </a:rPr>
                        <a:t> </a:t>
                      </a:r>
                      <a:r>
                        <a:rPr lang="en-US" sz="1000" dirty="0" err="1">
                          <a:effectLst/>
                          <a:latin typeface="Arial"/>
                          <a:ea typeface="Times New Roman"/>
                        </a:rPr>
                        <a:t>ve</a:t>
                      </a:r>
                      <a:r>
                        <a:rPr lang="en-US" sz="1000" dirty="0">
                          <a:effectLst/>
                          <a:latin typeface="Arial"/>
                          <a:ea typeface="Times New Roman"/>
                        </a:rPr>
                        <a:t> PKOS’lu </a:t>
                      </a:r>
                      <a:r>
                        <a:rPr lang="en-US" sz="1000" dirty="0" err="1">
                          <a:effectLst/>
                          <a:latin typeface="Arial"/>
                          <a:ea typeface="Times New Roman"/>
                        </a:rPr>
                        <a:t>hastalar</a:t>
                      </a:r>
                      <a:r>
                        <a:rPr lang="en-US" sz="1000" dirty="0">
                          <a:effectLst/>
                          <a:latin typeface="Arial"/>
                          <a:ea typeface="Times New Roman"/>
                        </a:rPr>
                        <a:t> </a:t>
                      </a:r>
                      <a:r>
                        <a:rPr lang="en-US" sz="1000" dirty="0" err="1">
                          <a:effectLst/>
                          <a:latin typeface="Arial"/>
                          <a:ea typeface="Times New Roman"/>
                        </a:rPr>
                        <a:t>ile</a:t>
                      </a:r>
                      <a:r>
                        <a:rPr lang="en-US" sz="1000" dirty="0">
                          <a:effectLst/>
                          <a:latin typeface="Arial"/>
                          <a:ea typeface="Times New Roman"/>
                        </a:rPr>
                        <a:t> </a:t>
                      </a:r>
                      <a:r>
                        <a:rPr lang="en-US" sz="1000" dirty="0" err="1">
                          <a:effectLst/>
                          <a:latin typeface="Arial"/>
                          <a:ea typeface="Times New Roman"/>
                        </a:rPr>
                        <a:t>karşılaştırılacaktır</a:t>
                      </a:r>
                      <a:r>
                        <a:rPr lang="en-US" sz="1000" dirty="0">
                          <a:effectLst/>
                          <a:latin typeface="Arial"/>
                          <a:ea typeface="Times New Roman"/>
                        </a:rPr>
                        <a:t>. </a:t>
                      </a:r>
                      <a:r>
                        <a:rPr lang="en-US" sz="1000" dirty="0" err="1">
                          <a:effectLst/>
                          <a:latin typeface="Arial"/>
                          <a:ea typeface="Times New Roman"/>
                        </a:rPr>
                        <a:t>İki</a:t>
                      </a:r>
                      <a:r>
                        <a:rPr lang="en-US" sz="1000" dirty="0">
                          <a:effectLst/>
                          <a:latin typeface="Arial"/>
                          <a:ea typeface="Times New Roman"/>
                        </a:rPr>
                        <a:t> </a:t>
                      </a:r>
                      <a:r>
                        <a:rPr lang="en-US" sz="1000" dirty="0" err="1">
                          <a:effectLst/>
                          <a:latin typeface="Arial"/>
                          <a:ea typeface="Times New Roman"/>
                        </a:rPr>
                        <a:t>grup</a:t>
                      </a:r>
                      <a:r>
                        <a:rPr lang="en-US" sz="1000" dirty="0">
                          <a:effectLst/>
                          <a:latin typeface="Arial"/>
                          <a:ea typeface="Times New Roman"/>
                        </a:rPr>
                        <a:t> </a:t>
                      </a:r>
                      <a:r>
                        <a:rPr lang="en-US" sz="1000" dirty="0" err="1">
                          <a:effectLst/>
                          <a:latin typeface="Arial"/>
                          <a:ea typeface="Times New Roman"/>
                        </a:rPr>
                        <a:t>arasında</a:t>
                      </a:r>
                      <a:r>
                        <a:rPr lang="en-US" sz="1000" dirty="0">
                          <a:effectLst/>
                          <a:latin typeface="Arial"/>
                          <a:ea typeface="Times New Roman"/>
                        </a:rPr>
                        <a:t> </a:t>
                      </a:r>
                      <a:r>
                        <a:rPr lang="en-US" sz="1000" dirty="0" err="1">
                          <a:effectLst/>
                          <a:latin typeface="Arial"/>
                          <a:ea typeface="Times New Roman"/>
                        </a:rPr>
                        <a:t>farklılık</a:t>
                      </a:r>
                      <a:r>
                        <a:rPr lang="en-US" sz="1000" dirty="0">
                          <a:effectLst/>
                          <a:latin typeface="Arial"/>
                          <a:ea typeface="Times New Roman"/>
                        </a:rPr>
                        <a:t> </a:t>
                      </a:r>
                      <a:r>
                        <a:rPr lang="en-US" sz="1000" dirty="0" err="1">
                          <a:effectLst/>
                          <a:latin typeface="Arial"/>
                          <a:ea typeface="Times New Roman"/>
                        </a:rPr>
                        <a:t>gösterecek</a:t>
                      </a:r>
                      <a:r>
                        <a:rPr lang="en-US" sz="1000" dirty="0">
                          <a:effectLst/>
                          <a:latin typeface="Arial"/>
                          <a:ea typeface="Times New Roman"/>
                        </a:rPr>
                        <a:t> </a:t>
                      </a:r>
                      <a:r>
                        <a:rPr lang="en-US" sz="1000" dirty="0" err="1">
                          <a:effectLst/>
                          <a:latin typeface="Arial"/>
                          <a:ea typeface="Times New Roman"/>
                        </a:rPr>
                        <a:t>olan</a:t>
                      </a:r>
                      <a:r>
                        <a:rPr lang="en-US" sz="1000" dirty="0">
                          <a:effectLst/>
                          <a:latin typeface="Arial"/>
                          <a:ea typeface="Times New Roman"/>
                        </a:rPr>
                        <a:t> </a:t>
                      </a:r>
                      <a:r>
                        <a:rPr lang="en-US" sz="1000" dirty="0" err="1">
                          <a:effectLst/>
                          <a:latin typeface="Arial"/>
                          <a:ea typeface="Times New Roman"/>
                        </a:rPr>
                        <a:t>miRNA’ların</a:t>
                      </a:r>
                      <a:r>
                        <a:rPr lang="en-US" sz="1000" dirty="0">
                          <a:effectLst/>
                          <a:latin typeface="Arial"/>
                          <a:ea typeface="Times New Roman"/>
                        </a:rPr>
                        <a:t> </a:t>
                      </a:r>
                      <a:r>
                        <a:rPr lang="en-US" sz="1000" dirty="0" err="1">
                          <a:effectLst/>
                          <a:latin typeface="Arial"/>
                          <a:ea typeface="Times New Roman"/>
                        </a:rPr>
                        <a:t>ve</a:t>
                      </a:r>
                      <a:r>
                        <a:rPr lang="en-US" sz="1000" dirty="0">
                          <a:effectLst/>
                          <a:latin typeface="Arial"/>
                          <a:ea typeface="Times New Roman"/>
                        </a:rPr>
                        <a:t> </a:t>
                      </a:r>
                      <a:r>
                        <a:rPr lang="en-US" sz="1000" dirty="0" err="1">
                          <a:effectLst/>
                          <a:latin typeface="Arial"/>
                          <a:ea typeface="Times New Roman"/>
                        </a:rPr>
                        <a:t>bu</a:t>
                      </a:r>
                      <a:r>
                        <a:rPr lang="en-US" sz="1000" dirty="0">
                          <a:effectLst/>
                          <a:latin typeface="Arial"/>
                          <a:ea typeface="Times New Roman"/>
                        </a:rPr>
                        <a:t> </a:t>
                      </a:r>
                      <a:r>
                        <a:rPr lang="en-US" sz="1000" dirty="0" err="1">
                          <a:effectLst/>
                          <a:latin typeface="Arial"/>
                          <a:ea typeface="Times New Roman"/>
                        </a:rPr>
                        <a:t>miRNA’ların</a:t>
                      </a:r>
                      <a:r>
                        <a:rPr lang="en-US" sz="1000" dirty="0">
                          <a:effectLst/>
                          <a:latin typeface="Arial"/>
                          <a:ea typeface="Times New Roman"/>
                        </a:rPr>
                        <a:t> </a:t>
                      </a:r>
                      <a:r>
                        <a:rPr lang="en-US" sz="1000" dirty="0" err="1">
                          <a:effectLst/>
                          <a:latin typeface="Arial"/>
                          <a:ea typeface="Times New Roman"/>
                        </a:rPr>
                        <a:t>hedeflediği</a:t>
                      </a:r>
                      <a:r>
                        <a:rPr lang="en-US" sz="1000" dirty="0">
                          <a:effectLst/>
                          <a:latin typeface="Arial"/>
                          <a:ea typeface="Times New Roman"/>
                        </a:rPr>
                        <a:t> </a:t>
                      </a:r>
                      <a:r>
                        <a:rPr lang="en-US" sz="1000" dirty="0" err="1">
                          <a:effectLst/>
                          <a:latin typeface="Arial"/>
                          <a:ea typeface="Times New Roman"/>
                        </a:rPr>
                        <a:t>genlerin</a:t>
                      </a:r>
                      <a:r>
                        <a:rPr lang="en-US" sz="1000" dirty="0">
                          <a:effectLst/>
                          <a:latin typeface="Arial"/>
                          <a:ea typeface="Times New Roman"/>
                        </a:rPr>
                        <a:t>, </a:t>
                      </a:r>
                      <a:r>
                        <a:rPr lang="en-US" sz="1000" dirty="0" err="1">
                          <a:effectLst/>
                          <a:latin typeface="Arial"/>
                          <a:ea typeface="Times New Roman"/>
                        </a:rPr>
                        <a:t>proteinlerin</a:t>
                      </a:r>
                      <a:r>
                        <a:rPr lang="en-US" sz="1000" dirty="0">
                          <a:effectLst/>
                          <a:latin typeface="Arial"/>
                          <a:ea typeface="Times New Roman"/>
                        </a:rPr>
                        <a:t> </a:t>
                      </a:r>
                      <a:r>
                        <a:rPr lang="en-US" sz="1000" dirty="0" err="1">
                          <a:effectLst/>
                          <a:latin typeface="Arial"/>
                          <a:ea typeface="Times New Roman"/>
                        </a:rPr>
                        <a:t>ve</a:t>
                      </a:r>
                      <a:r>
                        <a:rPr lang="en-US" sz="1000" dirty="0">
                          <a:effectLst/>
                          <a:latin typeface="Arial"/>
                          <a:ea typeface="Times New Roman"/>
                        </a:rPr>
                        <a:t> </a:t>
                      </a:r>
                      <a:r>
                        <a:rPr lang="en-US" sz="1000" dirty="0" err="1">
                          <a:effectLst/>
                          <a:latin typeface="Arial"/>
                          <a:ea typeface="Times New Roman"/>
                        </a:rPr>
                        <a:t>dolayısıyla</a:t>
                      </a:r>
                      <a:r>
                        <a:rPr lang="en-US" sz="1000" dirty="0">
                          <a:effectLst/>
                          <a:latin typeface="Arial"/>
                          <a:ea typeface="Times New Roman"/>
                        </a:rPr>
                        <a:t> PKOS’ta </a:t>
                      </a:r>
                      <a:r>
                        <a:rPr lang="en-US" sz="1000" dirty="0" err="1">
                          <a:effectLst/>
                          <a:latin typeface="Arial"/>
                          <a:ea typeface="Times New Roman"/>
                        </a:rPr>
                        <a:t>rolü</a:t>
                      </a:r>
                      <a:r>
                        <a:rPr lang="en-US" sz="1000" dirty="0">
                          <a:effectLst/>
                          <a:latin typeface="Arial"/>
                          <a:ea typeface="Times New Roman"/>
                        </a:rPr>
                        <a:t> </a:t>
                      </a:r>
                      <a:r>
                        <a:rPr lang="en-US" sz="1000" dirty="0" err="1">
                          <a:effectLst/>
                          <a:latin typeface="Arial"/>
                          <a:ea typeface="Times New Roman"/>
                        </a:rPr>
                        <a:t>olan</a:t>
                      </a:r>
                      <a:r>
                        <a:rPr lang="en-US" sz="1000" dirty="0">
                          <a:effectLst/>
                          <a:latin typeface="Arial"/>
                          <a:ea typeface="Times New Roman"/>
                        </a:rPr>
                        <a:t> </a:t>
                      </a:r>
                      <a:r>
                        <a:rPr lang="en-US" sz="1000" dirty="0" err="1">
                          <a:effectLst/>
                          <a:latin typeface="Arial"/>
                          <a:ea typeface="Times New Roman"/>
                        </a:rPr>
                        <a:t>sinyal</a:t>
                      </a:r>
                      <a:r>
                        <a:rPr lang="en-US" sz="1000" dirty="0">
                          <a:effectLst/>
                          <a:latin typeface="Arial"/>
                          <a:ea typeface="Times New Roman"/>
                        </a:rPr>
                        <a:t> </a:t>
                      </a:r>
                      <a:r>
                        <a:rPr lang="en-US" sz="1000" dirty="0" err="1">
                          <a:effectLst/>
                          <a:latin typeface="Arial"/>
                          <a:ea typeface="Times New Roman"/>
                        </a:rPr>
                        <a:t>yolaklarının</a:t>
                      </a:r>
                      <a:r>
                        <a:rPr lang="en-US" sz="1000" dirty="0">
                          <a:effectLst/>
                          <a:latin typeface="Arial"/>
                          <a:ea typeface="Times New Roman"/>
                        </a:rPr>
                        <a:t> </a:t>
                      </a:r>
                      <a:r>
                        <a:rPr lang="en-US" sz="1000" dirty="0" err="1">
                          <a:effectLst/>
                          <a:latin typeface="Arial"/>
                          <a:ea typeface="Times New Roman"/>
                        </a:rPr>
                        <a:t>ortaya</a:t>
                      </a:r>
                      <a:r>
                        <a:rPr lang="en-US" sz="1000" dirty="0">
                          <a:effectLst/>
                          <a:latin typeface="Arial"/>
                          <a:ea typeface="Times New Roman"/>
                        </a:rPr>
                        <a:t> </a:t>
                      </a:r>
                      <a:r>
                        <a:rPr lang="en-US" sz="1000" dirty="0" err="1">
                          <a:effectLst/>
                          <a:latin typeface="Arial"/>
                          <a:ea typeface="Times New Roman"/>
                        </a:rPr>
                        <a:t>çıkartılcağı</a:t>
                      </a:r>
                      <a:r>
                        <a:rPr lang="en-US" sz="1000" dirty="0">
                          <a:effectLst/>
                          <a:latin typeface="Arial"/>
                          <a:ea typeface="Times New Roman"/>
                        </a:rPr>
                        <a:t> </a:t>
                      </a:r>
                      <a:r>
                        <a:rPr lang="en-US" sz="1000" dirty="0" err="1">
                          <a:effectLst/>
                          <a:latin typeface="Arial"/>
                          <a:ea typeface="Times New Roman"/>
                        </a:rPr>
                        <a:t>bu</a:t>
                      </a:r>
                      <a:r>
                        <a:rPr lang="en-US" sz="1000" dirty="0">
                          <a:effectLst/>
                          <a:latin typeface="Arial"/>
                          <a:ea typeface="Times New Roman"/>
                        </a:rPr>
                        <a:t> </a:t>
                      </a:r>
                      <a:r>
                        <a:rPr lang="en-US" sz="1000" dirty="0" err="1">
                          <a:effectLst/>
                          <a:latin typeface="Arial"/>
                          <a:ea typeface="Times New Roman"/>
                        </a:rPr>
                        <a:t>çalışma</a:t>
                      </a:r>
                      <a:r>
                        <a:rPr lang="en-US" sz="1000" dirty="0">
                          <a:effectLst/>
                          <a:latin typeface="Arial"/>
                          <a:ea typeface="Times New Roman"/>
                        </a:rPr>
                        <a:t> </a:t>
                      </a:r>
                      <a:r>
                        <a:rPr lang="en-US" sz="1000" dirty="0" err="1">
                          <a:effectLst/>
                          <a:latin typeface="Arial"/>
                          <a:ea typeface="Times New Roman"/>
                        </a:rPr>
                        <a:t>PKOS’un</a:t>
                      </a:r>
                      <a:r>
                        <a:rPr lang="en-US" sz="1000" dirty="0">
                          <a:effectLst/>
                          <a:latin typeface="Arial"/>
                          <a:ea typeface="Times New Roman"/>
                        </a:rPr>
                        <a:t> </a:t>
                      </a:r>
                      <a:r>
                        <a:rPr lang="en-US" sz="1000" dirty="0" err="1">
                          <a:effectLst/>
                          <a:latin typeface="Arial"/>
                          <a:ea typeface="Times New Roman"/>
                        </a:rPr>
                        <a:t>moleküler</a:t>
                      </a:r>
                      <a:r>
                        <a:rPr lang="en-US" sz="1000" dirty="0">
                          <a:effectLst/>
                          <a:latin typeface="Arial"/>
                          <a:ea typeface="Times New Roman"/>
                        </a:rPr>
                        <a:t> </a:t>
                      </a:r>
                      <a:r>
                        <a:rPr lang="en-US" sz="1000" dirty="0" err="1">
                          <a:effectLst/>
                          <a:latin typeface="Arial"/>
                          <a:ea typeface="Times New Roman"/>
                        </a:rPr>
                        <a:t>mekanizmasını</a:t>
                      </a:r>
                      <a:r>
                        <a:rPr lang="en-US" sz="1000" dirty="0">
                          <a:effectLst/>
                          <a:latin typeface="Arial"/>
                          <a:ea typeface="Times New Roman"/>
                        </a:rPr>
                        <a:t> miRNA </a:t>
                      </a:r>
                      <a:r>
                        <a:rPr lang="en-US" sz="1000" dirty="0" err="1">
                          <a:effectLst/>
                          <a:latin typeface="Arial"/>
                          <a:ea typeface="Times New Roman"/>
                        </a:rPr>
                        <a:t>boyutunda</a:t>
                      </a:r>
                      <a:r>
                        <a:rPr lang="en-US" sz="1000" dirty="0">
                          <a:effectLst/>
                          <a:latin typeface="Arial"/>
                          <a:ea typeface="Times New Roman"/>
                        </a:rPr>
                        <a:t> </a:t>
                      </a:r>
                      <a:r>
                        <a:rPr lang="en-US" sz="1000" dirty="0" err="1">
                          <a:effectLst/>
                          <a:latin typeface="Arial"/>
                          <a:ea typeface="Times New Roman"/>
                        </a:rPr>
                        <a:t>açıklamaya</a:t>
                      </a:r>
                      <a:r>
                        <a:rPr lang="en-US" sz="1000" dirty="0">
                          <a:effectLst/>
                          <a:latin typeface="Arial"/>
                          <a:ea typeface="Times New Roman"/>
                        </a:rPr>
                        <a:t> </a:t>
                      </a:r>
                      <a:r>
                        <a:rPr lang="en-US" sz="1000" b="1" dirty="0" err="1">
                          <a:effectLst/>
                          <a:latin typeface="Arial"/>
                          <a:ea typeface="Times New Roman"/>
                        </a:rPr>
                        <a:t>çalışacak</a:t>
                      </a:r>
                      <a:r>
                        <a:rPr lang="en-US" sz="1000" b="1" dirty="0">
                          <a:effectLst/>
                          <a:latin typeface="Arial"/>
                          <a:ea typeface="Times New Roman"/>
                        </a:rPr>
                        <a:t> ilk </a:t>
                      </a:r>
                      <a:r>
                        <a:rPr lang="en-US" sz="1000" b="1" dirty="0" err="1">
                          <a:effectLst/>
                          <a:latin typeface="Arial"/>
                          <a:ea typeface="Times New Roman"/>
                        </a:rPr>
                        <a:t>çalışma</a:t>
                      </a:r>
                      <a:r>
                        <a:rPr lang="en-US" sz="1000" b="1" dirty="0">
                          <a:effectLst/>
                          <a:latin typeface="Arial"/>
                          <a:ea typeface="Times New Roman"/>
                        </a:rPr>
                        <a:t> </a:t>
                      </a:r>
                      <a:r>
                        <a:rPr lang="en-US" sz="1000" b="1" dirty="0" err="1">
                          <a:effectLst/>
                          <a:latin typeface="Arial"/>
                          <a:ea typeface="Times New Roman"/>
                        </a:rPr>
                        <a:t>olacaktır</a:t>
                      </a:r>
                      <a:r>
                        <a:rPr lang="en-US" sz="1000" dirty="0">
                          <a:effectLst/>
                          <a:latin typeface="Arial"/>
                          <a:ea typeface="Times New Roman"/>
                        </a:rPr>
                        <a:t>.</a:t>
                      </a:r>
                      <a:endParaRPr lang="tr-TR" sz="1000" dirty="0">
                        <a:effectLst/>
                        <a:latin typeface="Times New Roman"/>
                        <a:ea typeface="Times New Roman"/>
                      </a:endParaRPr>
                    </a:p>
                    <a:p>
                      <a:pPr marL="0" marR="0">
                        <a:lnSpc>
                          <a:spcPct val="150000"/>
                        </a:lnSpc>
                        <a:spcBef>
                          <a:spcPts val="0"/>
                        </a:spcBef>
                        <a:spcAft>
                          <a:spcPts val="0"/>
                        </a:spcAft>
                      </a:pPr>
                      <a:r>
                        <a:rPr lang="en-US" sz="1000" dirty="0">
                          <a:effectLst/>
                          <a:latin typeface="Arial"/>
                          <a:ea typeface="Times New Roman"/>
                        </a:rPr>
                        <a:t> </a:t>
                      </a:r>
                      <a:endParaRPr lang="tr-TR" sz="1000" dirty="0">
                        <a:effectLst/>
                        <a:latin typeface="Times New Roman"/>
                        <a:ea typeface="Times New Roman"/>
                      </a:endParaRPr>
                    </a:p>
                    <a:p>
                      <a:pPr marL="0" marR="0">
                        <a:lnSpc>
                          <a:spcPct val="150000"/>
                        </a:lnSpc>
                        <a:spcBef>
                          <a:spcPts val="0"/>
                        </a:spcBef>
                        <a:spcAft>
                          <a:spcPts val="0"/>
                        </a:spcAft>
                      </a:pPr>
                      <a:r>
                        <a:rPr lang="en-US" sz="1000" dirty="0" err="1">
                          <a:effectLst/>
                          <a:latin typeface="Arial"/>
                          <a:ea typeface="Times New Roman"/>
                        </a:rPr>
                        <a:t>Etiyolojisi</a:t>
                      </a:r>
                      <a:r>
                        <a:rPr lang="en-US" sz="1000" dirty="0">
                          <a:effectLst/>
                          <a:latin typeface="Arial"/>
                          <a:ea typeface="Times New Roman"/>
                        </a:rPr>
                        <a:t> </a:t>
                      </a:r>
                      <a:r>
                        <a:rPr lang="en-US" sz="1000" dirty="0" err="1">
                          <a:effectLst/>
                          <a:latin typeface="Arial"/>
                          <a:ea typeface="Times New Roman"/>
                        </a:rPr>
                        <a:t>açıklanamamış</a:t>
                      </a:r>
                      <a:r>
                        <a:rPr lang="en-US" sz="1000" dirty="0">
                          <a:effectLst/>
                          <a:latin typeface="Arial"/>
                          <a:ea typeface="Times New Roman"/>
                        </a:rPr>
                        <a:t> </a:t>
                      </a:r>
                      <a:r>
                        <a:rPr lang="en-US" sz="1000" dirty="0" err="1">
                          <a:effectLst/>
                          <a:latin typeface="Arial"/>
                          <a:ea typeface="Times New Roman"/>
                        </a:rPr>
                        <a:t>bir</a:t>
                      </a:r>
                      <a:r>
                        <a:rPr lang="en-US" sz="1000" dirty="0">
                          <a:effectLst/>
                          <a:latin typeface="Arial"/>
                          <a:ea typeface="Times New Roman"/>
                        </a:rPr>
                        <a:t> </a:t>
                      </a:r>
                      <a:r>
                        <a:rPr lang="en-US" sz="1000" dirty="0" err="1">
                          <a:effectLst/>
                          <a:latin typeface="Arial"/>
                          <a:ea typeface="Times New Roman"/>
                        </a:rPr>
                        <a:t>hastalık</a:t>
                      </a:r>
                      <a:r>
                        <a:rPr lang="en-US" sz="1000" dirty="0">
                          <a:effectLst/>
                          <a:latin typeface="Arial"/>
                          <a:ea typeface="Times New Roman"/>
                        </a:rPr>
                        <a:t> </a:t>
                      </a:r>
                      <a:r>
                        <a:rPr lang="en-US" sz="1000" dirty="0" err="1">
                          <a:effectLst/>
                          <a:latin typeface="Arial"/>
                          <a:ea typeface="Times New Roman"/>
                        </a:rPr>
                        <a:t>olan</a:t>
                      </a:r>
                      <a:r>
                        <a:rPr lang="en-US" sz="1000" dirty="0">
                          <a:solidFill>
                            <a:srgbClr val="333399"/>
                          </a:solidFill>
                          <a:effectLst/>
                          <a:latin typeface="Arial"/>
                          <a:ea typeface="Times New Roman"/>
                        </a:rPr>
                        <a:t> </a:t>
                      </a:r>
                      <a:r>
                        <a:rPr lang="tr-TR" sz="1000" dirty="0">
                          <a:effectLst/>
                          <a:latin typeface="Arial"/>
                          <a:ea typeface="Times New Roman"/>
                        </a:rPr>
                        <a:t>PKOS’ta yumurtanın gelişiminde </a:t>
                      </a:r>
                      <a:r>
                        <a:rPr lang="tr-TR" sz="1000" dirty="0" err="1">
                          <a:effectLst/>
                          <a:latin typeface="Arial"/>
                          <a:ea typeface="Times New Roman"/>
                        </a:rPr>
                        <a:t>mikroçevrenin</a:t>
                      </a:r>
                      <a:r>
                        <a:rPr lang="tr-TR" sz="1000" dirty="0">
                          <a:effectLst/>
                          <a:latin typeface="Arial"/>
                          <a:ea typeface="Times New Roman"/>
                        </a:rPr>
                        <a:t> etkisini granülosa hücrelerindeki miRNA düzeylerine bakarak ortaya çıkartmayı amaçlayan bu çalışmanın sonucunda gerek PKOS gözlenen gerekse </a:t>
                      </a:r>
                      <a:r>
                        <a:rPr lang="tr-TR" sz="1000" dirty="0" err="1">
                          <a:effectLst/>
                          <a:latin typeface="Arial"/>
                          <a:ea typeface="Times New Roman"/>
                        </a:rPr>
                        <a:t>infertiliteye</a:t>
                      </a:r>
                      <a:r>
                        <a:rPr lang="tr-TR" sz="1000" dirty="0">
                          <a:effectLst/>
                          <a:latin typeface="Arial"/>
                          <a:ea typeface="Times New Roman"/>
                        </a:rPr>
                        <a:t> sebep olan bir hastalığa sahip olmayan normal kadın bireylerdeki infertilite probleminin tanısı ve tedavisine katkı sağlamak ve bu konuda literatürde bir ilk olmak amaçlanmaktadır.</a:t>
                      </a:r>
                      <a:endParaRPr lang="tr-TR" sz="1000" dirty="0">
                        <a:effectLst/>
                        <a:latin typeface="Times New Roman"/>
                        <a:ea typeface="Times New Roman"/>
                      </a:endParaRPr>
                    </a:p>
                    <a:p>
                      <a:pPr marL="0" marR="0" algn="just">
                        <a:spcBef>
                          <a:spcPts val="0"/>
                        </a:spcBef>
                        <a:spcAft>
                          <a:spcPts val="0"/>
                        </a:spcAft>
                      </a:pPr>
                      <a:r>
                        <a:rPr lang="tr-TR" sz="800" dirty="0">
                          <a:solidFill>
                            <a:srgbClr val="000000"/>
                          </a:solidFill>
                          <a:effectLst/>
                          <a:latin typeface="Arial"/>
                          <a:ea typeface="Times New Roman"/>
                        </a:rPr>
                        <a:t> </a:t>
                      </a:r>
                      <a:endParaRPr lang="tr-TR" sz="1000" dirty="0">
                        <a:effectLst/>
                        <a:latin typeface="Times New Roman"/>
                        <a:ea typeface="Times New Roman"/>
                      </a:endParaRPr>
                    </a:p>
                  </a:txBody>
                  <a:tcPr marL="58779" marR="58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858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8A3E248-14D5-42C4-8922-FD05F6B2F6F2}" type="slidenum">
              <a:rPr lang="tr-TR" smtClean="0"/>
              <a:t>3</a:t>
            </a:fld>
            <a:endParaRPr lang="tr-TR"/>
          </a:p>
        </p:txBody>
      </p:sp>
      <p:sp>
        <p:nvSpPr>
          <p:cNvPr id="6" name="Dikdörtgen 5"/>
          <p:cNvSpPr/>
          <p:nvPr/>
        </p:nvSpPr>
        <p:spPr>
          <a:xfrm>
            <a:off x="450638" y="818648"/>
            <a:ext cx="4074962" cy="523220"/>
          </a:xfrm>
          <a:prstGeom prst="rect">
            <a:avLst/>
          </a:prstGeom>
        </p:spPr>
        <p:txBody>
          <a:bodyPr wrap="none">
            <a:spAutoFit/>
          </a:bodyPr>
          <a:lstStyle/>
          <a:p>
            <a:r>
              <a:rPr lang="tr-TR" sz="2800" dirty="0" smtClean="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Bilimsel Araştırma Süreci</a:t>
            </a:r>
            <a:endPar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Dikdörtgen 6"/>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8" name="Grup 7"/>
          <p:cNvGrpSpPr/>
          <p:nvPr/>
        </p:nvGrpSpPr>
        <p:grpSpPr>
          <a:xfrm>
            <a:off x="0" y="0"/>
            <a:ext cx="9144000" cy="437322"/>
            <a:chOff x="0" y="0"/>
            <a:chExt cx="12192000" cy="291548"/>
          </a:xfrm>
        </p:grpSpPr>
        <p:sp>
          <p:nvSpPr>
            <p:cNvPr id="9" name="Dikdörtgen 8"/>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1" name="Dikdörtgen 10"/>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235674"/>
            <a:ext cx="8351124" cy="341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50638" y="1905000"/>
            <a:ext cx="3968962" cy="203792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79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8A3E248-14D5-42C4-8922-FD05F6B2F6F2}" type="slidenum">
              <a:rPr lang="tr-TR" smtClean="0"/>
              <a:t>4</a:t>
            </a:fld>
            <a:endParaRPr lang="tr-TR"/>
          </a:p>
        </p:txBody>
      </p:sp>
      <p:sp>
        <p:nvSpPr>
          <p:cNvPr id="9" name="Yuvarlatılmış Dikdörtgen 8"/>
          <p:cNvSpPr/>
          <p:nvPr/>
        </p:nvSpPr>
        <p:spPr>
          <a:xfrm>
            <a:off x="357810" y="852316"/>
            <a:ext cx="3016177" cy="7705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46258" y="982319"/>
            <a:ext cx="2808461" cy="523220"/>
          </a:xfrm>
          <a:prstGeom prst="rect">
            <a:avLst/>
          </a:prstGeom>
        </p:spPr>
        <p:txBody>
          <a:bodyPr wrap="none">
            <a:spAutoFit/>
          </a:bodyPr>
          <a:lstStyle/>
          <a:p>
            <a:r>
              <a:rPr lang="tr-TR" sz="28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rPr>
              <a:t>Merak ve Gözlem</a:t>
            </a:r>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28" y="1523999"/>
            <a:ext cx="4063391" cy="4461289"/>
          </a:xfrm>
          <a:prstGeom prst="rect">
            <a:avLst/>
          </a:prstGeom>
        </p:spPr>
      </p:pic>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25" y="2037868"/>
            <a:ext cx="3732022" cy="4501045"/>
          </a:xfrm>
          <a:prstGeom prst="rect">
            <a:avLst/>
          </a:prstGeom>
        </p:spPr>
      </p:pic>
      <p:sp>
        <p:nvSpPr>
          <p:cNvPr id="13" name="Dikdörtgen 12"/>
          <p:cNvSpPr/>
          <p:nvPr/>
        </p:nvSpPr>
        <p:spPr>
          <a:xfrm>
            <a:off x="6353198" y="5075756"/>
            <a:ext cx="1133452" cy="523220"/>
          </a:xfrm>
          <a:prstGeom prst="rect">
            <a:avLst/>
          </a:prstGeom>
        </p:spPr>
        <p:txBody>
          <a:bodyPr wrap="none">
            <a:spAutoFit/>
          </a:bodyPr>
          <a:lstStyle/>
          <a:p>
            <a:pPr algn="ctr"/>
            <a:r>
              <a:rPr lang="it-IT" sz="1400" dirty="0">
                <a:latin typeface="Cambria" panose="02040503050406030204" pitchFamily="18" charset="0"/>
              </a:rPr>
              <a:t>Bay Meraklı</a:t>
            </a:r>
            <a:r>
              <a:rPr lang="tr-TR" sz="1400" dirty="0">
                <a:latin typeface="Cambria" panose="02040503050406030204" pitchFamily="18" charset="0"/>
              </a:rPr>
              <a:t> </a:t>
            </a:r>
          </a:p>
          <a:p>
            <a:pPr algn="ctr"/>
            <a:r>
              <a:rPr lang="tr-TR" sz="1400" dirty="0">
                <a:latin typeface="Cambria" panose="02040503050406030204" pitchFamily="18" charset="0"/>
              </a:rPr>
              <a:t>«</a:t>
            </a:r>
            <a:r>
              <a:rPr lang="it-IT" sz="1400" dirty="0">
                <a:latin typeface="Cambria" panose="02040503050406030204" pitchFamily="18" charset="0"/>
              </a:rPr>
              <a:t>La Linea</a:t>
            </a:r>
            <a:r>
              <a:rPr lang="tr-TR" sz="1400" dirty="0">
                <a:latin typeface="Cambria" panose="02040503050406030204" pitchFamily="18" charset="0"/>
              </a:rPr>
              <a:t>»</a:t>
            </a:r>
          </a:p>
        </p:txBody>
      </p:sp>
      <p:sp>
        <p:nvSpPr>
          <p:cNvPr id="16" name="Dikdörtgen 15"/>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17" name="Grup 16"/>
          <p:cNvGrpSpPr/>
          <p:nvPr/>
        </p:nvGrpSpPr>
        <p:grpSpPr>
          <a:xfrm>
            <a:off x="0" y="0"/>
            <a:ext cx="9144000" cy="437322"/>
            <a:chOff x="0" y="0"/>
            <a:chExt cx="12192000" cy="291548"/>
          </a:xfrm>
        </p:grpSpPr>
        <p:sp>
          <p:nvSpPr>
            <p:cNvPr id="18" name="Dikdörtgen 17"/>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0" name="Dikdörtgen 19"/>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180289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8A3E248-14D5-42C4-8922-FD05F6B2F6F2}" type="slidenum">
              <a:rPr lang="tr-TR" smtClean="0"/>
              <a:t>5</a:t>
            </a:fld>
            <a:endParaRPr lang="tr-TR"/>
          </a:p>
        </p:txBody>
      </p:sp>
      <p:sp>
        <p:nvSpPr>
          <p:cNvPr id="9" name="Dikdörtgen 8"/>
          <p:cNvSpPr/>
          <p:nvPr/>
        </p:nvSpPr>
        <p:spPr>
          <a:xfrm>
            <a:off x="6992782" y="4852172"/>
            <a:ext cx="1603324" cy="400110"/>
          </a:xfrm>
          <a:prstGeom prst="rect">
            <a:avLst/>
          </a:prstGeom>
        </p:spPr>
        <p:txBody>
          <a:bodyPr wrap="none">
            <a:spAutoFit/>
          </a:bodyPr>
          <a:lstStyle/>
          <a:p>
            <a:r>
              <a:rPr lang="tr-TR" sz="2000" dirty="0">
                <a:solidFill>
                  <a:srgbClr val="FF0000"/>
                </a:solidFill>
                <a:effectLst>
                  <a:outerShdw blurRad="38100" dist="38100" dir="2700000" algn="tl">
                    <a:srgbClr val="000000">
                      <a:alpha val="43137"/>
                    </a:srgbClr>
                  </a:outerShdw>
                </a:effectLst>
                <a:latin typeface="Cambria" panose="02040503050406030204" pitchFamily="18" charset="0"/>
              </a:rPr>
              <a:t>Bilimsel bilgi</a:t>
            </a:r>
          </a:p>
        </p:txBody>
      </p:sp>
      <p:sp>
        <p:nvSpPr>
          <p:cNvPr id="10" name="Dikdörtgen 9"/>
          <p:cNvSpPr/>
          <p:nvPr/>
        </p:nvSpPr>
        <p:spPr>
          <a:xfrm>
            <a:off x="476446" y="797545"/>
            <a:ext cx="1951945" cy="400110"/>
          </a:xfrm>
          <a:prstGeom prst="rect">
            <a:avLst/>
          </a:prstGeom>
        </p:spPr>
        <p:txBody>
          <a:bodyPr wrap="none">
            <a:spAutoFit/>
          </a:bodyPr>
          <a:lstStyle/>
          <a:p>
            <a:r>
              <a:rPr lang="tr-TR" sz="2000" dirty="0">
                <a:solidFill>
                  <a:srgbClr val="FF0000"/>
                </a:solidFill>
                <a:effectLst>
                  <a:outerShdw blurRad="38100" dist="38100" dir="2700000" algn="tl">
                    <a:srgbClr val="000000">
                      <a:alpha val="43137"/>
                    </a:srgbClr>
                  </a:outerShdw>
                </a:effectLst>
                <a:latin typeface="Cambria" panose="02040503050406030204" pitchFamily="18" charset="0"/>
              </a:rPr>
              <a:t>Bilimsel yöntem</a:t>
            </a:r>
          </a:p>
        </p:txBody>
      </p:sp>
      <p:sp>
        <p:nvSpPr>
          <p:cNvPr id="11" name="Dikdörtgen 10"/>
          <p:cNvSpPr/>
          <p:nvPr/>
        </p:nvSpPr>
        <p:spPr>
          <a:xfrm>
            <a:off x="6660347" y="5272537"/>
            <a:ext cx="2256790" cy="1200329"/>
          </a:xfrm>
          <a:prstGeom prst="rect">
            <a:avLst/>
          </a:prstGeom>
        </p:spPr>
        <p:txBody>
          <a:bodyPr wrap="square">
            <a:spAutoFit/>
          </a:bodyPr>
          <a:lstStyle/>
          <a:p>
            <a:pPr algn="ctr"/>
            <a:r>
              <a:rPr lang="tr-TR" altLang="tr-TR" dirty="0">
                <a:solidFill>
                  <a:schemeClr val="tx2"/>
                </a:solidFill>
              </a:rPr>
              <a:t>Bilimsel yöntemler </a:t>
            </a:r>
            <a:r>
              <a:rPr lang="tr-TR" altLang="tr-TR" dirty="0">
                <a:solidFill>
                  <a:schemeClr val="bg2">
                    <a:lumMod val="10000"/>
                  </a:schemeClr>
                </a:solidFill>
              </a:rPr>
              <a:t>kullanarak sağlanan değerlendirilebilir -anlamlı veriler</a:t>
            </a:r>
            <a:endParaRPr lang="tr-TR" dirty="0">
              <a:solidFill>
                <a:schemeClr val="bg2">
                  <a:lumMod val="10000"/>
                </a:schemeClr>
              </a:solidFill>
            </a:endParaRPr>
          </a:p>
        </p:txBody>
      </p:sp>
      <p:sp>
        <p:nvSpPr>
          <p:cNvPr id="12" name="Dikdörtgen 11"/>
          <p:cNvSpPr/>
          <p:nvPr/>
        </p:nvSpPr>
        <p:spPr>
          <a:xfrm>
            <a:off x="339235" y="1181446"/>
            <a:ext cx="2309544" cy="923330"/>
          </a:xfrm>
          <a:prstGeom prst="rect">
            <a:avLst/>
          </a:prstGeom>
        </p:spPr>
        <p:txBody>
          <a:bodyPr wrap="square">
            <a:spAutoFit/>
          </a:bodyPr>
          <a:lstStyle/>
          <a:p>
            <a:pPr algn="ctr"/>
            <a:r>
              <a:rPr lang="tr-TR" altLang="tr-TR" dirty="0">
                <a:solidFill>
                  <a:schemeClr val="tx2"/>
                </a:solidFill>
              </a:rPr>
              <a:t>Deney ve Gözlem</a:t>
            </a:r>
          </a:p>
          <a:p>
            <a:pPr algn="ctr"/>
            <a:r>
              <a:rPr lang="tr-TR" dirty="0">
                <a:solidFill>
                  <a:schemeClr val="bg2">
                    <a:lumMod val="10000"/>
                  </a:schemeClr>
                </a:solidFill>
              </a:rPr>
              <a:t>yaparak sonuçların yorumlanması</a:t>
            </a:r>
          </a:p>
        </p:txBody>
      </p:sp>
      <p:sp>
        <p:nvSpPr>
          <p:cNvPr id="13" name="Köşeli Çift Ayraç 12"/>
          <p:cNvSpPr/>
          <p:nvPr/>
        </p:nvSpPr>
        <p:spPr>
          <a:xfrm>
            <a:off x="472587" y="2441341"/>
            <a:ext cx="265042" cy="341414"/>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FF0000"/>
              </a:solidFill>
            </a:endParaRPr>
          </a:p>
        </p:txBody>
      </p:sp>
      <p:sp>
        <p:nvSpPr>
          <p:cNvPr id="16" name="Metin kutusu 15"/>
          <p:cNvSpPr txBox="1"/>
          <p:nvPr/>
        </p:nvSpPr>
        <p:spPr>
          <a:xfrm>
            <a:off x="847331" y="2438231"/>
            <a:ext cx="2386679" cy="338554"/>
          </a:xfrm>
          <a:prstGeom prst="rect">
            <a:avLst/>
          </a:prstGeom>
          <a:noFill/>
        </p:spPr>
        <p:txBody>
          <a:bodyPr wrap="none" rtlCol="0">
            <a:spAutoFit/>
          </a:bodyPr>
          <a:lstStyle/>
          <a:p>
            <a:r>
              <a:rPr lang="tr-TR" sz="1600" dirty="0" smtClean="0">
                <a:solidFill>
                  <a:schemeClr val="bg2">
                    <a:lumMod val="10000"/>
                  </a:schemeClr>
                </a:solidFill>
              </a:rPr>
              <a:t>Bir şeyler dikkatimizi çeker</a:t>
            </a:r>
            <a:endParaRPr lang="tr-TR" sz="1600" dirty="0">
              <a:solidFill>
                <a:schemeClr val="bg2">
                  <a:lumMod val="10000"/>
                </a:schemeClr>
              </a:solidFill>
            </a:endParaRPr>
          </a:p>
        </p:txBody>
      </p:sp>
      <p:sp>
        <p:nvSpPr>
          <p:cNvPr id="19" name="Metin kutusu 18"/>
          <p:cNvSpPr txBox="1"/>
          <p:nvPr/>
        </p:nvSpPr>
        <p:spPr>
          <a:xfrm>
            <a:off x="379796" y="3076884"/>
            <a:ext cx="991233" cy="1384995"/>
          </a:xfrm>
          <a:prstGeom prst="rect">
            <a:avLst/>
          </a:prstGeom>
          <a:noFill/>
        </p:spPr>
        <p:txBody>
          <a:bodyPr wrap="none" rtlCol="0">
            <a:spAutoFit/>
          </a:bodyPr>
          <a:lstStyle/>
          <a:p>
            <a:r>
              <a:rPr lang="tr-TR" sz="1400" dirty="0">
                <a:solidFill>
                  <a:schemeClr val="tx2">
                    <a:lumMod val="50000"/>
                  </a:schemeClr>
                </a:solidFill>
              </a:rPr>
              <a:t>Ne?</a:t>
            </a:r>
          </a:p>
          <a:p>
            <a:r>
              <a:rPr lang="tr-TR" sz="1400" dirty="0">
                <a:solidFill>
                  <a:schemeClr val="tx2">
                    <a:lumMod val="50000"/>
                  </a:schemeClr>
                </a:solidFill>
              </a:rPr>
              <a:t>Ne zaman?</a:t>
            </a:r>
          </a:p>
          <a:p>
            <a:r>
              <a:rPr lang="tr-TR" sz="1400" dirty="0">
                <a:solidFill>
                  <a:schemeClr val="tx2">
                    <a:lumMod val="50000"/>
                  </a:schemeClr>
                </a:solidFill>
              </a:rPr>
              <a:t>Nerede?</a:t>
            </a:r>
          </a:p>
          <a:p>
            <a:r>
              <a:rPr lang="tr-TR" sz="1400" dirty="0">
                <a:solidFill>
                  <a:schemeClr val="tx2">
                    <a:lumMod val="50000"/>
                  </a:schemeClr>
                </a:solidFill>
              </a:rPr>
              <a:t>Nasıl?</a:t>
            </a:r>
          </a:p>
          <a:p>
            <a:r>
              <a:rPr lang="tr-TR" sz="1400" dirty="0">
                <a:solidFill>
                  <a:schemeClr val="tx2">
                    <a:lumMod val="50000"/>
                  </a:schemeClr>
                </a:solidFill>
              </a:rPr>
              <a:t>Neden?</a:t>
            </a:r>
          </a:p>
          <a:p>
            <a:r>
              <a:rPr lang="tr-TR" sz="1400" dirty="0">
                <a:solidFill>
                  <a:schemeClr val="tx2">
                    <a:lumMod val="50000"/>
                  </a:schemeClr>
                </a:solidFill>
              </a:rPr>
              <a:t>Nereden?</a:t>
            </a:r>
          </a:p>
        </p:txBody>
      </p:sp>
      <p:sp>
        <p:nvSpPr>
          <p:cNvPr id="20" name="Metin kutusu 19"/>
          <p:cNvSpPr txBox="1"/>
          <p:nvPr/>
        </p:nvSpPr>
        <p:spPr>
          <a:xfrm>
            <a:off x="379796" y="4437294"/>
            <a:ext cx="838691" cy="307777"/>
          </a:xfrm>
          <a:prstGeom prst="rect">
            <a:avLst/>
          </a:prstGeom>
          <a:noFill/>
        </p:spPr>
        <p:txBody>
          <a:bodyPr wrap="none" rtlCol="0">
            <a:spAutoFit/>
          </a:bodyPr>
          <a:lstStyle/>
          <a:p>
            <a:r>
              <a:rPr lang="tr-TR" sz="1400" dirty="0">
                <a:solidFill>
                  <a:schemeClr val="tx2">
                    <a:lumMod val="50000"/>
                  </a:schemeClr>
                </a:solidFill>
              </a:rPr>
              <a:t>Kim için?</a:t>
            </a:r>
          </a:p>
        </p:txBody>
      </p:sp>
      <p:sp>
        <p:nvSpPr>
          <p:cNvPr id="23" name="Metin kutusu 22"/>
          <p:cNvSpPr txBox="1"/>
          <p:nvPr/>
        </p:nvSpPr>
        <p:spPr>
          <a:xfrm>
            <a:off x="1841777" y="3384660"/>
            <a:ext cx="1635652" cy="1077218"/>
          </a:xfrm>
          <a:prstGeom prst="rect">
            <a:avLst/>
          </a:prstGeom>
          <a:noFill/>
        </p:spPr>
        <p:txBody>
          <a:bodyPr wrap="square" rtlCol="0">
            <a:spAutoFit/>
          </a:bodyPr>
          <a:lstStyle/>
          <a:p>
            <a:pPr algn="ctr"/>
            <a:r>
              <a:rPr lang="tr-TR" sz="1600" dirty="0">
                <a:solidFill>
                  <a:schemeClr val="accent1">
                    <a:lumMod val="50000"/>
                  </a:schemeClr>
                </a:solidFill>
              </a:rPr>
              <a:t>Genellikle istatistiki olarak değerlendirilmiş sayısal veriler</a:t>
            </a:r>
          </a:p>
        </p:txBody>
      </p:sp>
      <p:sp>
        <p:nvSpPr>
          <p:cNvPr id="26" name="Metin kutusu 25"/>
          <p:cNvSpPr txBox="1"/>
          <p:nvPr/>
        </p:nvSpPr>
        <p:spPr>
          <a:xfrm>
            <a:off x="1328491" y="3160504"/>
            <a:ext cx="617477" cy="1323439"/>
          </a:xfrm>
          <a:prstGeom prst="rect">
            <a:avLst/>
          </a:prstGeom>
          <a:noFill/>
        </p:spPr>
        <p:txBody>
          <a:bodyPr wrap="none" rtlCol="0">
            <a:spAutoFit/>
          </a:bodyPr>
          <a:lstStyle/>
          <a:p>
            <a:r>
              <a:rPr lang="tr-TR" sz="8000" b="1" dirty="0">
                <a:solidFill>
                  <a:schemeClr val="tx2"/>
                </a:solidFill>
                <a:effectLst>
                  <a:outerShdw blurRad="38100" dist="38100" dir="2700000" algn="tl">
                    <a:srgbClr val="000000">
                      <a:alpha val="43137"/>
                    </a:srgbClr>
                  </a:outerShdw>
                </a:effectLst>
                <a:latin typeface="Berlin Sans FB Demi" panose="020E0802020502020306" pitchFamily="34" charset="0"/>
              </a:rPr>
              <a:t>?</a:t>
            </a:r>
            <a:endParaRPr lang="tr-TR" sz="2800" b="1" dirty="0">
              <a:solidFill>
                <a:schemeClr val="tx2"/>
              </a:solidFill>
              <a:effectLst>
                <a:outerShdw blurRad="38100" dist="38100" dir="2700000" algn="tl">
                  <a:srgbClr val="000000">
                    <a:alpha val="43137"/>
                  </a:srgbClr>
                </a:outerShdw>
              </a:effectLst>
              <a:latin typeface="Berlin Sans FB Demi" panose="020E0802020502020306" pitchFamily="34" charset="0"/>
            </a:endParaRPr>
          </a:p>
        </p:txBody>
      </p:sp>
      <p:sp>
        <p:nvSpPr>
          <p:cNvPr id="33" name="Metin kutusu 32"/>
          <p:cNvSpPr txBox="1"/>
          <p:nvPr/>
        </p:nvSpPr>
        <p:spPr>
          <a:xfrm>
            <a:off x="134861" y="2200861"/>
            <a:ext cx="349776" cy="707886"/>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Berlin Sans FB Demi" panose="020E0802020502020306" pitchFamily="34" charset="0"/>
              </a:rPr>
              <a:t>1</a:t>
            </a:r>
            <a:endParaRPr lang="tr-TR" sz="2000"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
        <p:nvSpPr>
          <p:cNvPr id="40" name="Köşeli Çift Ayraç 39"/>
          <p:cNvSpPr/>
          <p:nvPr/>
        </p:nvSpPr>
        <p:spPr>
          <a:xfrm>
            <a:off x="4002742" y="4043117"/>
            <a:ext cx="265042" cy="341414"/>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FF0000"/>
              </a:solidFill>
            </a:endParaRPr>
          </a:p>
        </p:txBody>
      </p:sp>
      <p:sp>
        <p:nvSpPr>
          <p:cNvPr id="41" name="Metin kutusu 40"/>
          <p:cNvSpPr txBox="1"/>
          <p:nvPr/>
        </p:nvSpPr>
        <p:spPr>
          <a:xfrm>
            <a:off x="4271471" y="4040007"/>
            <a:ext cx="1267911" cy="338554"/>
          </a:xfrm>
          <a:prstGeom prst="rect">
            <a:avLst/>
          </a:prstGeom>
          <a:noFill/>
        </p:spPr>
        <p:txBody>
          <a:bodyPr wrap="none" rtlCol="0">
            <a:spAutoFit/>
          </a:bodyPr>
          <a:lstStyle/>
          <a:p>
            <a:r>
              <a:rPr lang="tr-TR" sz="1600" dirty="0" smtClean="0">
                <a:solidFill>
                  <a:schemeClr val="bg2">
                    <a:lumMod val="10000"/>
                  </a:schemeClr>
                </a:solidFill>
              </a:rPr>
              <a:t>Bilgi toplama</a:t>
            </a:r>
            <a:endParaRPr lang="tr-TR" dirty="0">
              <a:solidFill>
                <a:schemeClr val="bg2">
                  <a:lumMod val="10000"/>
                </a:schemeClr>
              </a:solidFill>
            </a:endParaRPr>
          </a:p>
        </p:txBody>
      </p:sp>
      <p:sp>
        <p:nvSpPr>
          <p:cNvPr id="46" name="Metin kutusu 45"/>
          <p:cNvSpPr txBox="1"/>
          <p:nvPr/>
        </p:nvSpPr>
        <p:spPr>
          <a:xfrm>
            <a:off x="3568368" y="3796089"/>
            <a:ext cx="449162" cy="707886"/>
          </a:xfrm>
          <a:prstGeom prst="rect">
            <a:avLst/>
          </a:prstGeom>
          <a:noFill/>
        </p:spPr>
        <p:txBody>
          <a:bodyPr wrap="none" rtlCol="0">
            <a:spAutoFit/>
          </a:bodyPr>
          <a:lstStyle/>
          <a:p>
            <a:r>
              <a:rPr lang="tr-TR" sz="4000" dirty="0">
                <a:solidFill>
                  <a:srgbClr val="FF0000"/>
                </a:solidFill>
                <a:effectLst>
                  <a:outerShdw blurRad="38100" dist="38100" dir="2700000" algn="tl">
                    <a:srgbClr val="000000">
                      <a:alpha val="43137"/>
                    </a:srgbClr>
                  </a:outerShdw>
                </a:effectLst>
                <a:latin typeface="Berlin Sans FB Demi" panose="020E0802020502020306" pitchFamily="34" charset="0"/>
              </a:rPr>
              <a:t>2</a:t>
            </a:r>
            <a:endParaRPr lang="tr-TR" sz="2000"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48" name="Resim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1594" y="4438775"/>
            <a:ext cx="2537067" cy="2179029"/>
          </a:xfrm>
          <a:prstGeom prst="rect">
            <a:avLst/>
          </a:prstGeom>
        </p:spPr>
      </p:pic>
      <p:sp>
        <p:nvSpPr>
          <p:cNvPr id="55" name="Köşeli Çift Ayraç 54"/>
          <p:cNvSpPr/>
          <p:nvPr/>
        </p:nvSpPr>
        <p:spPr>
          <a:xfrm>
            <a:off x="4600740" y="978359"/>
            <a:ext cx="265042" cy="341414"/>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FF0000"/>
              </a:solidFill>
            </a:endParaRPr>
          </a:p>
        </p:txBody>
      </p:sp>
      <p:sp>
        <p:nvSpPr>
          <p:cNvPr id="56" name="Metin kutusu 55"/>
          <p:cNvSpPr txBox="1"/>
          <p:nvPr/>
        </p:nvSpPr>
        <p:spPr>
          <a:xfrm>
            <a:off x="4909224" y="975249"/>
            <a:ext cx="824906" cy="338554"/>
          </a:xfrm>
          <a:prstGeom prst="rect">
            <a:avLst/>
          </a:prstGeom>
          <a:noFill/>
        </p:spPr>
        <p:txBody>
          <a:bodyPr wrap="none" rtlCol="0">
            <a:spAutoFit/>
          </a:bodyPr>
          <a:lstStyle/>
          <a:p>
            <a:r>
              <a:rPr lang="tr-TR" sz="1600" dirty="0">
                <a:solidFill>
                  <a:schemeClr val="bg2">
                    <a:lumMod val="10000"/>
                  </a:schemeClr>
                </a:solidFill>
              </a:rPr>
              <a:t>Hipotez</a:t>
            </a:r>
            <a:endParaRPr lang="tr-TR" dirty="0">
              <a:solidFill>
                <a:schemeClr val="bg2">
                  <a:lumMod val="10000"/>
                </a:schemeClr>
              </a:solidFill>
            </a:endParaRPr>
          </a:p>
        </p:txBody>
      </p:sp>
      <p:sp>
        <p:nvSpPr>
          <p:cNvPr id="61" name="Metin kutusu 60"/>
          <p:cNvSpPr txBox="1"/>
          <p:nvPr/>
        </p:nvSpPr>
        <p:spPr>
          <a:xfrm>
            <a:off x="4191795" y="735117"/>
            <a:ext cx="434734" cy="707886"/>
          </a:xfrm>
          <a:prstGeom prst="rect">
            <a:avLst/>
          </a:prstGeom>
          <a:noFill/>
        </p:spPr>
        <p:txBody>
          <a:bodyPr wrap="none" rtlCol="0">
            <a:spAutoFit/>
          </a:bodyPr>
          <a:lstStyle/>
          <a:p>
            <a:r>
              <a:rPr lang="tr-TR" sz="4000" dirty="0">
                <a:solidFill>
                  <a:srgbClr val="FF0000"/>
                </a:solidFill>
                <a:effectLst>
                  <a:outerShdw blurRad="38100" dist="38100" dir="2700000" algn="tl">
                    <a:srgbClr val="000000">
                      <a:alpha val="43137"/>
                    </a:srgbClr>
                  </a:outerShdw>
                </a:effectLst>
                <a:latin typeface="Berlin Sans FB Demi" panose="020E0802020502020306" pitchFamily="34" charset="0"/>
              </a:rPr>
              <a:t>3</a:t>
            </a:r>
            <a:endParaRPr lang="tr-TR" sz="2000"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
        <p:nvSpPr>
          <p:cNvPr id="62" name="Dikdörtgen 61"/>
          <p:cNvSpPr/>
          <p:nvPr/>
        </p:nvSpPr>
        <p:spPr>
          <a:xfrm>
            <a:off x="4137500" y="1407900"/>
            <a:ext cx="4751920" cy="830997"/>
          </a:xfrm>
          <a:prstGeom prst="rect">
            <a:avLst/>
          </a:prstGeom>
        </p:spPr>
        <p:txBody>
          <a:bodyPr wrap="square">
            <a:spAutoFit/>
          </a:bodyPr>
          <a:lstStyle/>
          <a:p>
            <a:pPr fontAlgn="base">
              <a:lnSpc>
                <a:spcPct val="150000"/>
              </a:lnSpc>
            </a:pPr>
            <a:r>
              <a:rPr lang="tr-TR" sz="1600" dirty="0">
                <a:solidFill>
                  <a:schemeClr val="tx2">
                    <a:lumMod val="50000"/>
                  </a:schemeClr>
                </a:solidFill>
                <a:latin typeface="inherit"/>
              </a:rPr>
              <a:t>«</a:t>
            </a:r>
            <a:r>
              <a:rPr lang="en-US" sz="1600" dirty="0">
                <a:solidFill>
                  <a:schemeClr val="tx2">
                    <a:lumMod val="50000"/>
                  </a:schemeClr>
                </a:solidFill>
                <a:latin typeface="inherit"/>
              </a:rPr>
              <a:t>If we give plant A more fertilizer than plant B then plant A will grow faster</a:t>
            </a:r>
            <a:r>
              <a:rPr lang="tr-TR" sz="1600" dirty="0">
                <a:solidFill>
                  <a:schemeClr val="tx2">
                    <a:lumMod val="50000"/>
                  </a:schemeClr>
                </a:solidFill>
                <a:latin typeface="inherit"/>
              </a:rPr>
              <a:t> </a:t>
            </a:r>
            <a:r>
              <a:rPr lang="tr-TR" sz="1600" dirty="0" err="1">
                <a:solidFill>
                  <a:schemeClr val="tx2">
                    <a:lumMod val="50000"/>
                  </a:schemeClr>
                </a:solidFill>
                <a:latin typeface="inherit"/>
              </a:rPr>
              <a:t>than</a:t>
            </a:r>
            <a:r>
              <a:rPr lang="tr-TR" sz="1600" dirty="0">
                <a:solidFill>
                  <a:schemeClr val="tx2">
                    <a:lumMod val="50000"/>
                  </a:schemeClr>
                </a:solidFill>
                <a:latin typeface="inherit"/>
              </a:rPr>
              <a:t> </a:t>
            </a:r>
            <a:r>
              <a:rPr lang="tr-TR" sz="1600" dirty="0" err="1">
                <a:solidFill>
                  <a:schemeClr val="tx2">
                    <a:lumMod val="50000"/>
                  </a:schemeClr>
                </a:solidFill>
                <a:latin typeface="inherit"/>
              </a:rPr>
              <a:t>plant</a:t>
            </a:r>
            <a:r>
              <a:rPr lang="tr-TR" sz="1600" dirty="0">
                <a:solidFill>
                  <a:schemeClr val="tx2">
                    <a:lumMod val="50000"/>
                  </a:schemeClr>
                </a:solidFill>
                <a:latin typeface="inherit"/>
              </a:rPr>
              <a:t> B»</a:t>
            </a:r>
            <a:endParaRPr lang="en-US" sz="1600" dirty="0">
              <a:solidFill>
                <a:schemeClr val="tx2">
                  <a:lumMod val="50000"/>
                </a:schemeClr>
              </a:solidFill>
              <a:latin typeface="inherit"/>
            </a:endParaRPr>
          </a:p>
        </p:txBody>
      </p:sp>
      <p:sp>
        <p:nvSpPr>
          <p:cNvPr id="63" name="Dikdörtgen 62"/>
          <p:cNvSpPr/>
          <p:nvPr/>
        </p:nvSpPr>
        <p:spPr>
          <a:xfrm>
            <a:off x="4132890" y="2301177"/>
            <a:ext cx="4650119" cy="830997"/>
          </a:xfrm>
          <a:prstGeom prst="rect">
            <a:avLst/>
          </a:prstGeom>
        </p:spPr>
        <p:txBody>
          <a:bodyPr wrap="square">
            <a:spAutoFit/>
          </a:bodyPr>
          <a:lstStyle/>
          <a:p>
            <a:pPr>
              <a:lnSpc>
                <a:spcPct val="150000"/>
              </a:lnSpc>
            </a:pPr>
            <a:r>
              <a:rPr lang="tr-TR" altLang="tr-TR" sz="1600" dirty="0">
                <a:solidFill>
                  <a:schemeClr val="tx2">
                    <a:lumMod val="50000"/>
                  </a:schemeClr>
                </a:solidFill>
              </a:rPr>
              <a:t>Hipotez, kolay bir şekilde ölçülebilmeli, anlaşılır olmalı ve sonucunda sorunuza cevap vermelidir. </a:t>
            </a:r>
            <a:endParaRPr lang="tr-TR" sz="1600" dirty="0">
              <a:solidFill>
                <a:schemeClr val="tx2">
                  <a:lumMod val="50000"/>
                </a:schemeClr>
              </a:solidFill>
            </a:endParaRPr>
          </a:p>
        </p:txBody>
      </p:sp>
      <p:cxnSp>
        <p:nvCxnSpPr>
          <p:cNvPr id="79" name="Dirsek Bağlayıcısı 78"/>
          <p:cNvCxnSpPr/>
          <p:nvPr/>
        </p:nvCxnSpPr>
        <p:spPr>
          <a:xfrm>
            <a:off x="2916993" y="1443003"/>
            <a:ext cx="4928294" cy="2353086"/>
          </a:xfrm>
          <a:prstGeom prst="bentConnector3">
            <a:avLst>
              <a:gd name="adj1" fmla="val 22034"/>
            </a:avLst>
          </a:prstGeom>
        </p:spPr>
        <p:style>
          <a:lnRef idx="1">
            <a:schemeClr val="accent1"/>
          </a:lnRef>
          <a:fillRef idx="0">
            <a:schemeClr val="accent1"/>
          </a:fillRef>
          <a:effectRef idx="0">
            <a:schemeClr val="accent1"/>
          </a:effectRef>
          <a:fontRef idx="minor">
            <a:schemeClr val="tx1"/>
          </a:fontRef>
        </p:style>
      </p:cxnSp>
      <p:cxnSp>
        <p:nvCxnSpPr>
          <p:cNvPr id="85" name="Düz Ok Bağlayıcısı 84"/>
          <p:cNvCxnSpPr/>
          <p:nvPr/>
        </p:nvCxnSpPr>
        <p:spPr>
          <a:xfrm>
            <a:off x="7832035" y="3796089"/>
            <a:ext cx="0" cy="956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Düz Ok Bağlayıcısı 85"/>
          <p:cNvCxnSpPr/>
          <p:nvPr/>
        </p:nvCxnSpPr>
        <p:spPr>
          <a:xfrm flipH="1">
            <a:off x="2646860" y="1441303"/>
            <a:ext cx="956275" cy="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Dikdörtgen 87"/>
          <p:cNvSpPr/>
          <p:nvPr/>
        </p:nvSpPr>
        <p:spPr>
          <a:xfrm>
            <a:off x="0" y="0"/>
            <a:ext cx="9144000" cy="6858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89" name="Grup 88"/>
          <p:cNvGrpSpPr/>
          <p:nvPr/>
        </p:nvGrpSpPr>
        <p:grpSpPr>
          <a:xfrm>
            <a:off x="0" y="0"/>
            <a:ext cx="9144000" cy="437322"/>
            <a:chOff x="0" y="0"/>
            <a:chExt cx="12192000" cy="291548"/>
          </a:xfrm>
        </p:grpSpPr>
        <p:sp>
          <p:nvSpPr>
            <p:cNvPr id="90" name="Dikdörtgen 89"/>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1" name="Dikdörtgen 90"/>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2" name="Dikdörtgen 91"/>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3042331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err="1" smtClean="0"/>
              <a:t>Proplemi</a:t>
            </a:r>
            <a:r>
              <a:rPr lang="tr-TR" sz="3600" b="1" dirty="0" smtClean="0"/>
              <a:t> belirlemek</a:t>
            </a:r>
            <a:endParaRPr lang="tr-TR" sz="3600" b="1" dirty="0"/>
          </a:p>
        </p:txBody>
      </p:sp>
      <p:sp>
        <p:nvSpPr>
          <p:cNvPr id="3" name="İçerik Yer Tutucusu 2"/>
          <p:cNvSpPr>
            <a:spLocks noGrp="1"/>
          </p:cNvSpPr>
          <p:nvPr>
            <p:ph idx="1"/>
          </p:nvPr>
        </p:nvSpPr>
        <p:spPr/>
        <p:txBody>
          <a:bodyPr>
            <a:normAutofit/>
          </a:bodyPr>
          <a:lstStyle/>
          <a:p>
            <a:r>
              <a:rPr lang="tr-TR" sz="2800" dirty="0" smtClean="0"/>
              <a:t>Daha önce neler yapılmış?</a:t>
            </a:r>
          </a:p>
          <a:p>
            <a:r>
              <a:rPr lang="tr-TR" sz="2800" dirty="0" smtClean="0"/>
              <a:t>Çalışmalar incelendiğinde eksik ne?</a:t>
            </a:r>
          </a:p>
          <a:p>
            <a:r>
              <a:rPr lang="tr-TR" sz="2800" dirty="0" smtClean="0"/>
              <a:t>Eksikleri gidermek için hangi soruları sormalı ve ne gibi cevaplar aramalıyım?</a:t>
            </a:r>
          </a:p>
          <a:p>
            <a:endParaRPr lang="tr-TR" sz="2800" dirty="0"/>
          </a:p>
          <a:p>
            <a:r>
              <a:rPr lang="tr-TR" sz="2800" dirty="0" smtClean="0"/>
              <a:t>Literatür araştırması</a:t>
            </a:r>
          </a:p>
          <a:p>
            <a:endParaRPr lang="tr-TR" sz="2800" dirty="0" smtClean="0"/>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120167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Literatür araştırması</a:t>
            </a:r>
            <a:endParaRPr lang="tr-TR" sz="3600" b="1" dirty="0"/>
          </a:p>
        </p:txBody>
      </p:sp>
      <p:sp>
        <p:nvSpPr>
          <p:cNvPr id="3" name="İçerik Yer Tutucusu 2"/>
          <p:cNvSpPr>
            <a:spLocks noGrp="1"/>
          </p:cNvSpPr>
          <p:nvPr>
            <p:ph idx="1"/>
          </p:nvPr>
        </p:nvSpPr>
        <p:spPr/>
        <p:txBody>
          <a:bodyPr/>
          <a:lstStyle/>
          <a:p>
            <a:r>
              <a:rPr lang="tr-TR" dirty="0" smtClean="0"/>
              <a:t>Literatür araştırması nasıl yapılır?</a:t>
            </a:r>
          </a:p>
          <a:p>
            <a:r>
              <a:rPr lang="tr-TR" dirty="0" err="1" smtClean="0"/>
              <a:t>Pubmed</a:t>
            </a:r>
            <a:endParaRPr lang="tr-TR" dirty="0" smtClean="0"/>
          </a:p>
          <a:p>
            <a:endParaRPr lang="tr-TR" dirty="0"/>
          </a:p>
        </p:txBody>
      </p:sp>
      <p:grpSp>
        <p:nvGrpSpPr>
          <p:cNvPr id="4" name="Grup 3"/>
          <p:cNvGrpSpPr/>
          <p:nvPr/>
        </p:nvGrpSpPr>
        <p:grpSpPr>
          <a:xfrm>
            <a:off x="0" y="0"/>
            <a:ext cx="9144000" cy="437322"/>
            <a:chOff x="0" y="0"/>
            <a:chExt cx="12192000" cy="291548"/>
          </a:xfrm>
        </p:grpSpPr>
        <p:sp>
          <p:nvSpPr>
            <p:cNvPr id="5" name="Dikdörtgen 4"/>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Dikdörtgen 6"/>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59935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ttp://www.ventportal.com/userfiles/image/literature/knig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270033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785813" y="2530475"/>
            <a:ext cx="7772400" cy="1470025"/>
          </a:xfrm>
        </p:spPr>
        <p:txBody>
          <a:bodyPr/>
          <a:lstStyle/>
          <a:p>
            <a:pPr eaLnBrk="1" hangingPunct="1"/>
            <a:r>
              <a:rPr lang="tr-TR" altLang="tr-TR" sz="4000" b="1" smtClean="0">
                <a:solidFill>
                  <a:schemeClr val="tx1"/>
                </a:solidFill>
                <a:latin typeface="Nueva Std Cond" pitchFamily="50" charset="0"/>
                <a:ea typeface="ＭＳ Ｐゴシック" pitchFamily="34" charset="-128"/>
              </a:rPr>
              <a:t>Literat</a:t>
            </a:r>
            <a:r>
              <a:rPr lang="tr-TR" altLang="tr-TR" sz="4000" b="1" smtClean="0">
                <a:solidFill>
                  <a:schemeClr val="tx1"/>
                </a:solidFill>
                <a:ea typeface="ＭＳ Ｐゴシック" pitchFamily="34" charset="-128"/>
              </a:rPr>
              <a:t>ür Araştırması</a:t>
            </a:r>
            <a:r>
              <a:rPr lang="tr-TR" altLang="tr-TR" sz="4000" b="1" smtClean="0">
                <a:solidFill>
                  <a:schemeClr val="tx1"/>
                </a:solidFill>
                <a:latin typeface="Nueva Std Cond" pitchFamily="50" charset="0"/>
                <a:ea typeface="ＭＳ Ｐゴシック" pitchFamily="34" charset="-128"/>
              </a:rPr>
              <a:t/>
            </a:r>
            <a:br>
              <a:rPr lang="tr-TR" altLang="tr-TR" sz="4000" b="1" smtClean="0">
                <a:solidFill>
                  <a:schemeClr val="tx1"/>
                </a:solidFill>
                <a:latin typeface="Nueva Std Cond" pitchFamily="50" charset="0"/>
                <a:ea typeface="ＭＳ Ｐゴシック" pitchFamily="34" charset="-128"/>
              </a:rPr>
            </a:br>
            <a:r>
              <a:rPr lang="tr-TR" altLang="tr-TR" sz="4000" b="1" smtClean="0">
                <a:solidFill>
                  <a:schemeClr val="tx1"/>
                </a:solidFill>
                <a:latin typeface="Nueva Std Cond" pitchFamily="50" charset="0"/>
                <a:ea typeface="ＭＳ Ｐゴシック" pitchFamily="34" charset="-128"/>
              </a:rPr>
              <a:t>         </a:t>
            </a:r>
            <a:r>
              <a:rPr lang="tr-TR" altLang="tr-TR" sz="4000" smtClean="0">
                <a:solidFill>
                  <a:schemeClr val="tx1"/>
                </a:solidFill>
                <a:latin typeface="Nueva Std Cond" pitchFamily="50" charset="0"/>
                <a:ea typeface="ＭＳ Ｐゴシック" pitchFamily="34" charset="-128"/>
              </a:rPr>
              <a:t>	</a:t>
            </a:r>
          </a:p>
        </p:txBody>
      </p:sp>
      <p:pic>
        <p:nvPicPr>
          <p:cNvPr id="2052" name="Picture 9" descr="http://biblioragazzi.files.wordpress.com/2008/04/refe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4429125"/>
            <a:ext cx="3211512"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56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t="17604" r="26172" b="9625"/>
          <a:stretch>
            <a:fillRect/>
          </a:stretch>
        </p:blipFill>
        <p:spPr bwMode="auto">
          <a:xfrm>
            <a:off x="107950" y="692150"/>
            <a:ext cx="900112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 2"/>
          <p:cNvGrpSpPr/>
          <p:nvPr/>
        </p:nvGrpSpPr>
        <p:grpSpPr>
          <a:xfrm>
            <a:off x="0" y="0"/>
            <a:ext cx="9144000" cy="437322"/>
            <a:chOff x="0" y="0"/>
            <a:chExt cx="12192000" cy="291548"/>
          </a:xfrm>
        </p:grpSpPr>
        <p:sp>
          <p:nvSpPr>
            <p:cNvPr id="4" name="Dikdörtgen 3"/>
            <p:cNvSpPr/>
            <p:nvPr/>
          </p:nvSpPr>
          <p:spPr>
            <a:xfrm>
              <a:off x="13252" y="159027"/>
              <a:ext cx="12178748" cy="1325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0" y="0"/>
              <a:ext cx="12192000" cy="22528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Dikdörtgen 5"/>
          <p:cNvSpPr/>
          <p:nvPr/>
        </p:nvSpPr>
        <p:spPr>
          <a:xfrm>
            <a:off x="13254" y="17214"/>
            <a:ext cx="4147928" cy="307466"/>
          </a:xfrm>
          <a:prstGeom prst="rect">
            <a:avLst/>
          </a:prstGeom>
        </p:spPr>
        <p:txBody>
          <a:bodyPr wrap="square">
            <a:spAutoFit/>
          </a:bodyPr>
          <a:lstStyle/>
          <a:p>
            <a:pPr eaLnBrk="0" fontAlgn="base" hangingPunct="0">
              <a:spcBef>
                <a:spcPct val="0"/>
              </a:spcBef>
              <a:spcAft>
                <a:spcPct val="0"/>
              </a:spcAft>
            </a:pPr>
            <a:r>
              <a:rPr lang="tr-TR" altLang="tr-TR" sz="1400" dirty="0">
                <a:solidFill>
                  <a:schemeClr val="bg1"/>
                </a:solidFill>
                <a:latin typeface="Cambria" panose="02040503050406030204" pitchFamily="18" charset="0"/>
              </a:rPr>
              <a:t>Proje Destekleri </a:t>
            </a:r>
            <a:r>
              <a:rPr lang="tr-TR" altLang="tr-TR" sz="1400" dirty="0" smtClean="0">
                <a:solidFill>
                  <a:schemeClr val="bg1"/>
                </a:solidFill>
                <a:latin typeface="Cambria" panose="02040503050406030204" pitchFamily="18" charset="0"/>
              </a:rPr>
              <a:t>ve Etkin </a:t>
            </a:r>
            <a:r>
              <a:rPr lang="tr-TR" altLang="tr-TR" sz="1400" dirty="0">
                <a:solidFill>
                  <a:schemeClr val="bg1"/>
                </a:solidFill>
                <a:latin typeface="Cambria" panose="02040503050406030204" pitchFamily="18" charset="0"/>
              </a:rPr>
              <a:t>Proje Hazırlama Teknikleri </a:t>
            </a:r>
          </a:p>
        </p:txBody>
      </p:sp>
    </p:spTree>
    <p:extLst>
      <p:ext uri="{BB962C8B-B14F-4D97-AF65-F5344CB8AC3E}">
        <p14:creationId xmlns:p14="http://schemas.microsoft.com/office/powerpoint/2010/main" val="217946936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1135</Words>
  <Application>Microsoft Office PowerPoint</Application>
  <PresentationFormat>Ekran Gösterisi (4:3)</PresentationFormat>
  <Paragraphs>165</Paragraphs>
  <Slides>26</Slides>
  <Notes>2</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PowerPoint Sunusu</vt:lpstr>
      <vt:lpstr>PowerPoint Sunusu</vt:lpstr>
      <vt:lpstr>PowerPoint Sunusu</vt:lpstr>
      <vt:lpstr>PowerPoint Sunusu</vt:lpstr>
      <vt:lpstr>PowerPoint Sunusu</vt:lpstr>
      <vt:lpstr>Proplemi belirlemek</vt:lpstr>
      <vt:lpstr>Literatür araştırması</vt:lpstr>
      <vt:lpstr>Literatür Araştırması           </vt:lpstr>
      <vt:lpstr>PowerPoint Sunusu</vt:lpstr>
      <vt:lpstr>PowerPoint Sunusu</vt:lpstr>
      <vt:lpstr>PubMed/MEDLINE</vt:lpstr>
      <vt:lpstr>Problem ne? Hipotez ne olmalı?</vt:lpstr>
      <vt:lpstr>Hipotez ne demektir?</vt:lpstr>
      <vt:lpstr>Hipotez örnekleri</vt:lpstr>
      <vt:lpstr>PowerPoint Sunusu</vt:lpstr>
      <vt:lpstr>Özgün değer ne demektir?</vt:lpstr>
      <vt:lpstr>PowerPoint Sunusu</vt:lpstr>
      <vt:lpstr>PowerPoint Sunusu</vt:lpstr>
      <vt:lpstr>PowerPoint Sunusu</vt:lpstr>
      <vt:lpstr>PowerPoint Sunusu</vt:lpstr>
      <vt:lpstr>PowerPoint Sunusu</vt:lpstr>
      <vt:lpstr>PowerPoint Sunusu</vt:lpstr>
      <vt:lpstr>PowerPoint Sunusu</vt:lpstr>
      <vt:lpstr>TÜBİTAK Proje Örnekleri </vt:lpstr>
      <vt:lpstr>Meme kanserinin histolojik ve patolojik alt tiplerinin meta-analiz yöntemine dayalı miRNA imzaları ile sınıflandırılması (112T679)</vt:lpstr>
      <vt:lpstr>Poli kistik over sendromlu (PKOS) hastaların ve normal kontrollerin granülosa hücrelerinde mikroRNA (miRNA) ifade profillerinin araştırılması.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Projenin İlk Basamağı «Problemi Bulma ve Çözüm Önerilerini Geliştirme»</dc:title>
  <dc:creator>Bala Gür Dedeoğlu</dc:creator>
  <cp:lastModifiedBy>Bala Gür Dedeoğlu</cp:lastModifiedBy>
  <cp:revision>18</cp:revision>
  <dcterms:created xsi:type="dcterms:W3CDTF">2015-02-13T12:40:12Z</dcterms:created>
  <dcterms:modified xsi:type="dcterms:W3CDTF">2015-02-20T13:13:15Z</dcterms:modified>
</cp:coreProperties>
</file>