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8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4848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pc="-5" dirty="0" smtClean="0"/>
              <a:t> 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310592" y="6866232"/>
            <a:ext cx="230504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030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91440" lvl="0" defTabSz="914400">
              <a:spcBef>
                <a:spcPts val="284"/>
              </a:spcBef>
              <a:buClrTx/>
              <a:buSzTx/>
              <a:tabLst>
                <a:tab pos="1828800" algn="l"/>
              </a:tabLst>
            </a:pPr>
            <a:r>
              <a:rPr lang="tr-TR" sz="2800" spc="-5" dirty="0">
                <a:solidFill>
                  <a:schemeClr val="tx1"/>
                </a:solidFill>
                <a:latin typeface="Times New Roman"/>
                <a:cs typeface="Times New Roman"/>
              </a:rPr>
              <a:t>MATLAB	Statements</a:t>
            </a:r>
            <a:endParaRPr lang="tr-TR" sz="2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CHE138-8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696" y="1333487"/>
            <a:ext cx="632460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r =</a:t>
            </a:r>
            <a:r>
              <a:rPr sz="3600" b="1" spc="-3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INPUT('msg')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1095" y="2247887"/>
            <a:ext cx="74676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1863725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 </a:t>
            </a:r>
            <a:r>
              <a:rPr sz="2400" b="1" dirty="0">
                <a:latin typeface="Courier New"/>
                <a:cs typeface="Courier New"/>
              </a:rPr>
              <a:t>a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??? Undefined function or variable</a:t>
            </a:r>
            <a:r>
              <a:rPr sz="2400" b="1" spc="-7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'a'.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50">
              <a:latin typeface="Times New Roman"/>
              <a:cs typeface="Times New Roman"/>
            </a:endParaRPr>
          </a:p>
          <a:p>
            <a:pPr marL="116839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Courier New"/>
                <a:cs typeface="Courier New"/>
              </a:rPr>
              <a:t>give a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1095" y="4622279"/>
            <a:ext cx="74676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16839">
              <a:lnSpc>
                <a:spcPts val="2875"/>
              </a:lnSpc>
              <a:spcBef>
                <a:spcPts val="27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25" dirty="0">
                <a:latin typeface="Courier New"/>
                <a:cs typeface="Courier New"/>
              </a:rPr>
              <a:t> </a:t>
            </a:r>
            <a:r>
              <a:rPr sz="2400" b="1" spc="-15" dirty="0">
                <a:latin typeface="Courier New"/>
                <a:cs typeface="Courier New"/>
              </a:rPr>
              <a:t>11;</a:t>
            </a:r>
            <a:endParaRPr sz="2400">
              <a:latin typeface="Courier New"/>
              <a:cs typeface="Courier New"/>
            </a:endParaRPr>
          </a:p>
          <a:p>
            <a:pPr marL="116839" marR="1863725">
              <a:lnSpc>
                <a:spcPts val="2880"/>
              </a:lnSpc>
              <a:spcBef>
                <a:spcPts val="9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 </a:t>
            </a:r>
            <a:r>
              <a:rPr sz="2400" b="1" dirty="0">
                <a:latin typeface="Courier New"/>
                <a:cs typeface="Courier New"/>
              </a:rPr>
              <a:t>a +</a:t>
            </a:r>
            <a:r>
              <a:rPr sz="2400" b="1" spc="-8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 marL="848360" marR="6245225" indent="-731520">
              <a:lnSpc>
                <a:spcPts val="2870"/>
              </a:lnSpc>
              <a:spcBef>
                <a:spcPts val="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 =  12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7716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8552" y="1606283"/>
            <a:ext cx="5953125" cy="641985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2710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r = INPUT('msg',</a:t>
            </a:r>
            <a:r>
              <a:rPr sz="3600" b="1" spc="-10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's')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11095" y="2717279"/>
            <a:ext cx="76200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16839" marR="1472565">
              <a:lnSpc>
                <a:spcPts val="2870"/>
              </a:lnSpc>
              <a:spcBef>
                <a:spcPts val="38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r=input('give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 ',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's')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Times New Roman"/>
              <a:cs typeface="Times New Roman"/>
            </a:endParaRPr>
          </a:p>
          <a:p>
            <a:pPr marL="116839">
              <a:lnSpc>
                <a:spcPts val="2875"/>
              </a:lnSpc>
              <a:spcBef>
                <a:spcPts val="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395730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916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68552" y="1409687"/>
            <a:ext cx="348107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2710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ERROR('msg')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4895" y="2397239"/>
            <a:ext cx="4495800" cy="160337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 marR="169545">
              <a:lnSpc>
                <a:spcPct val="100000"/>
              </a:lnSpc>
              <a:spcBef>
                <a:spcPts val="260"/>
              </a:spcBef>
            </a:pPr>
            <a:r>
              <a:rPr sz="2400" b="1" spc="-5" dirty="0">
                <a:latin typeface="Courier New"/>
                <a:cs typeface="Courier New"/>
              </a:rPr>
              <a:t>function Sample(a,</a:t>
            </a:r>
            <a:r>
              <a:rPr sz="2400" b="1" spc="-10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msg)  </a:t>
            </a:r>
            <a:r>
              <a:rPr sz="2400" b="1" dirty="0">
                <a:latin typeface="Courier New"/>
                <a:cs typeface="Courier New"/>
              </a:rPr>
              <a:t>if a =</a:t>
            </a:r>
            <a:r>
              <a:rPr sz="2400" b="1" spc="-35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0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875"/>
              </a:lnSpc>
            </a:pPr>
            <a:r>
              <a:rPr sz="2400" b="1" spc="-5" dirty="0">
                <a:latin typeface="Courier New"/>
                <a:cs typeface="Courier New"/>
              </a:rPr>
              <a:t>error(msg)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latin typeface="Courier New"/>
                <a:cs typeface="Courier New"/>
              </a:rPr>
              <a:t>end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4895" y="4457687"/>
            <a:ext cx="76962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sample(0,'A should be</a:t>
            </a:r>
            <a:r>
              <a:rPr sz="2400" b="1" spc="-6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non-zero')</a:t>
            </a:r>
            <a:endParaRPr sz="2400">
              <a:latin typeface="Courier New"/>
              <a:cs typeface="Courier New"/>
            </a:endParaRPr>
          </a:p>
          <a:p>
            <a:pPr marL="116839" marR="2825115">
              <a:lnSpc>
                <a:spcPct val="149600"/>
              </a:lnSpc>
              <a:spcBef>
                <a:spcPts val="10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??? Error using ==&gt;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sample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should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be</a:t>
            </a:r>
            <a:r>
              <a:rPr sz="2400" b="1" spc="-5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non-zero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06330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16296" y="1459865"/>
            <a:ext cx="4267200" cy="269938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482600" marR="489584" indent="-365760">
              <a:lnSpc>
                <a:spcPct val="100000"/>
              </a:lnSpc>
              <a:spcBef>
                <a:spcPts val="265"/>
              </a:spcBef>
            </a:pPr>
            <a:r>
              <a:rPr sz="2400" b="1" spc="-5" dirty="0">
                <a:latin typeface="Courier New"/>
                <a:cs typeface="Courier New"/>
              </a:rPr>
              <a:t>function</a:t>
            </a:r>
            <a:r>
              <a:rPr sz="2400" b="1" spc="-11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Sample(msg)  warning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on</a:t>
            </a:r>
            <a:endParaRPr sz="2400">
              <a:latin typeface="Courier New"/>
              <a:cs typeface="Courier New"/>
            </a:endParaRPr>
          </a:p>
          <a:p>
            <a:pPr marL="482600" marR="125095">
              <a:lnSpc>
                <a:spcPts val="2870"/>
              </a:lnSpc>
              <a:spcBef>
                <a:spcPts val="100"/>
              </a:spcBef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1'])  warning</a:t>
            </a:r>
            <a:r>
              <a:rPr sz="2400" b="1" spc="-1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off</a:t>
            </a:r>
            <a:endParaRPr sz="2400">
              <a:latin typeface="Courier New"/>
              <a:cs typeface="Courier New"/>
            </a:endParaRPr>
          </a:p>
          <a:p>
            <a:pPr marL="482600" marR="125095">
              <a:lnSpc>
                <a:spcPts val="2870"/>
              </a:lnSpc>
              <a:spcBef>
                <a:spcPts val="10"/>
              </a:spcBef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2'])  warning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backtrace</a:t>
            </a:r>
            <a:endParaRPr sz="2400">
              <a:latin typeface="Courier New"/>
              <a:cs typeface="Courier New"/>
            </a:endParaRPr>
          </a:p>
          <a:p>
            <a:pPr marL="482600">
              <a:lnSpc>
                <a:spcPts val="2785"/>
              </a:lnSpc>
            </a:pPr>
            <a:r>
              <a:rPr sz="2400" b="1" spc="-5" dirty="0">
                <a:latin typeface="Courier New"/>
                <a:cs typeface="Courier New"/>
              </a:rPr>
              <a:t>warning ([msg </a:t>
            </a:r>
            <a:r>
              <a:rPr sz="2400" b="1" dirty="0">
                <a:latin typeface="Courier New"/>
                <a:cs typeface="Courier New"/>
              </a:rPr>
              <a:t>'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3'])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4381487"/>
            <a:ext cx="7772400" cy="233362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sample</a:t>
            </a:r>
            <a:r>
              <a:rPr sz="2400" b="1" spc="-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('help'),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16839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Warning: help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</a:t>
            </a:r>
            <a:endParaRPr sz="24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16839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Warning: help</a:t>
            </a:r>
            <a:r>
              <a:rPr sz="2400" b="1" spc="-10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3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&gt; In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g:\MATLAB\BIN\Sample.m at line</a:t>
            </a:r>
            <a:r>
              <a:rPr sz="2400" b="1" spc="-7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7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9096" y="1551305"/>
            <a:ext cx="4028440" cy="1922145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WARNING('msg')</a:t>
            </a:r>
            <a:endParaRPr sz="3600" dirty="0">
              <a:latin typeface="Courier New"/>
              <a:cs typeface="Courier New"/>
            </a:endParaRPr>
          </a:p>
          <a:p>
            <a:pPr marL="90805" marR="97790">
              <a:lnSpc>
                <a:spcPct val="100000"/>
              </a:lnSpc>
              <a:spcBef>
                <a:spcPts val="90"/>
              </a:spcBef>
              <a:tabLst>
                <a:tab pos="2005964" algn="l"/>
              </a:tabLst>
            </a:pPr>
            <a:r>
              <a:rPr sz="2800" b="1" spc="-10" dirty="0">
                <a:latin typeface="Courier New"/>
                <a:cs typeface="Courier New"/>
              </a:rPr>
              <a:t>WARNING	OFF  WARNING	ON  WARNIN</a:t>
            </a:r>
            <a:r>
              <a:rPr sz="2800" b="1" spc="-5" dirty="0">
                <a:latin typeface="Courier New"/>
                <a:cs typeface="Courier New"/>
              </a:rPr>
              <a:t>G</a:t>
            </a:r>
            <a:r>
              <a:rPr sz="2800" b="1" dirty="0">
                <a:latin typeface="Courier New"/>
                <a:cs typeface="Courier New"/>
              </a:rPr>
              <a:t>	</a:t>
            </a:r>
            <a:r>
              <a:rPr sz="2800" b="1" spc="-10" dirty="0">
                <a:latin typeface="Courier New"/>
                <a:cs typeface="Courier New"/>
              </a:rPr>
              <a:t>BACKTRACE</a:t>
            </a:r>
            <a:endParaRPr sz="2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04506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0236" y="1403083"/>
            <a:ext cx="7010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Courier New"/>
                <a:cs typeface="Courier New"/>
              </a:rPr>
              <a:t>FPRINTF </a:t>
            </a:r>
            <a:r>
              <a:rPr sz="3200" dirty="0">
                <a:latin typeface="Times New Roman"/>
                <a:cs typeface="Times New Roman"/>
              </a:rPr>
              <a:t>Write </a:t>
            </a:r>
            <a:r>
              <a:rPr sz="3200" spc="-5" dirty="0">
                <a:latin typeface="Times New Roman"/>
                <a:cs typeface="Times New Roman"/>
              </a:rPr>
              <a:t>formatted data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1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screen.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Formatted output to screen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7696" y="2019287"/>
          <a:ext cx="7517130" cy="1066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83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71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39115">
                <a:tc>
                  <a:txBody>
                    <a:bodyPr/>
                    <a:lstStyle/>
                    <a:p>
                      <a:pPr marR="22225" algn="ctr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C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=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3820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fprintf(format,</a:t>
                      </a:r>
                      <a:r>
                        <a:rPr sz="3200" b="1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200" b="1" dirty="0">
                          <a:latin typeface="Courier New"/>
                          <a:cs typeface="Courier New"/>
                        </a:rPr>
                        <a:t>var,...)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marR="22225" algn="ctr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C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=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3415"/>
                        </a:lnSpc>
                      </a:pPr>
                      <a:r>
                        <a:rPr sz="3200" b="1" dirty="0">
                          <a:latin typeface="Courier New"/>
                          <a:cs typeface="Courier New"/>
                        </a:rPr>
                        <a:t>fprintf(1,</a:t>
                      </a:r>
                      <a:r>
                        <a:rPr sz="3200" b="1" spc="-2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200" b="1" dirty="0">
                          <a:latin typeface="Courier New"/>
                          <a:cs typeface="Courier New"/>
                        </a:rPr>
                        <a:t>format,var,...)</a:t>
                      </a:r>
                      <a:endParaRPr sz="32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0096" y="3924287"/>
            <a:ext cx="8153400" cy="269938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x = </a:t>
            </a:r>
            <a:r>
              <a:rPr sz="2400" b="1" spc="-5" dirty="0">
                <a:latin typeface="Courier New"/>
                <a:cs typeface="Courier New"/>
              </a:rPr>
              <a:t>fprintf('Solution with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Gauss-Jordan')</a:t>
            </a:r>
            <a:endParaRPr sz="2400">
              <a:latin typeface="Courier New"/>
              <a:cs typeface="Courier New"/>
            </a:endParaRPr>
          </a:p>
          <a:p>
            <a:pPr marL="116839" marR="3098165">
              <a:lnSpc>
                <a:spcPct val="149600"/>
              </a:lnSpc>
              <a:spcBef>
                <a:spcPts val="10"/>
              </a:spcBef>
            </a:pP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Solution using</a:t>
            </a:r>
            <a:r>
              <a:rPr sz="2400" b="1" spc="-114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Gauss-Jordan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x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ct val="100000"/>
              </a:lnSpc>
              <a:spcBef>
                <a:spcPts val="144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27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  <a:spcBef>
                <a:spcPts val="142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56084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specification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77032" y="1358887"/>
            <a:ext cx="1504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is 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string: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0236" y="1023109"/>
            <a:ext cx="6330950" cy="1471930"/>
          </a:xfrm>
          <a:prstGeom prst="rect">
            <a:avLst/>
          </a:prstGeom>
        </p:spPr>
        <p:txBody>
          <a:bodyPr vert="horz" wrap="square" lIns="0" tIns="297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40"/>
              </a:spcBef>
              <a:tabLst>
                <a:tab pos="3631565" algn="l"/>
              </a:tabLst>
            </a:pPr>
            <a:r>
              <a:rPr sz="3200" b="1" spc="-5" dirty="0">
                <a:latin typeface="Courier New"/>
                <a:cs typeface="Courier New"/>
              </a:rPr>
              <a:t>forma</a:t>
            </a:r>
            <a:r>
              <a:rPr sz="3200" b="1" dirty="0">
                <a:latin typeface="Courier New"/>
                <a:cs typeface="Courier New"/>
              </a:rPr>
              <a:t>t	'Solutions'</a:t>
            </a:r>
            <a:endParaRPr sz="32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945"/>
              </a:spcBef>
            </a:pPr>
            <a:r>
              <a:rPr sz="2800" spc="-10" dirty="0">
                <a:latin typeface="Times New Roman"/>
                <a:cs typeface="Times New Roman"/>
              </a:rPr>
              <a:t>can contain: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7329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1789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character sequences (printed as</a:t>
            </a:r>
            <a:r>
              <a:rPr spc="-10" dirty="0"/>
              <a:t> </a:t>
            </a:r>
            <a:r>
              <a:rPr spc="-5" dirty="0"/>
              <a:t>is)</a:t>
            </a:r>
          </a:p>
          <a:p>
            <a:pPr marL="583565" indent="-570865">
              <a:lnSpc>
                <a:spcPct val="100000"/>
              </a:lnSpc>
              <a:spcBef>
                <a:spcPts val="1695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control</a:t>
            </a:r>
            <a:r>
              <a:rPr spc="-10" dirty="0"/>
              <a:t> </a:t>
            </a:r>
            <a:r>
              <a:rPr spc="-5" dirty="0"/>
              <a:t>sequences</a:t>
            </a:r>
          </a:p>
          <a:p>
            <a:pPr marL="583565" indent="-570865">
              <a:lnSpc>
                <a:spcPct val="100000"/>
              </a:lnSpc>
              <a:spcBef>
                <a:spcPts val="1689"/>
              </a:spcBef>
              <a:buChar char="•"/>
              <a:tabLst>
                <a:tab pos="583565" algn="l"/>
                <a:tab pos="584200" algn="l"/>
              </a:tabLst>
            </a:pPr>
            <a:r>
              <a:rPr spc="-5" dirty="0"/>
              <a:t>conversion</a:t>
            </a:r>
            <a:r>
              <a:rPr spc="-10" dirty="0"/>
              <a:t> </a:t>
            </a:r>
            <a:r>
              <a:rPr spc="-5" dirty="0"/>
              <a:t>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495621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1636" y="6846816"/>
            <a:ext cx="7042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574" y="6878932"/>
            <a:ext cx="44545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4274185" algn="l"/>
              </a:tabLst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control sequences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34808" y="1623999"/>
          <a:ext cx="2819400" cy="4128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736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Seq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28575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Effect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28575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\n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newline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\t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Horizontal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tab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\\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backslash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%%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character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27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\r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Carriage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return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27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\b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backspace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\f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Formfeed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  <a:solidFill>
                      <a:srgbClr val="CACA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120896" y="1790687"/>
            <a:ext cx="5257800" cy="123761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57023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fprintf('AAA\nBBBCCC');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BBBCCC»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0896" y="3238487"/>
            <a:ext cx="52578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0320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fprintf('AAA\nBBB\nCCC');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 marR="4401185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  CCC»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20896" y="5067287"/>
            <a:ext cx="5638800" cy="1967864"/>
          </a:xfrm>
          <a:custGeom>
            <a:avLst/>
            <a:gdLst/>
            <a:ahLst/>
            <a:cxnLst/>
            <a:rect l="l" t="t" r="r" b="b"/>
            <a:pathLst>
              <a:path w="5638800" h="1967865">
                <a:moveTo>
                  <a:pt x="0" y="1967484"/>
                </a:moveTo>
                <a:lnTo>
                  <a:pt x="0" y="0"/>
                </a:lnTo>
                <a:lnTo>
                  <a:pt x="5638799" y="0"/>
                </a:lnTo>
                <a:lnTo>
                  <a:pt x="5638800" y="1967483"/>
                </a:lnTo>
                <a:lnTo>
                  <a:pt x="0" y="19674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20896" y="5067287"/>
            <a:ext cx="5638800" cy="196913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218440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fprintf('AAA\nBBB\nCCC\n');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AAA</a:t>
            </a:r>
            <a:endParaRPr sz="2400">
              <a:latin typeface="Courier New"/>
              <a:cs typeface="Courier New"/>
            </a:endParaRPr>
          </a:p>
          <a:p>
            <a:pPr marL="116839" marR="4965065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BBB  CCC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78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77085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conversion specifications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649493" y="1409687"/>
            <a:ext cx="7637624" cy="12666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92008" y="3147999"/>
          <a:ext cx="7848600" cy="3620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R="22479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Conv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char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2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Prints matching argument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as...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%c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Single character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R="24574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%d</a:t>
                      </a:r>
                      <a:r>
                        <a:rPr sz="2800" b="1" spc="-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b="1" spc="-5" dirty="0">
                          <a:latin typeface="Courier New"/>
                          <a:cs typeface="Courier New"/>
                        </a:rPr>
                        <a:t>%i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Number in decimal, with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sign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%e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Exponential notation,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3.1415e+00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%f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4"/>
                        </a:spcBef>
                        <a:tabLst>
                          <a:tab pos="3253104" algn="l"/>
                        </a:tabLst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Fixed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point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notation	3.1415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6255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%s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String of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characters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10101"/>
                      </a:solidFill>
                      <a:prstDash val="solid"/>
                    </a:lnL>
                    <a:lnR w="1905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(There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are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others we have omitted from this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list)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734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41391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/>
              <a:t>Format conversion specifications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1496" y="1412875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i=3;</a:t>
            </a:r>
            <a:endParaRPr sz="2400">
              <a:latin typeface="Courier New"/>
              <a:cs typeface="Courier New"/>
            </a:endParaRPr>
          </a:p>
          <a:p>
            <a:pPr marL="116839" marR="1680845">
              <a:lnSpc>
                <a:spcPct val="100000"/>
              </a:lnSpc>
              <a:tabLst>
                <a:tab pos="1943100" algn="l"/>
              </a:tabLst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fprintf('A=%d B=%5d\n',i,i</a:t>
            </a:r>
            <a:r>
              <a:rPr sz="2400" b="1" spc="-1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A=3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B=	3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1496" y="5067287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i=2.1</a:t>
            </a:r>
            <a:endParaRPr sz="2400">
              <a:latin typeface="Courier New"/>
              <a:cs typeface="Courier New"/>
            </a:endParaRPr>
          </a:p>
          <a:p>
            <a:pPr marL="116839" marR="1319530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fprintf('A=%d B=%5.3d\n',i,i</a:t>
            </a:r>
            <a:r>
              <a:rPr sz="2400" b="1" spc="-13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A=2.100000e+000</a:t>
            </a:r>
            <a:r>
              <a:rPr sz="2400" b="1" spc="-4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B=2.100e+000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1496" y="3162287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r>
              <a:rPr sz="2400" b="1" spc="-10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i=2.1</a:t>
            </a:r>
            <a:endParaRPr sz="2400">
              <a:latin typeface="Courier New"/>
              <a:cs typeface="Courier New"/>
            </a:endParaRPr>
          </a:p>
          <a:p>
            <a:pPr marL="116839" marR="77152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fprintf('A=%5.2d B=%5.3d\n',i,i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A=2.10e+000</a:t>
            </a:r>
            <a:r>
              <a:rPr sz="2400" b="1" spc="-1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B=2.100e+000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07599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6296" y="1489075"/>
            <a:ext cx="74676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s1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10" dirty="0">
                <a:latin typeface="Courier New"/>
                <a:cs typeface="Courier New"/>
              </a:rPr>
              <a:t>'This </a:t>
            </a:r>
            <a:r>
              <a:rPr sz="2400" b="1" spc="-5" dirty="0">
                <a:latin typeface="Courier New"/>
                <a:cs typeface="Courier New"/>
              </a:rPr>
              <a:t>is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6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string';</a:t>
            </a:r>
            <a:endParaRPr sz="2400">
              <a:latin typeface="Courier New"/>
              <a:cs typeface="Courier New"/>
            </a:endParaRPr>
          </a:p>
          <a:p>
            <a:pPr marL="116839" marR="314134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fprintf('%s \n',s1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This is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a</a:t>
            </a:r>
            <a:r>
              <a:rPr sz="2400" b="1" spc="-55" dirty="0">
                <a:solidFill>
                  <a:srgbClr val="CA0000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CA0000"/>
                </a:solidFill>
                <a:latin typeface="Courier New"/>
                <a:cs typeface="Courier New"/>
              </a:rPr>
              <a:t>string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Format conversion specifications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6296" y="3238487"/>
            <a:ext cx="7467600" cy="269938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s1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10" dirty="0">
                <a:latin typeface="Courier New"/>
                <a:cs typeface="Courier New"/>
              </a:rPr>
              <a:t>'This </a:t>
            </a:r>
            <a:r>
              <a:rPr sz="2400" b="1" spc="-5" dirty="0">
                <a:latin typeface="Courier New"/>
                <a:cs typeface="Courier New"/>
              </a:rPr>
              <a:t>is </a:t>
            </a:r>
            <a:r>
              <a:rPr sz="2400" b="1" dirty="0">
                <a:latin typeface="Courier New"/>
                <a:cs typeface="Courier New"/>
              </a:rPr>
              <a:t>a</a:t>
            </a:r>
            <a:r>
              <a:rPr sz="2400" b="1" spc="-6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string';</a:t>
            </a:r>
            <a:endParaRPr sz="2400">
              <a:latin typeface="Courier New"/>
              <a:cs typeface="Courier New"/>
            </a:endParaRPr>
          </a:p>
          <a:p>
            <a:pPr marL="116839" marR="3141345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fprintf('%d \n',s1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);  </a:t>
            </a: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104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32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115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...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400" b="1" dirty="0">
                <a:solidFill>
                  <a:srgbClr val="CA0000"/>
                </a:solidFill>
                <a:latin typeface="Courier New"/>
                <a:cs typeface="Courier New"/>
              </a:rPr>
              <a:t>»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17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marL="936625" defTabSz="1007577">
              <a:lnSpc>
                <a:spcPts val="4535"/>
              </a:lnSpc>
              <a:spcBef>
                <a:spcPct val="0"/>
              </a:spcBef>
              <a:buNone/>
              <a:defRPr sz="4000" spc="-5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dirty="0"/>
              <a:t>Review - Statement 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1496" y="1409687"/>
            <a:ext cx="8229600" cy="1464945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Assignment</a:t>
            </a:r>
            <a:endParaRPr sz="3600">
              <a:latin typeface="Courier New"/>
              <a:cs typeface="Courier New"/>
            </a:endParaRPr>
          </a:p>
          <a:p>
            <a:pPr marL="913765">
              <a:lnSpc>
                <a:spcPct val="100000"/>
              </a:lnSpc>
              <a:spcBef>
                <a:spcPts val="2160"/>
              </a:spcBef>
            </a:pPr>
            <a:r>
              <a:rPr sz="3600" b="1" dirty="0">
                <a:latin typeface="Courier New"/>
                <a:cs typeface="Courier New"/>
              </a:rPr>
              <a:t>var =</a:t>
            </a:r>
            <a:r>
              <a:rPr sz="3600" b="1" spc="-2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Expression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7696" y="3086087"/>
            <a:ext cx="8153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Function</a:t>
            </a:r>
            <a:r>
              <a:rPr sz="3600" b="1" spc="-1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definition</a:t>
            </a:r>
            <a:endParaRPr sz="36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701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Opening a file for I/O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1333487"/>
            <a:ext cx="7924800" cy="10668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3820"/>
              </a:lnSpc>
            </a:pPr>
            <a:r>
              <a:rPr sz="3200" b="1" dirty="0">
                <a:latin typeface="Courier New"/>
                <a:cs typeface="Courier New"/>
              </a:rPr>
              <a:t>fid = fopen(filename)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45"/>
              </a:spcBef>
            </a:pPr>
            <a:r>
              <a:rPr sz="3200" dirty="0">
                <a:latin typeface="Times New Roman"/>
                <a:cs typeface="Times New Roman"/>
              </a:rPr>
              <a:t>Open filename for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read-access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7696" y="2628887"/>
            <a:ext cx="7924800" cy="10668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3820"/>
              </a:lnSpc>
            </a:pPr>
            <a:r>
              <a:rPr sz="3200" b="1" dirty="0">
                <a:latin typeface="Courier New"/>
                <a:cs typeface="Courier New"/>
              </a:rPr>
              <a:t>fid = fopen(filename,</a:t>
            </a:r>
            <a:r>
              <a:rPr sz="3200" b="1" spc="-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mode)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45"/>
              </a:spcBef>
            </a:pPr>
            <a:r>
              <a:rPr sz="3200" dirty="0">
                <a:latin typeface="Times New Roman"/>
                <a:cs typeface="Times New Roman"/>
              </a:rPr>
              <a:t>Open filename for </a:t>
            </a:r>
            <a:r>
              <a:rPr sz="3200" spc="-5" dirty="0">
                <a:latin typeface="Times New Roman"/>
                <a:cs typeface="Times New Roman"/>
              </a:rPr>
              <a:t>specified </a:t>
            </a:r>
            <a:r>
              <a:rPr sz="3200" dirty="0">
                <a:latin typeface="Times New Roman"/>
                <a:cs typeface="Times New Roman"/>
              </a:rPr>
              <a:t>access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type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63408" y="4138599"/>
          <a:ext cx="7848600" cy="2731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3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'r'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file for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reading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'w'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Open file for writing, discard contents;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create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if new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'a'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file for writing, append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existing data; create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new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'r+'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'r')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'w'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'w')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b="1" dirty="0">
                          <a:latin typeface="Courier New"/>
                          <a:cs typeface="Courier New"/>
                        </a:rPr>
                        <a:t>'a'</a:t>
                      </a:r>
                      <a:endParaRPr sz="2400">
                        <a:latin typeface="Courier New"/>
                        <a:cs typeface="Courier New"/>
                      </a:endParaRPr>
                    </a:p>
                  </a:txBody>
                  <a:tcPr marL="0" marR="0" marT="8890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Open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for read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write,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(similar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'a')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637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Closing a file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7696" y="1485887"/>
            <a:ext cx="7924800" cy="149352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ts val="3335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fid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fopen(filename)</a:t>
            </a:r>
            <a:endParaRPr sz="2800">
              <a:latin typeface="Courier New"/>
              <a:cs typeface="Courier New"/>
            </a:endParaRPr>
          </a:p>
          <a:p>
            <a:pPr marL="90805">
              <a:lnSpc>
                <a:spcPts val="3815"/>
              </a:lnSpc>
            </a:pPr>
            <a:r>
              <a:rPr sz="3200" b="1" dirty="0">
                <a:latin typeface="Courier New"/>
                <a:cs typeface="Courier New"/>
              </a:rPr>
              <a:t>fclose(fid)</a:t>
            </a:r>
            <a:endParaRPr sz="32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50"/>
              </a:spcBef>
            </a:pPr>
            <a:r>
              <a:rPr sz="3200" dirty="0">
                <a:latin typeface="Times New Roman"/>
                <a:cs typeface="Times New Roman"/>
              </a:rPr>
              <a:t>Close </a:t>
            </a:r>
            <a:r>
              <a:rPr sz="3200" spc="-5" dirty="0">
                <a:latin typeface="Times New Roman"/>
                <a:cs typeface="Times New Roman"/>
              </a:rPr>
              <a:t>filename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2646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4336" y="6878932"/>
            <a:ext cx="67881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574" y="6878932"/>
            <a:ext cx="44545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  <a:tabLst>
                <a:tab pos="4274185" algn="l"/>
              </a:tabLst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	22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39596" y="741391"/>
            <a:ext cx="8001000" cy="5222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formatted data from file</a:t>
            </a:r>
          </a:p>
        </p:txBody>
      </p:sp>
      <p:sp>
        <p:nvSpPr>
          <p:cNvPr id="5" name="object 5"/>
          <p:cNvSpPr/>
          <p:nvPr/>
        </p:nvSpPr>
        <p:spPr>
          <a:xfrm>
            <a:off x="1301496" y="1257287"/>
            <a:ext cx="8305800" cy="3197860"/>
          </a:xfrm>
          <a:custGeom>
            <a:avLst/>
            <a:gdLst/>
            <a:ahLst/>
            <a:cxnLst/>
            <a:rect l="l" t="t" r="r" b="b"/>
            <a:pathLst>
              <a:path w="8305800" h="3197860">
                <a:moveTo>
                  <a:pt x="0" y="3197352"/>
                </a:moveTo>
                <a:lnTo>
                  <a:pt x="0" y="0"/>
                </a:lnTo>
                <a:lnTo>
                  <a:pt x="8305800" y="0"/>
                </a:lnTo>
                <a:lnTo>
                  <a:pt x="8305800" y="3197352"/>
                </a:lnTo>
                <a:lnTo>
                  <a:pt x="0" y="3197352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80236" y="1212939"/>
            <a:ext cx="8137525" cy="318008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800" b="1" spc="-5" dirty="0">
                <a:latin typeface="Courier New"/>
                <a:cs typeface="Courier New"/>
              </a:rPr>
              <a:t>A 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fscanf(fid,format)</a:t>
            </a:r>
            <a:endParaRPr sz="2800">
              <a:latin typeface="Courier New"/>
              <a:cs typeface="Courier New"/>
            </a:endParaRPr>
          </a:p>
          <a:p>
            <a:pPr marL="12700" marR="5080">
              <a:lnSpc>
                <a:spcPts val="2720"/>
              </a:lnSpc>
              <a:spcBef>
                <a:spcPts val="470"/>
              </a:spcBef>
            </a:pPr>
            <a:r>
              <a:rPr sz="2400" spc="-5" dirty="0">
                <a:latin typeface="Times New Roman"/>
                <a:cs typeface="Times New Roman"/>
              </a:rPr>
              <a:t>Reads all the data from the file specified by fid, converts </a:t>
            </a:r>
            <a:r>
              <a:rPr sz="2400" dirty="0">
                <a:latin typeface="Times New Roman"/>
                <a:cs typeface="Times New Roman"/>
              </a:rPr>
              <a:t>it  </a:t>
            </a:r>
            <a:r>
              <a:rPr sz="2400" spc="-5" dirty="0">
                <a:latin typeface="Times New Roman"/>
                <a:cs typeface="Times New Roman"/>
              </a:rPr>
              <a:t>according to the specified format string, and returns it in </a:t>
            </a:r>
            <a:r>
              <a:rPr sz="2400" spc="-10" dirty="0">
                <a:latin typeface="Times New Roman"/>
                <a:cs typeface="Times New Roman"/>
              </a:rPr>
              <a:t>matrix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175895">
              <a:lnSpc>
                <a:spcPct val="100499"/>
              </a:lnSpc>
            </a:pPr>
            <a:r>
              <a:rPr sz="2800" b="1" spc="-10" dirty="0">
                <a:latin typeface="Courier New"/>
                <a:cs typeface="Courier New"/>
              </a:rPr>
              <a:t>[A,count] </a:t>
            </a:r>
            <a:r>
              <a:rPr sz="2800" b="1" spc="-5" dirty="0">
                <a:latin typeface="Courier New"/>
                <a:cs typeface="Courier New"/>
              </a:rPr>
              <a:t>= </a:t>
            </a:r>
            <a:r>
              <a:rPr sz="2800" b="1" spc="-10" dirty="0">
                <a:latin typeface="Courier New"/>
                <a:cs typeface="Courier New"/>
              </a:rPr>
              <a:t>fscanf(fid,format,size)  </a:t>
            </a:r>
            <a:r>
              <a:rPr sz="2400" spc="-5" dirty="0">
                <a:latin typeface="Times New Roman"/>
                <a:cs typeface="Times New Roman"/>
              </a:rPr>
              <a:t>Reads the </a:t>
            </a:r>
            <a:r>
              <a:rPr sz="2400" spc="-10" dirty="0">
                <a:latin typeface="Times New Roman"/>
                <a:cs typeface="Times New Roman"/>
              </a:rPr>
              <a:t>amount </a:t>
            </a:r>
            <a:r>
              <a:rPr sz="2400" spc="-5" dirty="0">
                <a:latin typeface="Times New Roman"/>
                <a:cs typeface="Times New Roman"/>
              </a:rPr>
              <a:t>of data specified by </a:t>
            </a:r>
            <a:r>
              <a:rPr sz="2400" b="1" spc="-10" dirty="0">
                <a:latin typeface="Times New Roman"/>
                <a:cs typeface="Times New Roman"/>
              </a:rPr>
              <a:t>size</a:t>
            </a:r>
            <a:r>
              <a:rPr sz="2400" spc="-10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converts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according  to the specified </a:t>
            </a:r>
            <a:r>
              <a:rPr sz="2400" spc="-10" dirty="0">
                <a:latin typeface="Times New Roman"/>
                <a:cs typeface="Times New Roman"/>
              </a:rPr>
              <a:t>format </a:t>
            </a:r>
            <a:r>
              <a:rPr sz="2400" spc="-5" dirty="0">
                <a:latin typeface="Times New Roman"/>
                <a:cs typeface="Times New Roman"/>
              </a:rPr>
              <a:t>string, and returns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along with a count </a:t>
            </a:r>
            <a:r>
              <a:rPr sz="2400" spc="-10" dirty="0">
                <a:latin typeface="Times New Roman"/>
                <a:cs typeface="Times New Roman"/>
              </a:rPr>
              <a:t>of  </a:t>
            </a:r>
            <a:r>
              <a:rPr sz="2400" spc="-5" dirty="0">
                <a:latin typeface="Times New Roman"/>
                <a:cs typeface="Times New Roman"/>
              </a:rPr>
              <a:t>elements successfully</a:t>
            </a:r>
            <a:r>
              <a:rPr sz="2400" dirty="0">
                <a:latin typeface="Times New Roman"/>
                <a:cs typeface="Times New Roman"/>
              </a:rPr>
              <a:t> read.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53995" y="6275819"/>
            <a:ext cx="7239000" cy="772795"/>
          </a:xfrm>
          <a:custGeom>
            <a:avLst/>
            <a:gdLst/>
            <a:ahLst/>
            <a:cxnLst/>
            <a:rect l="l" t="t" r="r" b="b"/>
            <a:pathLst>
              <a:path w="7239000" h="772795">
                <a:moveTo>
                  <a:pt x="0" y="772668"/>
                </a:moveTo>
                <a:lnTo>
                  <a:pt x="0" y="0"/>
                </a:lnTo>
                <a:lnTo>
                  <a:pt x="7239000" y="0"/>
                </a:lnTo>
                <a:lnTo>
                  <a:pt x="7239000" y="772667"/>
                </a:lnTo>
                <a:lnTo>
                  <a:pt x="0" y="7726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87196" y="6275819"/>
            <a:ext cx="1066800" cy="772795"/>
          </a:xfrm>
          <a:custGeom>
            <a:avLst/>
            <a:gdLst/>
            <a:ahLst/>
            <a:cxnLst/>
            <a:rect l="l" t="t" r="r" b="b"/>
            <a:pathLst>
              <a:path w="1066800" h="772795">
                <a:moveTo>
                  <a:pt x="0" y="772667"/>
                </a:moveTo>
                <a:lnTo>
                  <a:pt x="0" y="0"/>
                </a:lnTo>
                <a:lnTo>
                  <a:pt x="1066800" y="0"/>
                </a:lnTo>
                <a:lnTo>
                  <a:pt x="1066800" y="772667"/>
                </a:lnTo>
                <a:lnTo>
                  <a:pt x="0" y="7726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172908" y="5052999"/>
          <a:ext cx="8305800" cy="197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39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529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n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elements into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column</a:t>
                      </a:r>
                      <a:r>
                        <a:rPr sz="2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vector.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3810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Arial"/>
                          <a:cs typeface="Arial"/>
                        </a:rPr>
                        <a:t>inf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612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the end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of the file,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resulting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in 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column vector  containing the same number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elements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as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are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file.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1905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089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[m,n]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10101"/>
                      </a:solidFill>
                      <a:prstDash val="solid"/>
                    </a:lnL>
                    <a:lnR w="127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 marR="791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Read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enough elements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fill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an m-by-n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matrix,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filling the 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matrix in column order.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can be Inf, but not</a:t>
                      </a:r>
                      <a:r>
                        <a:rPr sz="2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10101"/>
                      </a:solidFill>
                      <a:prstDash val="solid"/>
                    </a:lnL>
                    <a:lnR w="38100">
                      <a:solidFill>
                        <a:srgbClr val="010101"/>
                      </a:solidFill>
                      <a:prstDash val="solid"/>
                    </a:lnR>
                    <a:lnT w="19050">
                      <a:solidFill>
                        <a:srgbClr val="010101"/>
                      </a:solidFill>
                      <a:prstDash val="solid"/>
                    </a:lnT>
                    <a:lnB w="38100">
                      <a:solidFill>
                        <a:srgbClr val="01010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869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text line from file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1496" y="1555750"/>
            <a:ext cx="8305800" cy="435610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fgets(fid)</a:t>
            </a:r>
            <a:endParaRPr sz="2800" dirty="0">
              <a:latin typeface="Courier New"/>
              <a:cs typeface="Courier New"/>
            </a:endParaRPr>
          </a:p>
          <a:p>
            <a:pPr marL="1005205">
              <a:lnSpc>
                <a:spcPct val="100000"/>
              </a:lnSpc>
              <a:spcBef>
                <a:spcPts val="245"/>
              </a:spcBef>
            </a:pPr>
            <a:r>
              <a:rPr sz="2400" dirty="0">
                <a:latin typeface="Times New Roman"/>
                <a:cs typeface="Times New Roman"/>
              </a:rPr>
              <a:t>Read </a:t>
            </a:r>
            <a:r>
              <a:rPr sz="2400" spc="-5" dirty="0">
                <a:latin typeface="Times New Roman"/>
                <a:cs typeface="Times New Roman"/>
              </a:rPr>
              <a:t>line </a:t>
            </a:r>
            <a:r>
              <a:rPr sz="2400" dirty="0">
                <a:latin typeface="Times New Roman"/>
                <a:cs typeface="Times New Roman"/>
              </a:rPr>
              <a:t>from file, </a:t>
            </a:r>
            <a:r>
              <a:rPr sz="2400" spc="-5" dirty="0">
                <a:latin typeface="Times New Roman"/>
                <a:cs typeface="Times New Roman"/>
              </a:rPr>
              <a:t>keep newline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character.</a:t>
            </a:r>
            <a:endParaRPr sz="2400" dirty="0">
              <a:latin typeface="Times New Roman"/>
              <a:cs typeface="Times New Roman"/>
            </a:endParaRPr>
          </a:p>
          <a:p>
            <a:pPr marL="1005205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EOF</a:t>
            </a:r>
          </a:p>
          <a:p>
            <a:pPr>
              <a:lnSpc>
                <a:spcPct val="100000"/>
              </a:lnSpc>
            </a:pPr>
            <a:endParaRPr sz="27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fgets(fid,nchar)</a:t>
            </a:r>
            <a:endParaRPr sz="2800" dirty="0">
              <a:latin typeface="Courier New"/>
              <a:cs typeface="Courier New"/>
            </a:endParaRPr>
          </a:p>
          <a:p>
            <a:pPr marL="1005840" marR="1965325">
              <a:lnSpc>
                <a:spcPct val="100000"/>
              </a:lnSpc>
              <a:spcBef>
                <a:spcPts val="234"/>
              </a:spcBef>
            </a:pPr>
            <a:r>
              <a:rPr sz="2400" spc="-5" dirty="0">
                <a:latin typeface="Times New Roman"/>
                <a:cs typeface="Times New Roman"/>
              </a:rPr>
              <a:t>Read </a:t>
            </a:r>
            <a:r>
              <a:rPr sz="2400" dirty="0">
                <a:latin typeface="Times New Roman"/>
                <a:cs typeface="Times New Roman"/>
              </a:rPr>
              <a:t>n </a:t>
            </a:r>
            <a:r>
              <a:rPr sz="2400" spc="-5" dirty="0">
                <a:latin typeface="Times New Roman"/>
                <a:cs typeface="Times New Roman"/>
              </a:rPr>
              <a:t>characters (up to newline) from file,  Keep </a:t>
            </a:r>
            <a:r>
              <a:rPr sz="2400" spc="-10" dirty="0">
                <a:latin typeface="Times New Roman"/>
                <a:cs typeface="Times New Roman"/>
              </a:rPr>
              <a:t>newline </a:t>
            </a:r>
            <a:r>
              <a:rPr sz="2400" spc="-5" dirty="0">
                <a:latin typeface="Times New Roman"/>
                <a:cs typeface="Times New Roman"/>
              </a:rPr>
              <a:t>character if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any.</a:t>
            </a:r>
            <a:endParaRPr sz="2400" dirty="0">
              <a:latin typeface="Times New Roman"/>
              <a:cs typeface="Times New Roman"/>
            </a:endParaRPr>
          </a:p>
          <a:p>
            <a:pPr marL="1005840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EOF</a:t>
            </a:r>
          </a:p>
        </p:txBody>
      </p:sp>
    </p:spTree>
    <p:extLst>
      <p:ext uri="{BB962C8B-B14F-4D97-AF65-F5344CB8AC3E}">
        <p14:creationId xmlns:p14="http://schemas.microsoft.com/office/powerpoint/2010/main" val="1884950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95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Read text line from file</a:t>
            </a:r>
            <a:endParaRPr sz="32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1496" y="1508761"/>
            <a:ext cx="8305800" cy="2040889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38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"/>
              </a:spcBef>
            </a:pPr>
            <a:r>
              <a:rPr sz="2800" b="1" spc="-10" dirty="0">
                <a:latin typeface="Courier New"/>
                <a:cs typeface="Courier New"/>
              </a:rPr>
              <a:t>tline </a:t>
            </a:r>
            <a:r>
              <a:rPr sz="2800" b="1" spc="-5" dirty="0">
                <a:latin typeface="Courier New"/>
                <a:cs typeface="Courier New"/>
              </a:rPr>
              <a:t>=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fgetl(fid)</a:t>
            </a:r>
            <a:endParaRPr sz="2800">
              <a:latin typeface="Courier New"/>
              <a:cs typeface="Courier New"/>
            </a:endParaRPr>
          </a:p>
          <a:p>
            <a:pPr marL="548005" marR="1087755">
              <a:lnSpc>
                <a:spcPct val="100000"/>
              </a:lnSpc>
              <a:spcBef>
                <a:spcPts val="245"/>
              </a:spcBef>
            </a:pPr>
            <a:r>
              <a:rPr sz="2400" spc="-5" dirty="0">
                <a:latin typeface="Times New Roman"/>
                <a:cs typeface="Times New Roman"/>
              </a:rPr>
              <a:t>Returns the next line of the file associated with the file  identifier </a:t>
            </a:r>
            <a:r>
              <a:rPr sz="2400" dirty="0">
                <a:latin typeface="Arial"/>
                <a:cs typeface="Arial"/>
              </a:rPr>
              <a:t>fid </a:t>
            </a:r>
            <a:r>
              <a:rPr sz="2400" spc="-5" dirty="0">
                <a:latin typeface="Arial"/>
                <a:cs typeface="Arial"/>
              </a:rPr>
              <a:t>(without the nexwline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character)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548005">
              <a:lnSpc>
                <a:spcPts val="2870"/>
              </a:lnSpc>
            </a:pPr>
            <a:r>
              <a:rPr sz="2400" spc="-5" dirty="0">
                <a:latin typeface="Times New Roman"/>
                <a:cs typeface="Times New Roman"/>
              </a:rPr>
              <a:t>Returns </a:t>
            </a:r>
            <a:r>
              <a:rPr sz="2400" spc="-5" dirty="0">
                <a:latin typeface="Arial"/>
                <a:cs typeface="Arial"/>
              </a:rPr>
              <a:t>-1 on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EOF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3304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5436" y="2025523"/>
            <a:ext cx="7447915" cy="3311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7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statements</a:t>
            </a:r>
            <a:endParaRPr sz="2400" dirty="0">
              <a:latin typeface="Times New Roman"/>
              <a:cs typeface="Times New Roman"/>
            </a:endParaRPr>
          </a:p>
          <a:p>
            <a:pPr marL="927100">
              <a:lnSpc>
                <a:spcPts val="2770"/>
              </a:lnSpc>
            </a:pPr>
            <a:r>
              <a:rPr sz="2400" b="1" dirty="0">
                <a:latin typeface="Courier New"/>
                <a:cs typeface="Courier New"/>
              </a:rPr>
              <a:t>x 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0:.1:1;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</a:pPr>
            <a:r>
              <a:rPr sz="2400" b="1" dirty="0">
                <a:latin typeface="Courier New"/>
                <a:cs typeface="Courier New"/>
              </a:rPr>
              <a:t>y = </a:t>
            </a:r>
            <a:r>
              <a:rPr sz="2400" b="1" spc="-5" dirty="0">
                <a:latin typeface="Courier New"/>
                <a:cs typeface="Courier New"/>
              </a:rPr>
              <a:t>[x;</a:t>
            </a:r>
            <a:r>
              <a:rPr sz="2400" b="1" spc="-5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exp(x)];</a:t>
            </a:r>
            <a:endParaRPr sz="2400" dirty="0">
              <a:latin typeface="Courier New"/>
              <a:cs typeface="Courier New"/>
            </a:endParaRPr>
          </a:p>
          <a:p>
            <a:pPr marL="927100" marR="671195">
              <a:lnSpc>
                <a:spcPct val="99800"/>
              </a:lnSpc>
              <a:spcBef>
                <a:spcPts val="5"/>
              </a:spcBef>
            </a:pPr>
            <a:r>
              <a:rPr sz="2400" b="1" spc="-5" dirty="0">
                <a:latin typeface="Courier New"/>
                <a:cs typeface="Courier New"/>
              </a:rPr>
              <a:t>fid </a:t>
            </a:r>
            <a:r>
              <a:rPr sz="2400" b="1" dirty="0">
                <a:latin typeface="Courier New"/>
                <a:cs typeface="Courier New"/>
              </a:rPr>
              <a:t>= </a:t>
            </a:r>
            <a:r>
              <a:rPr sz="2400" b="1" spc="-5" dirty="0">
                <a:latin typeface="Courier New"/>
                <a:cs typeface="Courier New"/>
              </a:rPr>
              <a:t>fopen('exp.txt','w');  fprintf(fid,'%6.2f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%12.8f\n',y);  fclose(fid)</a:t>
            </a:r>
            <a:endParaRPr sz="24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2700" marR="5080">
              <a:lnSpc>
                <a:spcPts val="287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create a text file called </a:t>
            </a:r>
            <a:r>
              <a:rPr sz="2400" b="1" spc="-5" dirty="0">
                <a:latin typeface="Times New Roman"/>
                <a:cs typeface="Times New Roman"/>
              </a:rPr>
              <a:t>exp.txt </a:t>
            </a:r>
            <a:r>
              <a:rPr sz="2400" spc="-5" dirty="0">
                <a:latin typeface="Times New Roman"/>
                <a:cs typeface="Times New Roman"/>
              </a:rPr>
              <a:t>containing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short table of the  exponential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function: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5657215"/>
            <a:ext cx="231203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0.00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1.00000000</a:t>
            </a:r>
            <a:endParaRPr sz="20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0.10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1.10517092</a:t>
            </a:r>
            <a:endParaRPr sz="20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6571611"/>
            <a:ext cx="23120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1.00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2.71828183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9844" y="5657215"/>
            <a:ext cx="2617470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urier New"/>
                <a:cs typeface="Courier New"/>
              </a:rPr>
              <a:t>0.00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1.00000000\n</a:t>
            </a:r>
            <a:endParaRPr sz="2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0.10</a:t>
            </a:r>
            <a:r>
              <a:rPr sz="2000" spc="-6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1.10517092\n</a:t>
            </a:r>
            <a:endParaRPr sz="2000">
              <a:latin typeface="Courier New"/>
              <a:cs typeface="Courier New"/>
            </a:endParaRPr>
          </a:p>
          <a:p>
            <a:pPr marL="316865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...</a:t>
            </a:r>
            <a:endParaRPr sz="2000">
              <a:latin typeface="Courier New"/>
              <a:cs typeface="Courier New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Courier New"/>
                <a:cs typeface="Courier New"/>
              </a:rPr>
              <a:t>1.00</a:t>
            </a:r>
            <a:r>
              <a:rPr sz="2000" spc="-6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2.71828183\n  (EOF)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Writing to and reading formatted text data</a:t>
            </a:r>
          </a:p>
        </p:txBody>
      </p:sp>
      <p:sp>
        <p:nvSpPr>
          <p:cNvPr id="7" name="object 7"/>
          <p:cNvSpPr/>
          <p:nvPr/>
        </p:nvSpPr>
        <p:spPr>
          <a:xfrm>
            <a:off x="4197096" y="5813171"/>
            <a:ext cx="1143000" cy="152400"/>
          </a:xfrm>
          <a:custGeom>
            <a:avLst/>
            <a:gdLst/>
            <a:ahLst/>
            <a:cxnLst/>
            <a:rect l="l" t="t" r="r" b="b"/>
            <a:pathLst>
              <a:path w="1143000" h="152400">
                <a:moveTo>
                  <a:pt x="990600" y="102108"/>
                </a:moveTo>
                <a:lnTo>
                  <a:pt x="990600" y="152400"/>
                </a:lnTo>
                <a:lnTo>
                  <a:pt x="1143000" y="76200"/>
                </a:lnTo>
                <a:lnTo>
                  <a:pt x="1016508" y="12954"/>
                </a:lnTo>
                <a:lnTo>
                  <a:pt x="1016508" y="102108"/>
                </a:lnTo>
                <a:lnTo>
                  <a:pt x="990600" y="102108"/>
                </a:lnTo>
                <a:close/>
              </a:path>
              <a:path w="1143000" h="152400">
                <a:moveTo>
                  <a:pt x="0" y="50292"/>
                </a:moveTo>
                <a:lnTo>
                  <a:pt x="0" y="102108"/>
                </a:lnTo>
                <a:lnTo>
                  <a:pt x="1016508" y="102108"/>
                </a:lnTo>
                <a:lnTo>
                  <a:pt x="1016508" y="50292"/>
                </a:lnTo>
                <a:lnTo>
                  <a:pt x="0" y="50292"/>
                </a:lnTo>
                <a:close/>
              </a:path>
              <a:path w="1143000" h="152400">
                <a:moveTo>
                  <a:pt x="990600" y="0"/>
                </a:moveTo>
                <a:lnTo>
                  <a:pt x="990600" y="50292"/>
                </a:lnTo>
                <a:lnTo>
                  <a:pt x="1016508" y="50292"/>
                </a:lnTo>
                <a:lnTo>
                  <a:pt x="1016508" y="12954"/>
                </a:lnTo>
                <a:lnTo>
                  <a:pt x="990600" y="0"/>
                </a:lnTo>
                <a:close/>
              </a:path>
            </a:pathLst>
          </a:custGeom>
          <a:solidFill>
            <a:srgbClr val="FF02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5602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6436" y="1910715"/>
            <a:ext cx="7734934" cy="514413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894715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Times New Roman"/>
                <a:cs typeface="Times New Roman"/>
              </a:rPr>
              <a:t>Read </a:t>
            </a:r>
            <a:r>
              <a:rPr sz="2400" spc="-5" dirty="0">
                <a:latin typeface="Times New Roman"/>
                <a:cs typeface="Times New Roman"/>
              </a:rPr>
              <a:t>this ASCII file </a:t>
            </a:r>
            <a:r>
              <a:rPr sz="2400" spc="-10" dirty="0">
                <a:latin typeface="Times New Roman"/>
                <a:cs typeface="Times New Roman"/>
              </a:rPr>
              <a:t>back </a:t>
            </a:r>
            <a:r>
              <a:rPr sz="2400" spc="-5" dirty="0">
                <a:latin typeface="Times New Roman"/>
                <a:cs typeface="Times New Roman"/>
              </a:rPr>
              <a:t>into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two-column MATLAB  matrix: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927100">
              <a:lnSpc>
                <a:spcPts val="2875"/>
              </a:lnSpc>
              <a:spcBef>
                <a:spcPts val="5"/>
              </a:spcBef>
            </a:pPr>
            <a:r>
              <a:rPr sz="2400" b="1" spc="-5" dirty="0">
                <a:latin typeface="Courier New"/>
                <a:cs typeface="Courier New"/>
              </a:rPr>
              <a:t>fid </a:t>
            </a:r>
            <a:r>
              <a:rPr sz="2400" b="1" dirty="0">
                <a:latin typeface="Courier New"/>
                <a:cs typeface="Courier New"/>
              </a:rPr>
              <a:t>=</a:t>
            </a:r>
            <a:r>
              <a:rPr sz="2400" b="1" spc="-2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fopen('exp.txt');</a:t>
            </a:r>
            <a:endParaRPr sz="2400" dirty="0">
              <a:latin typeface="Courier New"/>
              <a:cs typeface="Courier New"/>
            </a:endParaRPr>
          </a:p>
          <a:p>
            <a:pPr marL="927100">
              <a:lnSpc>
                <a:spcPts val="2875"/>
              </a:lnSpc>
            </a:pPr>
            <a:r>
              <a:rPr sz="2400" b="1" dirty="0">
                <a:latin typeface="Courier New"/>
                <a:cs typeface="Courier New"/>
              </a:rPr>
              <a:t>a = </a:t>
            </a:r>
            <a:r>
              <a:rPr sz="2400" b="1" spc="-5" dirty="0">
                <a:latin typeface="Courier New"/>
                <a:cs typeface="Courier New"/>
              </a:rPr>
              <a:t>fscanf(fid,'%g %g',[2</a:t>
            </a:r>
            <a:r>
              <a:rPr sz="2400" b="1" spc="-50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inf])</a:t>
            </a:r>
            <a:endParaRPr sz="2400" dirty="0">
              <a:latin typeface="Courier New"/>
              <a:cs typeface="Courier New"/>
            </a:endParaRPr>
          </a:p>
          <a:p>
            <a:pPr marL="927100" marR="1323340">
              <a:lnSpc>
                <a:spcPts val="287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% It </a:t>
            </a:r>
            <a:r>
              <a:rPr sz="2400" b="1" spc="-5" dirty="0">
                <a:latin typeface="Courier New"/>
                <a:cs typeface="Courier New"/>
              </a:rPr>
              <a:t>has two rows now. </a:t>
            </a:r>
            <a:r>
              <a:rPr sz="2400" b="1" dirty="0">
                <a:latin typeface="Courier New"/>
                <a:cs typeface="Courier New"/>
              </a:rPr>
              <a:t>a =</a:t>
            </a:r>
            <a:r>
              <a:rPr sz="2400" b="1" spc="-12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a';  fclose(fid)</a:t>
            </a:r>
            <a:endParaRPr sz="2400" dirty="0">
              <a:latin typeface="Courier New"/>
              <a:cs typeface="Courier New"/>
            </a:endParaRPr>
          </a:p>
          <a:p>
            <a:pPr marL="12700" marR="67310">
              <a:lnSpc>
                <a:spcPct val="100000"/>
              </a:lnSpc>
              <a:spcBef>
                <a:spcPts val="120"/>
              </a:spcBef>
            </a:pPr>
            <a:r>
              <a:rPr sz="2800" spc="-5" dirty="0">
                <a:latin typeface="Times New Roman"/>
                <a:cs typeface="Times New Roman"/>
              </a:rPr>
              <a:t>MATLAB attempts to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the data in the file to the  format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string.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a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occurs, the data is written into the </a:t>
            </a:r>
            <a:r>
              <a:rPr sz="2800" spc="-10" dirty="0">
                <a:latin typeface="Times New Roman"/>
                <a:cs typeface="Times New Roman"/>
              </a:rPr>
              <a:t>matrix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column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order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12700" marR="514984">
              <a:lnSpc>
                <a:spcPts val="337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If a partial </a:t>
            </a:r>
            <a:r>
              <a:rPr sz="2800" spc="-10" dirty="0">
                <a:latin typeface="Times New Roman"/>
                <a:cs typeface="Times New Roman"/>
              </a:rPr>
              <a:t>match </a:t>
            </a:r>
            <a:r>
              <a:rPr sz="2800" spc="-5" dirty="0">
                <a:latin typeface="Times New Roman"/>
                <a:cs typeface="Times New Roman"/>
              </a:rPr>
              <a:t>occurs, only the matching data is  written to the matrix, and the read operation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stops.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39596" y="730250"/>
            <a:ext cx="80010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32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Writing to and reading formatted text data</a:t>
            </a:r>
          </a:p>
        </p:txBody>
      </p:sp>
    </p:spTree>
    <p:extLst>
      <p:ext uri="{BB962C8B-B14F-4D97-AF65-F5344CB8AC3E}">
        <p14:creationId xmlns:p14="http://schemas.microsoft.com/office/powerpoint/2010/main" val="368398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2600" y="1320787"/>
            <a:ext cx="7915909" cy="49777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819150" indent="-343535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syntax </a:t>
            </a:r>
            <a:r>
              <a:rPr sz="2800" spc="-5" dirty="0">
                <a:latin typeface="Times New Roman"/>
                <a:cs typeface="Times New Roman"/>
              </a:rPr>
              <a:t>for a MATLAB function definition is:  function [return values] = myfunc (arguments)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367665" indent="-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function [val1, .. , valn] = myfunc (arg1, ..,</a:t>
            </a:r>
            <a:r>
              <a:rPr sz="2800" b="1" spc="2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argk)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00">
              <a:latin typeface="Times New Roman"/>
              <a:cs typeface="Times New Roman"/>
            </a:endParaRPr>
          </a:p>
          <a:p>
            <a:pPr marL="355600" marR="248920" indent="12065">
              <a:lnSpc>
                <a:spcPct val="90200"/>
              </a:lnSpc>
            </a:pPr>
            <a:r>
              <a:rPr sz="2800" spc="-10" dirty="0">
                <a:latin typeface="Times New Roman"/>
                <a:cs typeface="Times New Roman"/>
              </a:rPr>
              <a:t>where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val1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valn </a:t>
            </a:r>
            <a:r>
              <a:rPr sz="2800" spc="-5" dirty="0">
                <a:latin typeface="Times New Roman"/>
                <a:cs typeface="Times New Roman"/>
              </a:rPr>
              <a:t>are the specified returned  values from the function and </a:t>
            </a:r>
            <a:r>
              <a:rPr sz="2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arg1 </a:t>
            </a:r>
            <a:r>
              <a:rPr sz="2800" spc="-5" dirty="0">
                <a:latin typeface="Times New Roman"/>
                <a:cs typeface="Times New Roman"/>
              </a:rPr>
              <a:t>through </a:t>
            </a:r>
            <a:r>
              <a:rPr sz="2800" i="1" dirty="0">
                <a:solidFill>
                  <a:srgbClr val="FF0000"/>
                </a:solidFill>
                <a:latin typeface="Times New Roman"/>
                <a:cs typeface="Times New Roman"/>
              </a:rPr>
              <a:t>argk </a:t>
            </a:r>
            <a:r>
              <a:rPr sz="2800" spc="-10" dirty="0">
                <a:latin typeface="Times New Roman"/>
                <a:cs typeface="Times New Roman"/>
              </a:rPr>
              <a:t>are 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sent to 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3020"/>
              </a:lnSpc>
            </a:pPr>
            <a:r>
              <a:rPr sz="2800" spc="-5" dirty="0">
                <a:latin typeface="Times New Roman"/>
                <a:cs typeface="Times New Roman"/>
              </a:rPr>
              <a:t>Variables are local to the function. Only the values (not  their addresses) are passed between the MATLAB  workspace and 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Matlab Functions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46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01496" y="730250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marL="936625" defTabSz="1007577">
              <a:lnSpc>
                <a:spcPts val="4535"/>
              </a:lnSpc>
              <a:spcBef>
                <a:spcPct val="0"/>
              </a:spcBef>
              <a:buNone/>
              <a:defRPr sz="4000" spc="-5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dirty="0"/>
              <a:t>Matlab language </a:t>
            </a:r>
            <a:r>
              <a:rPr dirty="0" err="1" smtClean="0"/>
              <a:t>statemnts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9096" y="13334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IF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9096" y="21716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FOR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9096" y="30098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WHILE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2896" y="39242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SWITCH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49096" y="4838687"/>
            <a:ext cx="8534400" cy="640080"/>
          </a:xfrm>
          <a:prstGeom prst="rect">
            <a:avLst/>
          </a:prstGeom>
          <a:solidFill>
            <a:srgbClr val="CAFFFF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  <a:tabLst>
                <a:tab pos="2562860" algn="l"/>
              </a:tabLst>
            </a:pPr>
            <a:r>
              <a:rPr sz="3600" b="1" dirty="0">
                <a:latin typeface="Courier New"/>
                <a:cs typeface="Courier New"/>
              </a:rPr>
              <a:t>Function	Call</a:t>
            </a:r>
            <a:endParaRPr sz="36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0704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64452"/>
              </p:ext>
            </p:extLst>
          </p:nvPr>
        </p:nvGraphicFramePr>
        <p:xfrm>
          <a:off x="1149096" y="1557020"/>
          <a:ext cx="8533764" cy="2068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8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79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948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79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52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90805">
                        <a:lnSpc>
                          <a:spcPts val="4270"/>
                        </a:lnSpc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270"/>
                        </a:lnSpc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4270"/>
                        </a:lnSpc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37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ELSE ...</a:t>
                      </a:r>
                      <a:r>
                        <a:rPr sz="3600" b="1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0955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92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IF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ELSEIF ...</a:t>
                      </a:r>
                      <a:r>
                        <a:rPr sz="3600" b="1" spc="-9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3600" b="1" dirty="0">
                          <a:latin typeface="Courier New"/>
                          <a:cs typeface="Courier New"/>
                        </a:rPr>
                        <a:t>ELSE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latin typeface="Courier New"/>
                          <a:cs typeface="Courier New"/>
                        </a:rPr>
                        <a:t>...</a:t>
                      </a:r>
                      <a:endParaRPr sz="360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ourier New"/>
                          <a:cs typeface="Courier New"/>
                        </a:rPr>
                        <a:t>END</a:t>
                      </a:r>
                      <a:endParaRPr sz="3600" dirty="0">
                        <a:latin typeface="Courier New"/>
                        <a:cs typeface="Courier New"/>
                      </a:endParaRPr>
                    </a:p>
                  </a:txBody>
                  <a:tcPr marL="0" marR="0" marT="21590" marB="0">
                    <a:solidFill>
                      <a:srgbClr val="FFCA9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IF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4076687"/>
            <a:ext cx="3124200" cy="227838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235"/>
              </a:spcBef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A=B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330200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ELSEIF</a:t>
            </a:r>
            <a:r>
              <a:rPr sz="2800" b="1" spc="-4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C&gt;D+1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63896" y="4076687"/>
            <a:ext cx="3124200" cy="2531745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6839">
              <a:lnSpc>
                <a:spcPts val="2770"/>
              </a:lnSpc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2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A=B</a:t>
            </a:r>
            <a:endParaRPr sz="2800">
              <a:latin typeface="Courier New"/>
              <a:cs typeface="Courier New"/>
            </a:endParaRPr>
          </a:p>
          <a:p>
            <a:pPr marL="1031240">
              <a:lnSpc>
                <a:spcPts val="2690"/>
              </a:lnSpc>
            </a:pPr>
            <a:r>
              <a:rPr sz="2800" b="1" spc="-5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ELSE</a:t>
            </a:r>
            <a:endParaRPr sz="2800">
              <a:latin typeface="Courier New"/>
              <a:cs typeface="Courier New"/>
            </a:endParaRPr>
          </a:p>
          <a:p>
            <a:pPr marL="969010">
              <a:lnSpc>
                <a:spcPts val="2690"/>
              </a:lnSpc>
            </a:pPr>
            <a:r>
              <a:rPr sz="2800" b="1" spc="-5" dirty="0">
                <a:latin typeface="Courier New"/>
                <a:cs typeface="Courier New"/>
              </a:rPr>
              <a:t>IF</a:t>
            </a:r>
            <a:r>
              <a:rPr sz="2800" b="1" spc="-4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C&gt;D+1</a:t>
            </a:r>
            <a:endParaRPr sz="2800">
              <a:latin typeface="Courier New"/>
              <a:cs typeface="Courier New"/>
            </a:endParaRPr>
          </a:p>
          <a:p>
            <a:pPr marL="430530" algn="ctr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...</a:t>
            </a:r>
            <a:endParaRPr sz="2800">
              <a:latin typeface="Courier New"/>
              <a:cs typeface="Courier New"/>
            </a:endParaRPr>
          </a:p>
          <a:p>
            <a:pPr marL="969010">
              <a:lnSpc>
                <a:spcPts val="2690"/>
              </a:lnSpc>
            </a:pPr>
            <a:r>
              <a:rPr sz="2800" b="1" spc="-10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ts val="3025"/>
              </a:lnSpc>
            </a:pP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5947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6696" y="1333487"/>
            <a:ext cx="4038600" cy="1739264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FOR var =</a:t>
            </a:r>
            <a:r>
              <a:rPr sz="3600" b="1" spc="-9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0052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FOR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5296" y="4215371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672465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for m=1:10  x(m)=m^2;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40096" y="1333487"/>
            <a:ext cx="4267200" cy="2837815"/>
          </a:xfrm>
          <a:custGeom>
            <a:avLst/>
            <a:gdLst/>
            <a:ahLst/>
            <a:cxnLst/>
            <a:rect l="l" t="t" r="r" b="b"/>
            <a:pathLst>
              <a:path w="4267200" h="2837815">
                <a:moveTo>
                  <a:pt x="0" y="2837688"/>
                </a:moveTo>
                <a:lnTo>
                  <a:pt x="0" y="0"/>
                </a:lnTo>
                <a:lnTo>
                  <a:pt x="4267200" y="0"/>
                </a:lnTo>
                <a:lnTo>
                  <a:pt x="4267200" y="2837688"/>
                </a:lnTo>
                <a:lnTo>
                  <a:pt x="0" y="2837688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40096" y="1314691"/>
            <a:ext cx="426720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ourier New"/>
                <a:cs typeface="Courier New"/>
              </a:rPr>
              <a:t>FOR var =</a:t>
            </a:r>
            <a:r>
              <a:rPr sz="3600" b="1" spc="-7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118872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BREAK</a:t>
            </a:r>
            <a:endParaRPr sz="3600">
              <a:latin typeface="Courier New"/>
              <a:cs typeface="Courier New"/>
            </a:endParaRPr>
          </a:p>
          <a:p>
            <a:pPr marL="1005840">
              <a:lnSpc>
                <a:spcPct val="100000"/>
              </a:lnSpc>
              <a:spcBef>
                <a:spcPts val="10"/>
              </a:spcBef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2679179"/>
            <a:ext cx="2954020" cy="1533525"/>
          </a:xfrm>
          <a:custGeom>
            <a:avLst/>
            <a:gdLst/>
            <a:ahLst/>
            <a:cxnLst/>
            <a:rect l="l" t="t" r="r" b="b"/>
            <a:pathLst>
              <a:path w="2954020" h="1533525">
                <a:moveTo>
                  <a:pt x="118959" y="1453700"/>
                </a:moveTo>
                <a:lnTo>
                  <a:pt x="119012" y="1454044"/>
                </a:lnTo>
                <a:lnTo>
                  <a:pt x="144266" y="1480845"/>
                </a:lnTo>
                <a:lnTo>
                  <a:pt x="173736" y="1475232"/>
                </a:lnTo>
                <a:lnTo>
                  <a:pt x="208787" y="1470660"/>
                </a:lnTo>
                <a:lnTo>
                  <a:pt x="246887" y="1464564"/>
                </a:lnTo>
                <a:lnTo>
                  <a:pt x="284988" y="1459991"/>
                </a:lnTo>
                <a:lnTo>
                  <a:pt x="324612" y="1453896"/>
                </a:lnTo>
                <a:lnTo>
                  <a:pt x="409955" y="1441703"/>
                </a:lnTo>
                <a:lnTo>
                  <a:pt x="499871" y="1429512"/>
                </a:lnTo>
                <a:lnTo>
                  <a:pt x="594359" y="1417320"/>
                </a:lnTo>
                <a:lnTo>
                  <a:pt x="693419" y="1403603"/>
                </a:lnTo>
                <a:lnTo>
                  <a:pt x="797051" y="1388364"/>
                </a:lnTo>
                <a:lnTo>
                  <a:pt x="903731" y="1374648"/>
                </a:lnTo>
                <a:lnTo>
                  <a:pt x="1011936" y="1359408"/>
                </a:lnTo>
                <a:lnTo>
                  <a:pt x="1123187" y="1344167"/>
                </a:lnTo>
                <a:lnTo>
                  <a:pt x="1574291" y="1277112"/>
                </a:lnTo>
                <a:lnTo>
                  <a:pt x="1687067" y="1258824"/>
                </a:lnTo>
                <a:lnTo>
                  <a:pt x="1796795" y="1240536"/>
                </a:lnTo>
                <a:lnTo>
                  <a:pt x="1906523" y="1220724"/>
                </a:lnTo>
                <a:lnTo>
                  <a:pt x="2011679" y="1202436"/>
                </a:lnTo>
                <a:lnTo>
                  <a:pt x="2113787" y="1182624"/>
                </a:lnTo>
                <a:lnTo>
                  <a:pt x="2212847" y="1162812"/>
                </a:lnTo>
                <a:lnTo>
                  <a:pt x="2307335" y="1143000"/>
                </a:lnTo>
                <a:lnTo>
                  <a:pt x="2395728" y="1121663"/>
                </a:lnTo>
                <a:lnTo>
                  <a:pt x="2438399" y="1110995"/>
                </a:lnTo>
                <a:lnTo>
                  <a:pt x="2479547" y="1100327"/>
                </a:lnTo>
                <a:lnTo>
                  <a:pt x="2519172" y="1089659"/>
                </a:lnTo>
                <a:lnTo>
                  <a:pt x="2557272" y="1078991"/>
                </a:lnTo>
                <a:lnTo>
                  <a:pt x="2628899" y="1057655"/>
                </a:lnTo>
                <a:lnTo>
                  <a:pt x="2692907" y="1034795"/>
                </a:lnTo>
                <a:lnTo>
                  <a:pt x="2721864" y="1024127"/>
                </a:lnTo>
                <a:lnTo>
                  <a:pt x="2749295" y="1011935"/>
                </a:lnTo>
                <a:lnTo>
                  <a:pt x="2773679" y="1001267"/>
                </a:lnTo>
                <a:lnTo>
                  <a:pt x="2798064" y="989075"/>
                </a:lnTo>
                <a:lnTo>
                  <a:pt x="2837688" y="964691"/>
                </a:lnTo>
                <a:lnTo>
                  <a:pt x="2869691" y="940307"/>
                </a:lnTo>
                <a:lnTo>
                  <a:pt x="2895600" y="912875"/>
                </a:lnTo>
                <a:lnTo>
                  <a:pt x="2907791" y="900683"/>
                </a:lnTo>
                <a:lnTo>
                  <a:pt x="2918460" y="886967"/>
                </a:lnTo>
                <a:lnTo>
                  <a:pt x="2926079" y="871727"/>
                </a:lnTo>
                <a:lnTo>
                  <a:pt x="2935223" y="858011"/>
                </a:lnTo>
                <a:lnTo>
                  <a:pt x="2941319" y="842771"/>
                </a:lnTo>
                <a:lnTo>
                  <a:pt x="2950464" y="812291"/>
                </a:lnTo>
                <a:lnTo>
                  <a:pt x="2953512" y="781811"/>
                </a:lnTo>
                <a:lnTo>
                  <a:pt x="2953512" y="766571"/>
                </a:lnTo>
                <a:lnTo>
                  <a:pt x="2947416" y="720851"/>
                </a:lnTo>
                <a:lnTo>
                  <a:pt x="2930652" y="676655"/>
                </a:lnTo>
                <a:lnTo>
                  <a:pt x="2906267" y="630935"/>
                </a:lnTo>
                <a:lnTo>
                  <a:pt x="2894076" y="613518"/>
                </a:lnTo>
                <a:lnTo>
                  <a:pt x="2894076" y="781811"/>
                </a:lnTo>
                <a:lnTo>
                  <a:pt x="2891028" y="803147"/>
                </a:lnTo>
                <a:lnTo>
                  <a:pt x="2887979" y="812291"/>
                </a:lnTo>
                <a:lnTo>
                  <a:pt x="2884931" y="822959"/>
                </a:lnTo>
                <a:lnTo>
                  <a:pt x="2878835" y="833627"/>
                </a:lnTo>
                <a:lnTo>
                  <a:pt x="2849879" y="874775"/>
                </a:lnTo>
                <a:lnTo>
                  <a:pt x="2816352" y="905255"/>
                </a:lnTo>
                <a:lnTo>
                  <a:pt x="2767584" y="937259"/>
                </a:lnTo>
                <a:lnTo>
                  <a:pt x="2746247" y="946403"/>
                </a:lnTo>
                <a:lnTo>
                  <a:pt x="2723388" y="957071"/>
                </a:lnTo>
                <a:lnTo>
                  <a:pt x="2671572" y="978407"/>
                </a:lnTo>
                <a:lnTo>
                  <a:pt x="2609087" y="999743"/>
                </a:lnTo>
                <a:lnTo>
                  <a:pt x="2540508" y="1021079"/>
                </a:lnTo>
                <a:lnTo>
                  <a:pt x="2464308" y="1042415"/>
                </a:lnTo>
                <a:lnTo>
                  <a:pt x="2382011" y="1063751"/>
                </a:lnTo>
                <a:lnTo>
                  <a:pt x="2293620" y="1083564"/>
                </a:lnTo>
                <a:lnTo>
                  <a:pt x="2200655" y="1103376"/>
                </a:lnTo>
                <a:lnTo>
                  <a:pt x="2101596" y="1123188"/>
                </a:lnTo>
                <a:lnTo>
                  <a:pt x="2001011" y="1143000"/>
                </a:lnTo>
                <a:lnTo>
                  <a:pt x="1895855" y="1161288"/>
                </a:lnTo>
                <a:lnTo>
                  <a:pt x="1787652" y="1181100"/>
                </a:lnTo>
                <a:lnTo>
                  <a:pt x="1676399" y="1199388"/>
                </a:lnTo>
                <a:lnTo>
                  <a:pt x="1565147" y="1216152"/>
                </a:lnTo>
                <a:lnTo>
                  <a:pt x="1452371" y="1234439"/>
                </a:lnTo>
                <a:lnTo>
                  <a:pt x="1114043" y="1284732"/>
                </a:lnTo>
                <a:lnTo>
                  <a:pt x="894588" y="1315212"/>
                </a:lnTo>
                <a:lnTo>
                  <a:pt x="789431" y="1328927"/>
                </a:lnTo>
                <a:lnTo>
                  <a:pt x="685800" y="1342643"/>
                </a:lnTo>
                <a:lnTo>
                  <a:pt x="586739" y="1356360"/>
                </a:lnTo>
                <a:lnTo>
                  <a:pt x="490727" y="1370076"/>
                </a:lnTo>
                <a:lnTo>
                  <a:pt x="400812" y="1382267"/>
                </a:lnTo>
                <a:lnTo>
                  <a:pt x="316991" y="1394460"/>
                </a:lnTo>
                <a:lnTo>
                  <a:pt x="275843" y="1399032"/>
                </a:lnTo>
                <a:lnTo>
                  <a:pt x="237743" y="1405127"/>
                </a:lnTo>
                <a:lnTo>
                  <a:pt x="201167" y="1411224"/>
                </a:lnTo>
                <a:lnTo>
                  <a:pt x="166115" y="1415796"/>
                </a:lnTo>
                <a:lnTo>
                  <a:pt x="133911" y="1420187"/>
                </a:lnTo>
                <a:lnTo>
                  <a:pt x="118959" y="1453700"/>
                </a:lnTo>
                <a:close/>
              </a:path>
              <a:path w="2954020" h="1533525">
                <a:moveTo>
                  <a:pt x="2042159" y="51815"/>
                </a:moveTo>
                <a:lnTo>
                  <a:pt x="2243328" y="176784"/>
                </a:lnTo>
                <a:lnTo>
                  <a:pt x="2292096" y="208787"/>
                </a:lnTo>
                <a:lnTo>
                  <a:pt x="2340864" y="239267"/>
                </a:lnTo>
                <a:lnTo>
                  <a:pt x="2389631" y="271271"/>
                </a:lnTo>
                <a:lnTo>
                  <a:pt x="2481072" y="332231"/>
                </a:lnTo>
                <a:lnTo>
                  <a:pt x="2525267" y="362711"/>
                </a:lnTo>
                <a:lnTo>
                  <a:pt x="2567940" y="393191"/>
                </a:lnTo>
                <a:lnTo>
                  <a:pt x="2647187" y="454151"/>
                </a:lnTo>
                <a:lnTo>
                  <a:pt x="2683764" y="483107"/>
                </a:lnTo>
                <a:lnTo>
                  <a:pt x="2700528" y="498347"/>
                </a:lnTo>
                <a:lnTo>
                  <a:pt x="2717291" y="512063"/>
                </a:lnTo>
                <a:lnTo>
                  <a:pt x="2734055" y="527303"/>
                </a:lnTo>
                <a:lnTo>
                  <a:pt x="2749295" y="541019"/>
                </a:lnTo>
                <a:lnTo>
                  <a:pt x="2778252" y="569975"/>
                </a:lnTo>
                <a:lnTo>
                  <a:pt x="2790443" y="583691"/>
                </a:lnTo>
                <a:lnTo>
                  <a:pt x="2804160" y="597407"/>
                </a:lnTo>
                <a:lnTo>
                  <a:pt x="2816352" y="611123"/>
                </a:lnTo>
                <a:lnTo>
                  <a:pt x="2846831" y="650747"/>
                </a:lnTo>
                <a:lnTo>
                  <a:pt x="2869691" y="690371"/>
                </a:lnTo>
                <a:lnTo>
                  <a:pt x="2881884" y="714755"/>
                </a:lnTo>
                <a:lnTo>
                  <a:pt x="2884931" y="726947"/>
                </a:lnTo>
                <a:lnTo>
                  <a:pt x="2889504" y="737615"/>
                </a:lnTo>
                <a:lnTo>
                  <a:pt x="2891028" y="749807"/>
                </a:lnTo>
                <a:lnTo>
                  <a:pt x="2894076" y="771143"/>
                </a:lnTo>
                <a:lnTo>
                  <a:pt x="2894076" y="613518"/>
                </a:lnTo>
                <a:lnTo>
                  <a:pt x="2862072" y="571499"/>
                </a:lnTo>
                <a:lnTo>
                  <a:pt x="2834640" y="541019"/>
                </a:lnTo>
                <a:lnTo>
                  <a:pt x="2790443" y="496823"/>
                </a:lnTo>
                <a:lnTo>
                  <a:pt x="2756916" y="466343"/>
                </a:lnTo>
                <a:lnTo>
                  <a:pt x="2738628" y="451103"/>
                </a:lnTo>
                <a:lnTo>
                  <a:pt x="2721863" y="435863"/>
                </a:lnTo>
                <a:lnTo>
                  <a:pt x="2683763" y="405383"/>
                </a:lnTo>
                <a:lnTo>
                  <a:pt x="2644140" y="374903"/>
                </a:lnTo>
                <a:lnTo>
                  <a:pt x="2602991" y="344423"/>
                </a:lnTo>
                <a:lnTo>
                  <a:pt x="2560320" y="313943"/>
                </a:lnTo>
                <a:lnTo>
                  <a:pt x="2514599" y="283463"/>
                </a:lnTo>
                <a:lnTo>
                  <a:pt x="2468879" y="251459"/>
                </a:lnTo>
                <a:lnTo>
                  <a:pt x="2421635" y="220979"/>
                </a:lnTo>
                <a:lnTo>
                  <a:pt x="2374391" y="188975"/>
                </a:lnTo>
                <a:lnTo>
                  <a:pt x="2324099" y="158495"/>
                </a:lnTo>
                <a:lnTo>
                  <a:pt x="2275331" y="126491"/>
                </a:lnTo>
                <a:lnTo>
                  <a:pt x="2174747" y="64008"/>
                </a:lnTo>
                <a:lnTo>
                  <a:pt x="2072639" y="0"/>
                </a:lnTo>
                <a:lnTo>
                  <a:pt x="2042159" y="51815"/>
                </a:lnTo>
                <a:close/>
              </a:path>
              <a:path w="2954020" h="1533525">
                <a:moveTo>
                  <a:pt x="0" y="1473708"/>
                </a:moveTo>
                <a:lnTo>
                  <a:pt x="193548" y="1533143"/>
                </a:lnTo>
                <a:lnTo>
                  <a:pt x="144266" y="1480845"/>
                </a:lnTo>
                <a:lnTo>
                  <a:pt x="141731" y="1481327"/>
                </a:lnTo>
                <a:lnTo>
                  <a:pt x="123443" y="1482852"/>
                </a:lnTo>
                <a:lnTo>
                  <a:pt x="119012" y="1454044"/>
                </a:lnTo>
                <a:lnTo>
                  <a:pt x="118871" y="1453896"/>
                </a:lnTo>
                <a:lnTo>
                  <a:pt x="118871" y="1453133"/>
                </a:lnTo>
                <a:lnTo>
                  <a:pt x="114300" y="1423415"/>
                </a:lnTo>
                <a:lnTo>
                  <a:pt x="114300" y="1390386"/>
                </a:lnTo>
                <a:lnTo>
                  <a:pt x="0" y="1473708"/>
                </a:lnTo>
                <a:close/>
              </a:path>
              <a:path w="2954020" h="1533525">
                <a:moveTo>
                  <a:pt x="114300" y="1390386"/>
                </a:moveTo>
                <a:lnTo>
                  <a:pt x="114300" y="1423415"/>
                </a:lnTo>
                <a:lnTo>
                  <a:pt x="132587" y="1420367"/>
                </a:lnTo>
                <a:lnTo>
                  <a:pt x="133911" y="1420187"/>
                </a:lnTo>
                <a:lnTo>
                  <a:pt x="163067" y="1354836"/>
                </a:lnTo>
                <a:lnTo>
                  <a:pt x="114300" y="1390386"/>
                </a:lnTo>
                <a:close/>
              </a:path>
              <a:path w="2954020" h="1533525">
                <a:moveTo>
                  <a:pt x="119012" y="1454044"/>
                </a:moveTo>
                <a:lnTo>
                  <a:pt x="123443" y="1482852"/>
                </a:lnTo>
                <a:lnTo>
                  <a:pt x="141731" y="1481327"/>
                </a:lnTo>
                <a:lnTo>
                  <a:pt x="144266" y="1480845"/>
                </a:lnTo>
                <a:lnTo>
                  <a:pt x="119012" y="1454044"/>
                </a:lnTo>
                <a:close/>
              </a:path>
              <a:path w="2954020" h="1533525">
                <a:moveTo>
                  <a:pt x="114300" y="1423415"/>
                </a:moveTo>
                <a:lnTo>
                  <a:pt x="118959" y="1453700"/>
                </a:lnTo>
                <a:lnTo>
                  <a:pt x="133911" y="1420187"/>
                </a:lnTo>
                <a:lnTo>
                  <a:pt x="132587" y="1420367"/>
                </a:lnTo>
                <a:lnTo>
                  <a:pt x="114300" y="1423415"/>
                </a:lnTo>
                <a:close/>
              </a:path>
              <a:path w="2954020" h="1533525">
                <a:moveTo>
                  <a:pt x="118871" y="1453133"/>
                </a:moveTo>
                <a:lnTo>
                  <a:pt x="118871" y="1453896"/>
                </a:lnTo>
                <a:lnTo>
                  <a:pt x="118959" y="1453700"/>
                </a:lnTo>
                <a:lnTo>
                  <a:pt x="118871" y="1453133"/>
                </a:lnTo>
                <a:close/>
              </a:path>
            </a:pathLst>
          </a:custGeom>
          <a:solidFill>
            <a:srgbClr val="FF3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1894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WHILE	statement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9096" y="1333487"/>
            <a:ext cx="3505200" cy="1739264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4270"/>
              </a:lnSpc>
            </a:pPr>
            <a:r>
              <a:rPr sz="3600" b="1" dirty="0">
                <a:latin typeface="Courier New"/>
                <a:cs typeface="Courier New"/>
              </a:rPr>
              <a:t>WHILE</a:t>
            </a:r>
            <a:r>
              <a:rPr sz="3600" b="1" spc="-20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R="662305" algn="ctr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0805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9096" y="5143487"/>
            <a:ext cx="3352800" cy="1423670"/>
          </a:xfrm>
          <a:prstGeom prst="rect">
            <a:avLst/>
          </a:prstGeom>
          <a:solidFill>
            <a:srgbClr val="CAFFFF"/>
          </a:solidFill>
          <a:ln w="50800">
            <a:solidFill>
              <a:srgbClr val="0101FF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755650" marR="247650" indent="-638810">
              <a:lnSpc>
                <a:spcPct val="100000"/>
              </a:lnSpc>
              <a:spcBef>
                <a:spcPts val="235"/>
              </a:spcBef>
            </a:pPr>
            <a:r>
              <a:rPr sz="2800" b="1" spc="-10" dirty="0">
                <a:latin typeface="Courier New"/>
                <a:cs typeface="Courier New"/>
              </a:rPr>
              <a:t>while f(x) </a:t>
            </a:r>
            <a:r>
              <a:rPr sz="2800" b="1" spc="-5" dirty="0">
                <a:latin typeface="Courier New"/>
                <a:cs typeface="Courier New"/>
              </a:rPr>
              <a:t>&gt;</a:t>
            </a:r>
            <a:r>
              <a:rPr sz="2800" b="1" spc="-7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2  x =</a:t>
            </a:r>
            <a:r>
              <a:rPr sz="2800" b="1" spc="-5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x+1;</a:t>
            </a:r>
            <a:endParaRPr sz="2800">
              <a:latin typeface="Courier New"/>
              <a:cs typeface="Courier New"/>
            </a:endParaRPr>
          </a:p>
          <a:p>
            <a:pPr marL="116839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end;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16296" y="1333487"/>
            <a:ext cx="3886200" cy="2837815"/>
          </a:xfrm>
          <a:custGeom>
            <a:avLst/>
            <a:gdLst/>
            <a:ahLst/>
            <a:cxnLst/>
            <a:rect l="l" t="t" r="r" b="b"/>
            <a:pathLst>
              <a:path w="3886200" h="2837815">
                <a:moveTo>
                  <a:pt x="0" y="2837688"/>
                </a:moveTo>
                <a:lnTo>
                  <a:pt x="0" y="0"/>
                </a:lnTo>
                <a:lnTo>
                  <a:pt x="3886200" y="0"/>
                </a:lnTo>
                <a:lnTo>
                  <a:pt x="3886200" y="2837688"/>
                </a:lnTo>
                <a:lnTo>
                  <a:pt x="0" y="2837688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16296" y="1314691"/>
            <a:ext cx="388620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ourier New"/>
                <a:cs typeface="Courier New"/>
              </a:rPr>
              <a:t>WHILE</a:t>
            </a:r>
            <a:r>
              <a:rPr sz="3600" b="1" spc="-1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expr</a:t>
            </a:r>
            <a:endParaRPr sz="3600">
              <a:latin typeface="Courier New"/>
              <a:cs typeface="Courier New"/>
            </a:endParaRPr>
          </a:p>
          <a:p>
            <a:pPr marL="1188720" marR="1316355">
              <a:lnSpc>
                <a:spcPct val="100000"/>
              </a:lnSpc>
            </a:pPr>
            <a:r>
              <a:rPr sz="3600" b="1" spc="5" dirty="0">
                <a:latin typeface="Courier New"/>
                <a:cs typeface="Courier New"/>
              </a:rPr>
              <a:t>...  </a:t>
            </a: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BREAK</a:t>
            </a:r>
            <a:endParaRPr sz="3600">
              <a:latin typeface="Courier New"/>
              <a:cs typeface="Courier New"/>
            </a:endParaRPr>
          </a:p>
          <a:p>
            <a:pPr marL="1188720">
              <a:lnSpc>
                <a:spcPct val="100000"/>
              </a:lnSpc>
              <a:spcBef>
                <a:spcPts val="10"/>
              </a:spcBef>
            </a:pPr>
            <a:r>
              <a:rPr sz="3600" b="1" spc="5" dirty="0">
                <a:latin typeface="Courier New"/>
                <a:cs typeface="Courier New"/>
              </a:rPr>
              <a:t>...</a:t>
            </a:r>
            <a:endParaRPr sz="36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ourier New"/>
                <a:cs typeface="Courier New"/>
              </a:rPr>
              <a:t>END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6896" y="2679179"/>
            <a:ext cx="2954020" cy="1533525"/>
          </a:xfrm>
          <a:custGeom>
            <a:avLst/>
            <a:gdLst/>
            <a:ahLst/>
            <a:cxnLst/>
            <a:rect l="l" t="t" r="r" b="b"/>
            <a:pathLst>
              <a:path w="2954020" h="1533525">
                <a:moveTo>
                  <a:pt x="118959" y="1453700"/>
                </a:moveTo>
                <a:lnTo>
                  <a:pt x="119012" y="1454044"/>
                </a:lnTo>
                <a:lnTo>
                  <a:pt x="144266" y="1480845"/>
                </a:lnTo>
                <a:lnTo>
                  <a:pt x="173736" y="1475232"/>
                </a:lnTo>
                <a:lnTo>
                  <a:pt x="208787" y="1470660"/>
                </a:lnTo>
                <a:lnTo>
                  <a:pt x="246887" y="1464564"/>
                </a:lnTo>
                <a:lnTo>
                  <a:pt x="284988" y="1459991"/>
                </a:lnTo>
                <a:lnTo>
                  <a:pt x="324612" y="1453896"/>
                </a:lnTo>
                <a:lnTo>
                  <a:pt x="409955" y="1441703"/>
                </a:lnTo>
                <a:lnTo>
                  <a:pt x="499871" y="1429512"/>
                </a:lnTo>
                <a:lnTo>
                  <a:pt x="594359" y="1417320"/>
                </a:lnTo>
                <a:lnTo>
                  <a:pt x="693419" y="1403603"/>
                </a:lnTo>
                <a:lnTo>
                  <a:pt x="797051" y="1388364"/>
                </a:lnTo>
                <a:lnTo>
                  <a:pt x="903731" y="1374648"/>
                </a:lnTo>
                <a:lnTo>
                  <a:pt x="1011936" y="1359408"/>
                </a:lnTo>
                <a:lnTo>
                  <a:pt x="1123187" y="1344167"/>
                </a:lnTo>
                <a:lnTo>
                  <a:pt x="1574291" y="1277112"/>
                </a:lnTo>
                <a:lnTo>
                  <a:pt x="1687067" y="1258824"/>
                </a:lnTo>
                <a:lnTo>
                  <a:pt x="1796795" y="1240536"/>
                </a:lnTo>
                <a:lnTo>
                  <a:pt x="1906523" y="1220724"/>
                </a:lnTo>
                <a:lnTo>
                  <a:pt x="2011679" y="1202436"/>
                </a:lnTo>
                <a:lnTo>
                  <a:pt x="2113787" y="1182624"/>
                </a:lnTo>
                <a:lnTo>
                  <a:pt x="2212847" y="1162812"/>
                </a:lnTo>
                <a:lnTo>
                  <a:pt x="2307335" y="1143000"/>
                </a:lnTo>
                <a:lnTo>
                  <a:pt x="2395728" y="1121663"/>
                </a:lnTo>
                <a:lnTo>
                  <a:pt x="2438399" y="1110995"/>
                </a:lnTo>
                <a:lnTo>
                  <a:pt x="2479547" y="1100327"/>
                </a:lnTo>
                <a:lnTo>
                  <a:pt x="2519172" y="1089659"/>
                </a:lnTo>
                <a:lnTo>
                  <a:pt x="2557272" y="1078991"/>
                </a:lnTo>
                <a:lnTo>
                  <a:pt x="2628899" y="1057655"/>
                </a:lnTo>
                <a:lnTo>
                  <a:pt x="2692907" y="1034795"/>
                </a:lnTo>
                <a:lnTo>
                  <a:pt x="2721864" y="1024127"/>
                </a:lnTo>
                <a:lnTo>
                  <a:pt x="2749295" y="1011935"/>
                </a:lnTo>
                <a:lnTo>
                  <a:pt x="2773679" y="1001267"/>
                </a:lnTo>
                <a:lnTo>
                  <a:pt x="2798064" y="989075"/>
                </a:lnTo>
                <a:lnTo>
                  <a:pt x="2837688" y="964691"/>
                </a:lnTo>
                <a:lnTo>
                  <a:pt x="2869691" y="940307"/>
                </a:lnTo>
                <a:lnTo>
                  <a:pt x="2895600" y="912875"/>
                </a:lnTo>
                <a:lnTo>
                  <a:pt x="2907791" y="900683"/>
                </a:lnTo>
                <a:lnTo>
                  <a:pt x="2918460" y="886967"/>
                </a:lnTo>
                <a:lnTo>
                  <a:pt x="2926079" y="871727"/>
                </a:lnTo>
                <a:lnTo>
                  <a:pt x="2935223" y="858011"/>
                </a:lnTo>
                <a:lnTo>
                  <a:pt x="2941319" y="842771"/>
                </a:lnTo>
                <a:lnTo>
                  <a:pt x="2950464" y="812291"/>
                </a:lnTo>
                <a:lnTo>
                  <a:pt x="2953512" y="781811"/>
                </a:lnTo>
                <a:lnTo>
                  <a:pt x="2953512" y="766571"/>
                </a:lnTo>
                <a:lnTo>
                  <a:pt x="2947416" y="720851"/>
                </a:lnTo>
                <a:lnTo>
                  <a:pt x="2930652" y="676655"/>
                </a:lnTo>
                <a:lnTo>
                  <a:pt x="2906267" y="630935"/>
                </a:lnTo>
                <a:lnTo>
                  <a:pt x="2894076" y="613518"/>
                </a:lnTo>
                <a:lnTo>
                  <a:pt x="2894076" y="781811"/>
                </a:lnTo>
                <a:lnTo>
                  <a:pt x="2891028" y="803147"/>
                </a:lnTo>
                <a:lnTo>
                  <a:pt x="2887979" y="812291"/>
                </a:lnTo>
                <a:lnTo>
                  <a:pt x="2884931" y="822959"/>
                </a:lnTo>
                <a:lnTo>
                  <a:pt x="2878835" y="833627"/>
                </a:lnTo>
                <a:lnTo>
                  <a:pt x="2849879" y="874775"/>
                </a:lnTo>
                <a:lnTo>
                  <a:pt x="2816352" y="905255"/>
                </a:lnTo>
                <a:lnTo>
                  <a:pt x="2767584" y="937259"/>
                </a:lnTo>
                <a:lnTo>
                  <a:pt x="2746247" y="946403"/>
                </a:lnTo>
                <a:lnTo>
                  <a:pt x="2723388" y="957071"/>
                </a:lnTo>
                <a:lnTo>
                  <a:pt x="2671572" y="978407"/>
                </a:lnTo>
                <a:lnTo>
                  <a:pt x="2609087" y="999743"/>
                </a:lnTo>
                <a:lnTo>
                  <a:pt x="2540508" y="1021079"/>
                </a:lnTo>
                <a:lnTo>
                  <a:pt x="2464308" y="1042415"/>
                </a:lnTo>
                <a:lnTo>
                  <a:pt x="2382011" y="1063751"/>
                </a:lnTo>
                <a:lnTo>
                  <a:pt x="2293620" y="1083564"/>
                </a:lnTo>
                <a:lnTo>
                  <a:pt x="2200655" y="1103376"/>
                </a:lnTo>
                <a:lnTo>
                  <a:pt x="2101596" y="1123188"/>
                </a:lnTo>
                <a:lnTo>
                  <a:pt x="2001011" y="1143000"/>
                </a:lnTo>
                <a:lnTo>
                  <a:pt x="1895855" y="1161288"/>
                </a:lnTo>
                <a:lnTo>
                  <a:pt x="1787652" y="1181100"/>
                </a:lnTo>
                <a:lnTo>
                  <a:pt x="1676399" y="1199388"/>
                </a:lnTo>
                <a:lnTo>
                  <a:pt x="1565147" y="1216152"/>
                </a:lnTo>
                <a:lnTo>
                  <a:pt x="1452371" y="1234439"/>
                </a:lnTo>
                <a:lnTo>
                  <a:pt x="1114043" y="1284732"/>
                </a:lnTo>
                <a:lnTo>
                  <a:pt x="894588" y="1315212"/>
                </a:lnTo>
                <a:lnTo>
                  <a:pt x="789431" y="1328927"/>
                </a:lnTo>
                <a:lnTo>
                  <a:pt x="685800" y="1342643"/>
                </a:lnTo>
                <a:lnTo>
                  <a:pt x="586739" y="1356360"/>
                </a:lnTo>
                <a:lnTo>
                  <a:pt x="490727" y="1370076"/>
                </a:lnTo>
                <a:lnTo>
                  <a:pt x="400812" y="1382267"/>
                </a:lnTo>
                <a:lnTo>
                  <a:pt x="316991" y="1394460"/>
                </a:lnTo>
                <a:lnTo>
                  <a:pt x="275843" y="1399032"/>
                </a:lnTo>
                <a:lnTo>
                  <a:pt x="237743" y="1405127"/>
                </a:lnTo>
                <a:lnTo>
                  <a:pt x="201167" y="1411224"/>
                </a:lnTo>
                <a:lnTo>
                  <a:pt x="166115" y="1415796"/>
                </a:lnTo>
                <a:lnTo>
                  <a:pt x="133911" y="1420187"/>
                </a:lnTo>
                <a:lnTo>
                  <a:pt x="118959" y="1453700"/>
                </a:lnTo>
                <a:close/>
              </a:path>
              <a:path w="2954020" h="1533525">
                <a:moveTo>
                  <a:pt x="2042159" y="51815"/>
                </a:moveTo>
                <a:lnTo>
                  <a:pt x="2243328" y="176784"/>
                </a:lnTo>
                <a:lnTo>
                  <a:pt x="2292096" y="208787"/>
                </a:lnTo>
                <a:lnTo>
                  <a:pt x="2340864" y="239267"/>
                </a:lnTo>
                <a:lnTo>
                  <a:pt x="2389631" y="271271"/>
                </a:lnTo>
                <a:lnTo>
                  <a:pt x="2481072" y="332231"/>
                </a:lnTo>
                <a:lnTo>
                  <a:pt x="2525267" y="362711"/>
                </a:lnTo>
                <a:lnTo>
                  <a:pt x="2567940" y="393191"/>
                </a:lnTo>
                <a:lnTo>
                  <a:pt x="2647187" y="454151"/>
                </a:lnTo>
                <a:lnTo>
                  <a:pt x="2683764" y="483107"/>
                </a:lnTo>
                <a:lnTo>
                  <a:pt x="2700528" y="498347"/>
                </a:lnTo>
                <a:lnTo>
                  <a:pt x="2717291" y="512063"/>
                </a:lnTo>
                <a:lnTo>
                  <a:pt x="2734055" y="527303"/>
                </a:lnTo>
                <a:lnTo>
                  <a:pt x="2749295" y="541019"/>
                </a:lnTo>
                <a:lnTo>
                  <a:pt x="2778252" y="569975"/>
                </a:lnTo>
                <a:lnTo>
                  <a:pt x="2790443" y="583691"/>
                </a:lnTo>
                <a:lnTo>
                  <a:pt x="2804160" y="597407"/>
                </a:lnTo>
                <a:lnTo>
                  <a:pt x="2816352" y="611123"/>
                </a:lnTo>
                <a:lnTo>
                  <a:pt x="2846831" y="650747"/>
                </a:lnTo>
                <a:lnTo>
                  <a:pt x="2869691" y="690371"/>
                </a:lnTo>
                <a:lnTo>
                  <a:pt x="2881884" y="714755"/>
                </a:lnTo>
                <a:lnTo>
                  <a:pt x="2884931" y="726947"/>
                </a:lnTo>
                <a:lnTo>
                  <a:pt x="2889504" y="737615"/>
                </a:lnTo>
                <a:lnTo>
                  <a:pt x="2891028" y="749807"/>
                </a:lnTo>
                <a:lnTo>
                  <a:pt x="2894076" y="771143"/>
                </a:lnTo>
                <a:lnTo>
                  <a:pt x="2894076" y="613518"/>
                </a:lnTo>
                <a:lnTo>
                  <a:pt x="2862072" y="571499"/>
                </a:lnTo>
                <a:lnTo>
                  <a:pt x="2834640" y="541019"/>
                </a:lnTo>
                <a:lnTo>
                  <a:pt x="2790443" y="496823"/>
                </a:lnTo>
                <a:lnTo>
                  <a:pt x="2756916" y="466343"/>
                </a:lnTo>
                <a:lnTo>
                  <a:pt x="2738628" y="451103"/>
                </a:lnTo>
                <a:lnTo>
                  <a:pt x="2721863" y="435863"/>
                </a:lnTo>
                <a:lnTo>
                  <a:pt x="2683763" y="405383"/>
                </a:lnTo>
                <a:lnTo>
                  <a:pt x="2644140" y="374903"/>
                </a:lnTo>
                <a:lnTo>
                  <a:pt x="2602991" y="344423"/>
                </a:lnTo>
                <a:lnTo>
                  <a:pt x="2560320" y="313943"/>
                </a:lnTo>
                <a:lnTo>
                  <a:pt x="2514599" y="283463"/>
                </a:lnTo>
                <a:lnTo>
                  <a:pt x="2468879" y="251459"/>
                </a:lnTo>
                <a:lnTo>
                  <a:pt x="2421635" y="220979"/>
                </a:lnTo>
                <a:lnTo>
                  <a:pt x="2374391" y="188975"/>
                </a:lnTo>
                <a:lnTo>
                  <a:pt x="2324099" y="158495"/>
                </a:lnTo>
                <a:lnTo>
                  <a:pt x="2275331" y="126491"/>
                </a:lnTo>
                <a:lnTo>
                  <a:pt x="2174747" y="64008"/>
                </a:lnTo>
                <a:lnTo>
                  <a:pt x="2072639" y="0"/>
                </a:lnTo>
                <a:lnTo>
                  <a:pt x="2042159" y="51815"/>
                </a:lnTo>
                <a:close/>
              </a:path>
              <a:path w="2954020" h="1533525">
                <a:moveTo>
                  <a:pt x="0" y="1473708"/>
                </a:moveTo>
                <a:lnTo>
                  <a:pt x="193548" y="1533143"/>
                </a:lnTo>
                <a:lnTo>
                  <a:pt x="144266" y="1480845"/>
                </a:lnTo>
                <a:lnTo>
                  <a:pt x="141731" y="1481327"/>
                </a:lnTo>
                <a:lnTo>
                  <a:pt x="123443" y="1482852"/>
                </a:lnTo>
                <a:lnTo>
                  <a:pt x="119012" y="1454044"/>
                </a:lnTo>
                <a:lnTo>
                  <a:pt x="118871" y="1453896"/>
                </a:lnTo>
                <a:lnTo>
                  <a:pt x="118871" y="1453133"/>
                </a:lnTo>
                <a:lnTo>
                  <a:pt x="114300" y="1423415"/>
                </a:lnTo>
                <a:lnTo>
                  <a:pt x="114300" y="1390386"/>
                </a:lnTo>
                <a:lnTo>
                  <a:pt x="0" y="1473708"/>
                </a:lnTo>
                <a:close/>
              </a:path>
              <a:path w="2954020" h="1533525">
                <a:moveTo>
                  <a:pt x="114300" y="1390386"/>
                </a:moveTo>
                <a:lnTo>
                  <a:pt x="114300" y="1423415"/>
                </a:lnTo>
                <a:lnTo>
                  <a:pt x="132587" y="1420367"/>
                </a:lnTo>
                <a:lnTo>
                  <a:pt x="133911" y="1420187"/>
                </a:lnTo>
                <a:lnTo>
                  <a:pt x="163067" y="1354836"/>
                </a:lnTo>
                <a:lnTo>
                  <a:pt x="114300" y="1390386"/>
                </a:lnTo>
                <a:close/>
              </a:path>
              <a:path w="2954020" h="1533525">
                <a:moveTo>
                  <a:pt x="119012" y="1454044"/>
                </a:moveTo>
                <a:lnTo>
                  <a:pt x="123443" y="1482852"/>
                </a:lnTo>
                <a:lnTo>
                  <a:pt x="141731" y="1481327"/>
                </a:lnTo>
                <a:lnTo>
                  <a:pt x="144266" y="1480845"/>
                </a:lnTo>
                <a:lnTo>
                  <a:pt x="119012" y="1454044"/>
                </a:lnTo>
                <a:close/>
              </a:path>
              <a:path w="2954020" h="1533525">
                <a:moveTo>
                  <a:pt x="114300" y="1423415"/>
                </a:moveTo>
                <a:lnTo>
                  <a:pt x="118959" y="1453700"/>
                </a:lnTo>
                <a:lnTo>
                  <a:pt x="133911" y="1420187"/>
                </a:lnTo>
                <a:lnTo>
                  <a:pt x="132587" y="1420367"/>
                </a:lnTo>
                <a:lnTo>
                  <a:pt x="114300" y="1423415"/>
                </a:lnTo>
                <a:close/>
              </a:path>
              <a:path w="2954020" h="1533525">
                <a:moveTo>
                  <a:pt x="118871" y="1453133"/>
                </a:moveTo>
                <a:lnTo>
                  <a:pt x="118871" y="1453896"/>
                </a:lnTo>
                <a:lnTo>
                  <a:pt x="118959" y="1453700"/>
                </a:lnTo>
                <a:lnTo>
                  <a:pt x="118871" y="1453133"/>
                </a:lnTo>
                <a:close/>
              </a:path>
            </a:pathLst>
          </a:custGeom>
          <a:solidFill>
            <a:srgbClr val="FF38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479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	statement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7696" y="1333487"/>
            <a:ext cx="5867400" cy="2044064"/>
          </a:xfrm>
          <a:custGeom>
            <a:avLst/>
            <a:gdLst/>
            <a:ahLst/>
            <a:cxnLst/>
            <a:rect l="l" t="t" r="r" b="b"/>
            <a:pathLst>
              <a:path w="5867400" h="2044064">
                <a:moveTo>
                  <a:pt x="0" y="2043684"/>
                </a:moveTo>
                <a:lnTo>
                  <a:pt x="0" y="0"/>
                </a:lnTo>
                <a:lnTo>
                  <a:pt x="5867400" y="0"/>
                </a:lnTo>
                <a:lnTo>
                  <a:pt x="5867400" y="2043683"/>
                </a:lnTo>
                <a:lnTo>
                  <a:pt x="0" y="2043684"/>
                </a:lnTo>
                <a:close/>
              </a:path>
            </a:pathLst>
          </a:custGeom>
          <a:solidFill>
            <a:srgbClr val="FFC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696" y="3695687"/>
            <a:ext cx="8305800" cy="3131820"/>
          </a:xfrm>
          <a:custGeom>
            <a:avLst/>
            <a:gdLst/>
            <a:ahLst/>
            <a:cxnLst/>
            <a:rect l="l" t="t" r="r" b="b"/>
            <a:pathLst>
              <a:path w="8305800" h="3131820">
                <a:moveTo>
                  <a:pt x="0" y="3131820"/>
                </a:moveTo>
                <a:lnTo>
                  <a:pt x="0" y="0"/>
                </a:lnTo>
                <a:lnTo>
                  <a:pt x="8305800" y="0"/>
                </a:lnTo>
                <a:lnTo>
                  <a:pt x="8305800" y="3131820"/>
                </a:lnTo>
                <a:lnTo>
                  <a:pt x="0" y="3131820"/>
                </a:lnTo>
                <a:close/>
              </a:path>
            </a:pathLst>
          </a:custGeom>
          <a:solidFill>
            <a:srgbClr val="CA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7696" y="3695687"/>
            <a:ext cx="8305800" cy="3131820"/>
          </a:xfrm>
          <a:custGeom>
            <a:avLst/>
            <a:gdLst/>
            <a:ahLst/>
            <a:cxnLst/>
            <a:rect l="l" t="t" r="r" b="b"/>
            <a:pathLst>
              <a:path w="8305800" h="3131820">
                <a:moveTo>
                  <a:pt x="8305800" y="3131820"/>
                </a:moveTo>
                <a:lnTo>
                  <a:pt x="8305799" y="0"/>
                </a:lnTo>
                <a:lnTo>
                  <a:pt x="0" y="0"/>
                </a:lnTo>
                <a:lnTo>
                  <a:pt x="0" y="3131820"/>
                </a:lnTo>
                <a:lnTo>
                  <a:pt x="8305800" y="3131820"/>
                </a:lnTo>
                <a:close/>
              </a:path>
            </a:pathLst>
          </a:custGeom>
          <a:ln w="50800">
            <a:solidFill>
              <a:srgbClr val="0101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69136" y="1244587"/>
            <a:ext cx="7912100" cy="5550237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487045" marR="3994150" indent="-487680">
              <a:lnSpc>
                <a:spcPts val="3080"/>
              </a:lnSpc>
              <a:spcBef>
                <a:spcPts val="840"/>
              </a:spcBef>
              <a:tabLst>
                <a:tab pos="3176905" algn="l"/>
              </a:tabLst>
            </a:pPr>
            <a:r>
              <a:rPr sz="3200" b="1" dirty="0">
                <a:latin typeface="Courier New"/>
                <a:cs typeface="Courier New"/>
              </a:rPr>
              <a:t>SWITCH expr  CASE</a:t>
            </a:r>
            <a:r>
              <a:rPr sz="3200" b="1" spc="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e1,	</a:t>
            </a:r>
            <a:r>
              <a:rPr sz="3200" b="1" spc="-5" dirty="0">
                <a:latin typeface="Courier New"/>
                <a:cs typeface="Courier New"/>
              </a:rPr>
              <a:t>.</a:t>
            </a:r>
            <a:r>
              <a:rPr sz="3200" b="1" dirty="0">
                <a:latin typeface="Courier New"/>
                <a:cs typeface="Courier New"/>
              </a:rPr>
              <a:t>..</a:t>
            </a:r>
            <a:endParaRPr sz="3200" dirty="0">
              <a:latin typeface="Courier New"/>
              <a:cs typeface="Courier New"/>
            </a:endParaRPr>
          </a:p>
          <a:p>
            <a:pPr marL="487045">
              <a:lnSpc>
                <a:spcPts val="2715"/>
              </a:lnSpc>
              <a:tabLst>
                <a:tab pos="3176905" algn="l"/>
              </a:tabLst>
            </a:pPr>
            <a:r>
              <a:rPr sz="3200" b="1" dirty="0">
                <a:latin typeface="Courier New"/>
                <a:cs typeface="Courier New"/>
              </a:rPr>
              <a:t>CASE</a:t>
            </a:r>
            <a:r>
              <a:rPr sz="3200" b="1" spc="10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e2,	...</a:t>
            </a:r>
            <a:endParaRPr sz="3200" dirty="0">
              <a:latin typeface="Courier New"/>
              <a:cs typeface="Courier New"/>
            </a:endParaRPr>
          </a:p>
          <a:p>
            <a:pPr marL="487045">
              <a:lnSpc>
                <a:spcPts val="3070"/>
              </a:lnSpc>
            </a:pPr>
            <a:r>
              <a:rPr sz="3200" b="1" dirty="0">
                <a:latin typeface="Courier New"/>
                <a:cs typeface="Courier New"/>
              </a:rPr>
              <a:t>OTHERWISE,</a:t>
            </a:r>
            <a:r>
              <a:rPr sz="3200" b="1" spc="-65" dirty="0">
                <a:latin typeface="Courier New"/>
                <a:cs typeface="Courier New"/>
              </a:rPr>
              <a:t> </a:t>
            </a:r>
            <a:r>
              <a:rPr sz="3200" b="1" dirty="0">
                <a:latin typeface="Courier New"/>
                <a:cs typeface="Courier New"/>
              </a:rPr>
              <a:t>...</a:t>
            </a:r>
            <a:endParaRPr sz="3200" dirty="0">
              <a:latin typeface="Courier New"/>
              <a:cs typeface="Courier New"/>
            </a:endParaRPr>
          </a:p>
          <a:p>
            <a:pPr>
              <a:lnSpc>
                <a:spcPts val="3454"/>
              </a:lnSpc>
            </a:pPr>
            <a:r>
              <a:rPr sz="3200" b="1" spc="-5" dirty="0">
                <a:latin typeface="Courier New"/>
                <a:cs typeface="Courier New"/>
              </a:rPr>
              <a:t>END</a:t>
            </a:r>
            <a:endParaRPr sz="3200" dirty="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L="25400" marR="2343785">
              <a:lnSpc>
                <a:spcPct val="100000"/>
              </a:lnSpc>
              <a:spcBef>
                <a:spcPts val="5"/>
              </a:spcBef>
            </a:pPr>
            <a:r>
              <a:rPr sz="2800" b="1" spc="-5" dirty="0">
                <a:latin typeface="Courier New"/>
                <a:cs typeface="Courier New"/>
              </a:rPr>
              <a:t>% </a:t>
            </a:r>
            <a:r>
              <a:rPr sz="2800" b="1" spc="-10" dirty="0">
                <a:latin typeface="Courier New"/>
                <a:cs typeface="Courier New"/>
              </a:rPr>
              <a:t>Count number </a:t>
            </a:r>
            <a:r>
              <a:rPr sz="2800" b="1" spc="-5" dirty="0">
                <a:latin typeface="Courier New"/>
                <a:cs typeface="Courier New"/>
              </a:rPr>
              <a:t>of </a:t>
            </a:r>
            <a:r>
              <a:rPr sz="2800" b="1" spc="-10" dirty="0">
                <a:latin typeface="Courier New"/>
                <a:cs typeface="Courier New"/>
              </a:rPr>
              <a:t>students  SWITCH</a:t>
            </a:r>
            <a:r>
              <a:rPr sz="2800" b="1" spc="-1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course</a:t>
            </a:r>
            <a:endParaRPr sz="2800" dirty="0">
              <a:latin typeface="Courier New"/>
              <a:cs typeface="Courier New"/>
            </a:endParaRPr>
          </a:p>
          <a:p>
            <a:pPr marL="238760" marR="1918970" algn="just">
              <a:lnSpc>
                <a:spcPct val="100000"/>
              </a:lnSpc>
              <a:spcBef>
                <a:spcPts val="10"/>
              </a:spcBef>
            </a:pPr>
            <a:r>
              <a:rPr sz="2800" b="1" spc="-10" dirty="0">
                <a:latin typeface="Courier New"/>
                <a:cs typeface="Courier New"/>
              </a:rPr>
              <a:t>CASE </a:t>
            </a:r>
            <a:r>
              <a:rPr sz="2800" b="1" spc="-10" dirty="0" smtClean="0">
                <a:latin typeface="Courier New"/>
                <a:cs typeface="Courier New"/>
              </a:rPr>
              <a:t>'</a:t>
            </a:r>
            <a:r>
              <a:rPr lang="tr-TR" sz="2800" b="1" spc="-10" dirty="0" smtClean="0">
                <a:latin typeface="Courier New"/>
                <a:cs typeface="Courier New"/>
              </a:rPr>
              <a:t> </a:t>
            </a:r>
            <a:r>
              <a:rPr sz="2800" b="1" spc="-10" dirty="0" smtClean="0">
                <a:latin typeface="Courier New"/>
                <a:cs typeface="Courier New"/>
              </a:rPr>
              <a:t>', </a:t>
            </a:r>
            <a:r>
              <a:rPr sz="2800" b="1" spc="-10" dirty="0">
                <a:latin typeface="Courier New"/>
                <a:cs typeface="Courier New"/>
              </a:rPr>
              <a:t>n134=n134 </a:t>
            </a:r>
            <a:r>
              <a:rPr sz="2800" b="1" spc="-5" dirty="0">
                <a:latin typeface="Courier New"/>
                <a:cs typeface="Courier New"/>
              </a:rPr>
              <a:t>+ 1  </a:t>
            </a:r>
            <a:r>
              <a:rPr sz="2800" b="1" spc="-10" dirty="0">
                <a:latin typeface="Courier New"/>
                <a:cs typeface="Courier New"/>
              </a:rPr>
              <a:t>CASE 'KM135', n135=n135 </a:t>
            </a:r>
            <a:r>
              <a:rPr sz="2800" b="1" spc="-5" dirty="0">
                <a:latin typeface="Courier New"/>
                <a:cs typeface="Courier New"/>
              </a:rPr>
              <a:t>+ 1  </a:t>
            </a:r>
            <a:r>
              <a:rPr sz="2800" b="1" spc="-10" dirty="0">
                <a:latin typeface="Courier New"/>
                <a:cs typeface="Courier New"/>
              </a:rPr>
              <a:t>CASE 'KM300', n300=n300 </a:t>
            </a:r>
            <a:r>
              <a:rPr sz="2800" b="1" spc="-5" dirty="0">
                <a:latin typeface="Courier New"/>
                <a:cs typeface="Courier New"/>
              </a:rPr>
              <a:t>+</a:t>
            </a:r>
            <a:r>
              <a:rPr sz="2800" b="1" spc="-3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1</a:t>
            </a:r>
            <a:endParaRPr sz="2800" dirty="0">
              <a:latin typeface="Courier New"/>
              <a:cs typeface="Courier New"/>
            </a:endParaRPr>
          </a:p>
          <a:p>
            <a:pPr marL="25400" marR="5080" indent="213360">
              <a:lnSpc>
                <a:spcPct val="100000"/>
              </a:lnSpc>
            </a:pPr>
            <a:r>
              <a:rPr sz="2800" b="1" spc="-10" dirty="0">
                <a:latin typeface="Courier New"/>
                <a:cs typeface="Courier New"/>
              </a:rPr>
              <a:t>CASE {'KM301','BM301'} n301 </a:t>
            </a:r>
            <a:r>
              <a:rPr sz="2800" b="1" spc="-5" dirty="0">
                <a:latin typeface="Courier New"/>
                <a:cs typeface="Courier New"/>
              </a:rPr>
              <a:t>+ </a:t>
            </a:r>
            <a:r>
              <a:rPr sz="2800" b="1" spc="-10" dirty="0">
                <a:latin typeface="Courier New"/>
                <a:cs typeface="Courier New"/>
              </a:rPr>
              <a:t>n301+1  </a:t>
            </a:r>
            <a:r>
              <a:rPr sz="2800" b="1" spc="-5" dirty="0">
                <a:latin typeface="Courier New"/>
                <a:cs typeface="Courier New"/>
              </a:rPr>
              <a:t>END</a:t>
            </a:r>
            <a:endParaRPr sz="2800" dirty="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48767" y="6866232"/>
            <a:ext cx="58102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385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1636" y="6846816"/>
            <a:ext cx="70421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-5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1467" y="6878932"/>
            <a:ext cx="555625" cy="197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30"/>
              </a:lnSpc>
            </a:pPr>
            <a:r>
              <a:rPr lang="tr-TR" sz="1400" spc="-1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01496" y="762769"/>
            <a:ext cx="80010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b="1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Interactive input/output</a:t>
            </a:r>
            <a:endParaRPr sz="4000" b="1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7696" y="1385570"/>
            <a:ext cx="6324600" cy="640080"/>
          </a:xfrm>
          <a:prstGeom prst="rect">
            <a:avLst/>
          </a:prstGeom>
          <a:solidFill>
            <a:srgbClr val="FFCA97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ct val="100000"/>
              </a:lnSpc>
            </a:pPr>
            <a:r>
              <a:rPr sz="3600" b="1" dirty="0">
                <a:latin typeface="Courier New"/>
                <a:cs typeface="Courier New"/>
              </a:rPr>
              <a:t>r =</a:t>
            </a:r>
            <a:r>
              <a:rPr sz="3600" b="1" spc="-35" dirty="0">
                <a:latin typeface="Courier New"/>
                <a:cs typeface="Courier New"/>
              </a:rPr>
              <a:t> </a:t>
            </a:r>
            <a:r>
              <a:rPr sz="3600" b="1" dirty="0">
                <a:latin typeface="Courier New"/>
                <a:cs typeface="Courier New"/>
              </a:rPr>
              <a:t>INPUT('msg')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11095" y="2095487"/>
            <a:ext cx="7239000" cy="1603375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16839" marR="1635125">
              <a:lnSpc>
                <a:spcPct val="100000"/>
              </a:lnSpc>
              <a:spcBef>
                <a:spcPts val="265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dirty="0">
                <a:latin typeface="Courier New"/>
                <a:cs typeface="Courier New"/>
              </a:rPr>
              <a:t>r = </a:t>
            </a:r>
            <a:r>
              <a:rPr sz="2400" b="1" spc="-5" dirty="0">
                <a:latin typeface="Courier New"/>
                <a:cs typeface="Courier New"/>
              </a:rPr>
              <a:t>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14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5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1+12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031240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13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11095" y="3983723"/>
            <a:ext cx="7391400" cy="3065145"/>
          </a:xfrm>
          <a:custGeom>
            <a:avLst/>
            <a:gdLst/>
            <a:ahLst/>
            <a:cxnLst/>
            <a:rect l="l" t="t" r="r" b="b"/>
            <a:pathLst>
              <a:path w="7391400" h="3065145">
                <a:moveTo>
                  <a:pt x="0" y="3064764"/>
                </a:moveTo>
                <a:lnTo>
                  <a:pt x="0" y="0"/>
                </a:lnTo>
                <a:lnTo>
                  <a:pt x="7391400" y="0"/>
                </a:lnTo>
                <a:lnTo>
                  <a:pt x="7391400" y="3064764"/>
                </a:lnTo>
                <a:lnTo>
                  <a:pt x="0" y="30647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11095" y="3985247"/>
            <a:ext cx="7391400" cy="3063240"/>
          </a:xfrm>
          <a:prstGeom prst="rect">
            <a:avLst/>
          </a:prstGeom>
          <a:ln w="50800">
            <a:solidFill>
              <a:srgbClr val="0101F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16839" marR="2154555">
              <a:lnSpc>
                <a:spcPct val="100000"/>
              </a:lnSpc>
              <a:spcBef>
                <a:spcPts val="260"/>
              </a:spcBef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» </a:t>
            </a:r>
            <a:r>
              <a:rPr sz="2400" b="1" spc="-5" dirty="0">
                <a:latin typeface="Courier New"/>
                <a:cs typeface="Courier New"/>
              </a:rPr>
              <a:t>r=input('give </a:t>
            </a:r>
            <a:r>
              <a:rPr sz="2400" b="1" dirty="0">
                <a:latin typeface="Courier New"/>
                <a:cs typeface="Courier New"/>
              </a:rPr>
              <a:t>a </a:t>
            </a:r>
            <a:r>
              <a:rPr sz="2400" b="1" spc="-5" dirty="0">
                <a:latin typeface="Courier New"/>
                <a:cs typeface="Courier New"/>
              </a:rPr>
              <a:t>number:</a:t>
            </a:r>
            <a:r>
              <a:rPr sz="2400" b="1" spc="-125" dirty="0"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')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6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12abc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870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???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12</a:t>
            </a:r>
            <a:endParaRPr sz="2400">
              <a:latin typeface="Courier New"/>
              <a:cs typeface="Courier New"/>
            </a:endParaRPr>
          </a:p>
          <a:p>
            <a:pPr marL="848360">
              <a:lnSpc>
                <a:spcPts val="2875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|</a:t>
            </a:r>
            <a:endParaRPr sz="2400">
              <a:latin typeface="Courier New"/>
              <a:cs typeface="Courier New"/>
            </a:endParaRPr>
          </a:p>
          <a:p>
            <a:pPr marL="116839" marR="145415">
              <a:lnSpc>
                <a:spcPts val="2880"/>
              </a:lnSpc>
              <a:spcBef>
                <a:spcPts val="90"/>
              </a:spcBef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Missing operator, comma,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or</a:t>
            </a:r>
            <a:r>
              <a:rPr sz="2400" b="1" spc="-12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semi-colon. 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give a </a:t>
            </a: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number:</a:t>
            </a:r>
            <a:r>
              <a:rPr sz="2400" b="1" spc="-5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spc="-5" dirty="0">
                <a:latin typeface="Courier New"/>
                <a:cs typeface="Courier New"/>
              </a:rPr>
              <a:t>1222</a:t>
            </a:r>
            <a:endParaRPr sz="2400">
              <a:latin typeface="Courier New"/>
              <a:cs typeface="Courier New"/>
            </a:endParaRPr>
          </a:p>
          <a:p>
            <a:pPr marL="116839">
              <a:lnSpc>
                <a:spcPts val="2780"/>
              </a:lnSpc>
            </a:pP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r</a:t>
            </a:r>
            <a:r>
              <a:rPr sz="2400" b="1" spc="-10" dirty="0">
                <a:solidFill>
                  <a:srgbClr val="A30027"/>
                </a:solidFill>
                <a:latin typeface="Courier New"/>
                <a:cs typeface="Courier New"/>
              </a:rPr>
              <a:t> </a:t>
            </a:r>
            <a:r>
              <a:rPr sz="2400" b="1" dirty="0">
                <a:solidFill>
                  <a:srgbClr val="A30027"/>
                </a:solidFill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  <a:p>
            <a:pPr marL="1395730">
              <a:lnSpc>
                <a:spcPts val="2875"/>
              </a:lnSpc>
            </a:pPr>
            <a:r>
              <a:rPr sz="2400" b="1" spc="-5" dirty="0">
                <a:solidFill>
                  <a:srgbClr val="A30027"/>
                </a:solidFill>
                <a:latin typeface="Courier New"/>
                <a:cs typeface="Courier New"/>
              </a:rPr>
              <a:t>1222</a:t>
            </a:r>
            <a:endParaRPr sz="240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87548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1197</Words>
  <Application>Microsoft Office PowerPoint</Application>
  <PresentationFormat>Custom</PresentationFormat>
  <Paragraphs>279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Tema1</vt:lpstr>
      <vt:lpstr>CHE138-8</vt:lpstr>
      <vt:lpstr>PowerPoint Presentation</vt:lpstr>
      <vt:lpstr>Matlab Functions</vt:lpstr>
      <vt:lpstr>PowerPoint Presentation</vt:lpstr>
      <vt:lpstr>IF statement</vt:lpstr>
      <vt:lpstr>FOR statement</vt:lpstr>
      <vt:lpstr>WHILE statement</vt:lpstr>
      <vt:lpstr>SWITCH statement</vt:lpstr>
      <vt:lpstr>Interactive input/output</vt:lpstr>
      <vt:lpstr>Interactive input/output</vt:lpstr>
      <vt:lpstr>Interactive input/output</vt:lpstr>
      <vt:lpstr>Interactive input/output</vt:lpstr>
      <vt:lpstr>Interactive input/output</vt:lpstr>
      <vt:lpstr>Formatted output to screen</vt:lpstr>
      <vt:lpstr>Format specification</vt:lpstr>
      <vt:lpstr>Format control sequences</vt:lpstr>
      <vt:lpstr>Format conversion specifications</vt:lpstr>
      <vt:lpstr>Format conversion specifications</vt:lpstr>
      <vt:lpstr>Format conversion specifications</vt:lpstr>
      <vt:lpstr>Opening a file for I/O</vt:lpstr>
      <vt:lpstr>Closing a file</vt:lpstr>
      <vt:lpstr>Read formatted data from file</vt:lpstr>
      <vt:lpstr>Read text line from file</vt:lpstr>
      <vt:lpstr>Read text line from file</vt:lpstr>
      <vt:lpstr>Writing to and reading formatted text data</vt:lpstr>
      <vt:lpstr>Writing to and reading formatted text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16</cp:revision>
  <dcterms:created xsi:type="dcterms:W3CDTF">2019-12-02T20:17:31Z</dcterms:created>
  <dcterms:modified xsi:type="dcterms:W3CDTF">2019-12-04T08:57:08Z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