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90" y="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673729" y="1190201"/>
            <a:ext cx="5331935" cy="41652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4000" b="1" spc="-30" dirty="0">
                <a:solidFill>
                  <a:srgbClr val="552112"/>
                </a:solidFill>
                <a:latin typeface="Arial"/>
                <a:ea typeface="Arial"/>
              </a:rPr>
              <a:t>MUKAVEMET</a:t>
            </a:r>
            <a:r>
              <a:rPr lang="en-US" altLang="zh-CN" sz="4000" b="1" spc="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4000" b="1" spc="-25" dirty="0">
                <a:solidFill>
                  <a:srgbClr val="552112"/>
                </a:solidFill>
                <a:latin typeface="Arial"/>
                <a:ea typeface="Arial"/>
              </a:rPr>
              <a:t>DERSİ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94"/>
              </a:lnSpc>
            </a:pPr>
            <a:endParaRPr lang="en-US" dirty="0" smtClean="0"/>
          </a:p>
          <a:p>
            <a:pPr marL="0" indent="900048">
              <a:lnSpc>
                <a:spcPct val="100000"/>
              </a:lnSpc>
            </a:pP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Eğilme</a:t>
            </a:r>
            <a:r>
              <a:rPr lang="en-US" altLang="zh-CN" sz="3600" b="1" spc="20" dirty="0" smtClean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spc="-5" dirty="0" err="1" smtClean="0">
                <a:solidFill>
                  <a:srgbClr val="BF0000"/>
                </a:solidFill>
                <a:latin typeface="Arial"/>
                <a:ea typeface="Arial"/>
              </a:rPr>
              <a:t>Etkisi</a:t>
            </a:r>
            <a:endParaRPr lang="en-US" altLang="zh-CN" sz="3600" b="1" spc="-5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19"/>
              </a:lnSpc>
            </a:pPr>
            <a:endParaRPr lang="en-US" dirty="0" smtClean="0"/>
          </a:p>
          <a:p>
            <a:pPr indent="344042"/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Doç.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Dr.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Havva Eylem POLAT</a:t>
            </a:r>
            <a:endParaRPr lang="en-US" altLang="zh-CN" sz="2800" b="1" i="1" dirty="0">
              <a:solidFill>
                <a:srgbClr val="26110C"/>
              </a:solidFill>
              <a:latin typeface="Arial"/>
              <a:ea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4"/>
          <p:cNvSpPr txBox="1"/>
          <p:nvPr/>
        </p:nvSpPr>
        <p:spPr>
          <a:xfrm>
            <a:off x="3627754" y="145445"/>
            <a:ext cx="3246696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289558" y="740983"/>
            <a:ext cx="768290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1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Maksimum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mesnet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tipine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289558" y="1107236"/>
            <a:ext cx="7651287" cy="11734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463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özelliklerine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değişir.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Örneğin;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noktasında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konsantre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yüklenmiş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basit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kirişte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3951674" y="2614301"/>
            <a:ext cx="179207" cy="3271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575"/>
              </a:lnSpc>
            </a:pPr>
            <a:r>
              <a:rPr lang="en-US" altLang="zh-CN" sz="2100" spc="15" dirty="0">
                <a:solidFill>
                  <a:srgbClr val="000000"/>
                </a:solidFill>
                <a:latin typeface="Symbol"/>
                <a:ea typeface="Symbol"/>
              </a:rPr>
              <a:t>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4184797" y="2614301"/>
            <a:ext cx="162064" cy="3271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575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4418989" y="2465191"/>
            <a:ext cx="282972" cy="6884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59337"/>
            <a:r>
              <a:rPr lang="en-US" altLang="zh-CN" sz="2100" spc="10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</a:p>
          <a:p>
            <a:pPr>
              <a:spcBef>
                <a:spcPts val="379"/>
              </a:spcBef>
            </a:pPr>
            <a:r>
              <a:rPr lang="en-US" altLang="zh-CN" sz="2100" spc="5" dirty="0">
                <a:solidFill>
                  <a:srgbClr val="000000"/>
                </a:solidFill>
                <a:latin typeface="Times New Roman"/>
                <a:ea typeface="Times New Roman"/>
              </a:rPr>
              <a:t>48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4730693" y="2614301"/>
            <a:ext cx="162064" cy="3271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575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4948840" y="2449825"/>
            <a:ext cx="658991" cy="7367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57209" indent="-57209" hangingPunct="0">
              <a:lnSpc>
                <a:spcPct val="114999"/>
              </a:lnSpc>
            </a:pPr>
            <a:r>
              <a:rPr lang="en-US" altLang="zh-CN" sz="2100" i="1" spc="-125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  <a:r>
              <a:rPr lang="en-US" altLang="zh-CN" sz="2100" i="1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00" spc="-114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  <a:r>
              <a:rPr lang="en-US" altLang="zh-CN" sz="2100" spc="-55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100" i="1" spc="-114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1200" spc="-55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1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00" i="1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  <a:r>
              <a:rPr lang="en-US" altLang="zh-CN" sz="2100" i="1" spc="-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0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  <a:r>
              <a:rPr lang="en-US" altLang="zh-CN" sz="2100" spc="-150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100" i="1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289558" y="3696749"/>
            <a:ext cx="7653171" cy="71943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indent="-283463" hangingPunct="0">
              <a:lnSpc>
                <a:spcPct val="9833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5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Dikdörtgen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şeklinde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düzgün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yayılı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yüklenmiş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basit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kirişte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4049960" y="4690956"/>
            <a:ext cx="182361" cy="3340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29"/>
              </a:lnSpc>
            </a:pPr>
            <a:r>
              <a:rPr lang="en-US" altLang="zh-CN" sz="2150" spc="10" dirty="0">
                <a:solidFill>
                  <a:srgbClr val="000000"/>
                </a:solidFill>
                <a:latin typeface="Symbol"/>
                <a:ea typeface="Symbol"/>
              </a:rPr>
              <a:t>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286404" y="4690956"/>
            <a:ext cx="164894" cy="3340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29"/>
              </a:lnSpc>
            </a:pPr>
            <a:r>
              <a:rPr lang="en-US" altLang="zh-CN" sz="2150" spc="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4515763" y="4538269"/>
            <a:ext cx="424216" cy="7039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134577"/>
            <a:r>
              <a:rPr lang="en-US" altLang="zh-CN" sz="2150" spc="5" dirty="0">
                <a:solidFill>
                  <a:srgbClr val="000000"/>
                </a:solidFill>
                <a:latin typeface="Times New Roman"/>
                <a:ea typeface="Times New Roman"/>
              </a:rPr>
              <a:t>5</a:t>
            </a:r>
          </a:p>
          <a:p>
            <a:pPr>
              <a:spcBef>
                <a:spcPts val="379"/>
              </a:spcBef>
            </a:pPr>
            <a:r>
              <a:rPr lang="en-US" altLang="zh-CN" sz="2150" dirty="0">
                <a:solidFill>
                  <a:srgbClr val="000000"/>
                </a:solidFill>
                <a:latin typeface="Times New Roman"/>
                <a:ea typeface="Times New Roman"/>
              </a:rPr>
              <a:t>384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4969045" y="4690956"/>
            <a:ext cx="164894" cy="3340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29"/>
              </a:lnSpc>
            </a:pPr>
            <a:r>
              <a:rPr lang="en-US" altLang="zh-CN" sz="2150" spc="5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5182056" y="4522974"/>
            <a:ext cx="645409" cy="7524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52310" indent="-52310" hangingPunct="0">
              <a:lnSpc>
                <a:spcPct val="114583"/>
              </a:lnSpc>
            </a:pPr>
            <a:r>
              <a:rPr lang="en-US" altLang="zh-CN" sz="2150" i="1" spc="-110" dirty="0">
                <a:solidFill>
                  <a:srgbClr val="000000"/>
                </a:solidFill>
                <a:latin typeface="Times New Roman"/>
                <a:ea typeface="Times New Roman"/>
              </a:rPr>
              <a:t>q</a:t>
            </a:r>
            <a:r>
              <a:rPr lang="en-US" altLang="zh-CN" sz="2150" i="1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-125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  <a:r>
              <a:rPr lang="en-US" altLang="zh-CN" sz="2150" spc="-60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150" i="1" spc="-12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1250" spc="-64" dirty="0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  <a:r>
              <a:rPr lang="en-US" altLang="zh-CN" sz="12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i="1" spc="-100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  <a:r>
              <a:rPr lang="en-US" altLang="zh-CN" sz="2150" i="1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-94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  <a:r>
              <a:rPr lang="en-US" altLang="zh-CN" sz="2150" spc="-45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150" i="1" spc="-55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627885" y="5817260"/>
            <a:ext cx="285472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eşitlikleri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bulunur.</a:t>
            </a:r>
          </a:p>
        </p:txBody>
      </p:sp>
    </p:spTree>
    <p:extLst>
      <p:ext uri="{BB962C8B-B14F-4D97-AF65-F5344CB8AC3E}">
        <p14:creationId xmlns:p14="http://schemas.microsoft.com/office/powerpoint/2010/main" val="3608694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0"/>
          <p:cNvSpPr txBox="1"/>
          <p:nvPr/>
        </p:nvSpPr>
        <p:spPr>
          <a:xfrm>
            <a:off x="1289558" y="354868"/>
            <a:ext cx="7652504" cy="18666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338196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214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Açıklığı,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yükleme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şartı,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malzemesi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verilen</a:t>
            </a:r>
            <a:r>
              <a:rPr lang="en-US" altLang="zh-CN" sz="2400" spc="-10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üzerine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gelen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yükü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koşullar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taşıyıp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573022" y="2313228"/>
            <a:ext cx="739717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2969387" algn="l"/>
                <a:tab pos="4023994" algn="l"/>
                <a:tab pos="4775707" algn="l"/>
                <a:tab pos="5965952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taşıyamayacağının	veya	bu	kirişin	emniyetle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573022" y="2861868"/>
            <a:ext cx="738341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taşıyabileceği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yükün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araştırılmasına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kiriş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analizi</a:t>
            </a:r>
            <a:r>
              <a:rPr lang="en-US" altLang="zh-CN" sz="2400" spc="-10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289558" y="3487089"/>
            <a:ext cx="768360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9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Analiz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işlemi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momenti,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573022" y="4035729"/>
            <a:ext cx="244477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yönünden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yapılır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7753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6"/>
          <p:cNvSpPr txBox="1"/>
          <p:nvPr/>
        </p:nvSpPr>
        <p:spPr>
          <a:xfrm>
            <a:off x="3627754" y="354868"/>
            <a:ext cx="3246696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289558" y="1071438"/>
            <a:ext cx="768063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3918838" algn="l"/>
              </a:tabLst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0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Açıklığı,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yükleme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şartı	ve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malzemesi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verilen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289558" y="1529003"/>
            <a:ext cx="7653374" cy="28201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1495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boyutlarının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bulunması,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söz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konusu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kirişin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projelenmesi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tanımlanır.</a:t>
            </a:r>
          </a:p>
          <a:p>
            <a:pPr>
              <a:lnSpc>
                <a:spcPts val="62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7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Projelemede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ilk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aşama,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üzerine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gelmesi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olası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yüklerin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yeterli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doğrulukta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hesaplanmasıdır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Bundan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sonra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kesitinin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boyutları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gerilmesi,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söz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573022" y="4440478"/>
            <a:ext cx="739688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konusu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malzemenin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289558" y="4989007"/>
            <a:ext cx="7653680" cy="16310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463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aşmayacak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tayin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</a:p>
          <a:p>
            <a:pPr>
              <a:lnSpc>
                <a:spcPts val="131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7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Hesaplanan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kesit,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yatay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6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yönünden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kontrol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</a:p>
        </p:txBody>
      </p:sp>
    </p:spTree>
    <p:extLst>
      <p:ext uri="{BB962C8B-B14F-4D97-AF65-F5344CB8AC3E}">
        <p14:creationId xmlns:p14="http://schemas.microsoft.com/office/powerpoint/2010/main" val="2850193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361566" y="286506"/>
            <a:ext cx="7224626" cy="10363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071116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600" b="1" spc="1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spc="-5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96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5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eksenine</a:t>
            </a:r>
            <a:r>
              <a:rPr lang="en-US" altLang="zh-CN" sz="2400" spc="-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taşıyan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-1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elemanlarıdır.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361566" y="1399463"/>
            <a:ext cx="753548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0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Kirişlerin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analiz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projelenmelerinde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üzerlerine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361566" y="1765224"/>
            <a:ext cx="7508519" cy="34448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995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gelen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yüklerin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altındaki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kesme,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karakteristikleri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çıkan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gerilmelerin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iyi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anlaşılması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zorunludur.</a:t>
            </a:r>
          </a:p>
          <a:p>
            <a:pPr>
              <a:lnSpc>
                <a:spcPts val="63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kirişlerin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analiz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projelenmesinde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öncelikle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mesnetlenme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yükleme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bağlı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açıklığı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boyunca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kuvvetleri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momentlerinin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değişimini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gösteren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diyagramlarının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çizilmesi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gerekir.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2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diyagramlarda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maksimum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645030" y="5210098"/>
            <a:ext cx="725185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değerlerinin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bilinmesi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oldukça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645030" y="5576163"/>
            <a:ext cx="142940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önemlidir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4"/>
          <p:cNvSpPr txBox="1"/>
          <p:nvPr/>
        </p:nvSpPr>
        <p:spPr>
          <a:xfrm>
            <a:off x="1217675" y="0"/>
            <a:ext cx="7723964" cy="37235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111628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600" b="1" spc="1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spc="-5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 marL="0">
              <a:lnSpc>
                <a:spcPct val="100000"/>
              </a:lnSpc>
              <a:spcBef>
                <a:spcPts val="150"/>
              </a:spcBef>
            </a:pPr>
            <a:r>
              <a:rPr lang="en-US" altLang="zh-CN" sz="1900" spc="-10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55" dirty="0">
                <a:solidFill>
                  <a:srgbClr val="BF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69" dirty="0">
                <a:solidFill>
                  <a:srgbClr val="BF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50" dirty="0">
                <a:solidFill>
                  <a:srgbClr val="BF0000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ucundan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momentine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maruz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çubuğun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eğilmesine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basit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3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Eğilmeden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dolayı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üst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lifler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kısalırken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(K’L’)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liflerin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(E’F’)</a:t>
            </a:r>
            <a:r>
              <a:rPr lang="en-US" altLang="zh-CN" sz="24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uzamaktadır.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2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AC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lifinin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boyunda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değişiklik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olmamaktadır.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AC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ea typeface="Arial"/>
              </a:rPr>
              <a:t>lifinin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bulunduğu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düzleme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BF0000"/>
                </a:solidFill>
                <a:latin typeface="Arial"/>
                <a:ea typeface="Arial"/>
              </a:rPr>
              <a:t>tarafsız</a:t>
            </a:r>
            <a:r>
              <a:rPr lang="en-US" altLang="zh-CN" sz="2400" spc="2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BF0000"/>
                </a:solidFill>
                <a:latin typeface="Arial"/>
                <a:ea typeface="Arial"/>
              </a:rPr>
              <a:t>düzlem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bulunduğu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tarafsız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eksen</a:t>
            </a:r>
            <a:r>
              <a:rPr lang="en-US" altLang="zh-CN" sz="2400" spc="-15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6"/>
          <p:cNvSpPr txBox="1"/>
          <p:nvPr/>
        </p:nvSpPr>
        <p:spPr>
          <a:xfrm>
            <a:off x="1361566" y="163733"/>
            <a:ext cx="7578417" cy="18237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266188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1269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Çubuğun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momentini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dengelemesi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gerekir.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55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Basit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etkisindeki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kirişte</a:t>
            </a:r>
            <a:r>
              <a:rPr lang="en-US" altLang="zh-CN" sz="2400" spc="-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gerilme;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3419749" y="2325468"/>
            <a:ext cx="310941" cy="3648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870"/>
              </a:lnSpc>
            </a:pPr>
            <a:r>
              <a:rPr lang="en-US" altLang="zh-CN" sz="2350" spc="889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3739819" y="2325468"/>
            <a:ext cx="174546" cy="3648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870"/>
              </a:lnSpc>
            </a:pPr>
            <a:r>
              <a:rPr lang="en-US" altLang="zh-CN" sz="2350" spc="-30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007267" y="2162546"/>
            <a:ext cx="577371" cy="7663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5833"/>
              </a:lnSpc>
            </a:pPr>
            <a:r>
              <a:rPr lang="en-US" altLang="zh-CN" sz="2350" i="1" spc="-90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350" i="1" spc="-2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350" spc="-34" dirty="0">
                <a:solidFill>
                  <a:srgbClr val="000000"/>
                </a:solidFill>
                <a:latin typeface="Times New Roman"/>
                <a:ea typeface="Times New Roman"/>
              </a:rPr>
              <a:t>max</a:t>
            </a:r>
          </a:p>
          <a:p>
            <a:pPr marL="0" indent="256090">
              <a:lnSpc>
                <a:spcPct val="100000"/>
              </a:lnSpc>
              <a:spcBef>
                <a:spcPts val="225"/>
              </a:spcBef>
            </a:pPr>
            <a:r>
              <a:rPr lang="en-US" altLang="zh-CN" sz="2350" i="1" spc="-25" dirty="0">
                <a:solidFill>
                  <a:srgbClr val="000000"/>
                </a:solidFill>
                <a:latin typeface="Times New Roman"/>
                <a:ea typeface="Times New Roman"/>
              </a:rPr>
              <a:t>z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361566" y="2947847"/>
            <a:ext cx="760803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Maksimum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modülüne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361566" y="3313754"/>
            <a:ext cx="7578609" cy="15394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100000"/>
              </a:lnSpc>
            </a:pPr>
            <a:r>
              <a:rPr lang="en-US" altLang="zh-CN" sz="2400" spc="69" dirty="0">
                <a:solidFill>
                  <a:srgbClr val="BF0000"/>
                </a:solidFill>
                <a:latin typeface="Arial"/>
                <a:ea typeface="Arial"/>
              </a:rPr>
              <a:t>(mukavemet</a:t>
            </a:r>
            <a:r>
              <a:rPr lang="en-US" altLang="zh-CN" sz="2400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BF0000"/>
                </a:solidFill>
                <a:latin typeface="Arial"/>
                <a:ea typeface="Arial"/>
              </a:rPr>
              <a:t>momenti)</a:t>
            </a:r>
            <a:r>
              <a:rPr lang="en-US" altLang="zh-CN" sz="2400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bölünmesi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elde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malzemenin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olmalıdır.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6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6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Dikdörtgen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kesitli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ea typeface="Arial"/>
              </a:rPr>
              <a:t>modülü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3818734" y="5272952"/>
            <a:ext cx="149699" cy="2895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i="1" spc="10" dirty="0">
                <a:solidFill>
                  <a:srgbClr val="000000"/>
                </a:solidFill>
                <a:latin typeface="Times New Roman"/>
                <a:ea typeface="Times New Roman"/>
              </a:rPr>
              <a:t>Z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4034646" y="5256837"/>
            <a:ext cx="147943" cy="297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339"/>
              </a:lnSpc>
            </a:pPr>
            <a:r>
              <a:rPr lang="en-US" altLang="zh-CN" sz="1900" spc="10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4237505" y="5123205"/>
            <a:ext cx="250203" cy="2895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i="1" spc="-20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4388058" y="5107089"/>
            <a:ext cx="304391" cy="6398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339"/>
              </a:lnSpc>
            </a:pPr>
            <a:r>
              <a:rPr lang="en-US" altLang="zh-CN" sz="190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  <a:r>
              <a:rPr lang="en-US" altLang="zh-CN" sz="1900" spc="-214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1900" i="1" dirty="0">
                <a:solidFill>
                  <a:srgbClr val="000000"/>
                </a:solidFill>
                <a:latin typeface="Times New Roman"/>
                <a:ea typeface="Times New Roman"/>
              </a:rPr>
              <a:t>h</a:t>
            </a:r>
          </a:p>
          <a:p>
            <a:pPr>
              <a:lnSpc>
                <a:spcPts val="415"/>
              </a:lnSpc>
            </a:pPr>
            <a:endParaRPr lang="en-US" dirty="0" smtClean="0"/>
          </a:p>
          <a:p>
            <a:pPr marL="0" indent="72150">
              <a:lnSpc>
                <a:spcPct val="100000"/>
              </a:lnSpc>
            </a:pPr>
            <a:r>
              <a:rPr lang="en-US" altLang="zh-CN" sz="1900" spc="10" dirty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4694031" y="5111885"/>
            <a:ext cx="198888" cy="167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100" spc="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699895" y="5813602"/>
            <a:ext cx="3141492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bağıntısından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bulunur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9"/>
          <p:cNvSpPr txBox="1"/>
          <p:nvPr/>
        </p:nvSpPr>
        <p:spPr>
          <a:xfrm>
            <a:off x="1361566" y="199568"/>
            <a:ext cx="7580303" cy="25952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178685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-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98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0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55" dirty="0">
                <a:solidFill>
                  <a:srgbClr val="BF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-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85" dirty="0">
                <a:solidFill>
                  <a:srgbClr val="BF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50" dirty="0">
                <a:solidFill>
                  <a:srgbClr val="BF0000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6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Düşey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kirişte,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gerilmelerden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başka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kesite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paralel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çıkar.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gerilmeye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gerilmesi</a:t>
            </a:r>
            <a:r>
              <a:rPr lang="en-US" altLang="zh-CN" sz="2400" spc="-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3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Eğer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üzerine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gelen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yüklerin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statik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645030" y="2794812"/>
            <a:ext cx="732599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679702" algn="l"/>
                <a:tab pos="3068447" algn="l"/>
                <a:tab pos="3912742" algn="l"/>
                <a:tab pos="5470525" algn="l"/>
                <a:tab pos="6182487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dengesini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koruyor	ise,	herhangi	bir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hareket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361566" y="3160572"/>
            <a:ext cx="7579832" cy="34453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100000"/>
              </a:lnSpc>
            </a:pP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gerçekleşmediğinden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kesitte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çıkan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kesitteki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kuvvetini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karşılar.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düşey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kuvvetine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karşı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koyan,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gerilmelerinin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yüzeyinde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düzgün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dağıldığı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2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Gerçekte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çıkan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11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boyunca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düzgün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dağılmaz.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Yatay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gerilmesinin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değeri,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tarafsız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yüzeyinde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maksimum,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üst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yüzeylerinde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-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sıfırdır.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3"/>
          <p:cNvSpPr txBox="1"/>
          <p:nvPr/>
        </p:nvSpPr>
        <p:spPr>
          <a:xfrm>
            <a:off x="1289558" y="433481"/>
            <a:ext cx="7653016" cy="18604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250694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-1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160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1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Homojen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malzemeden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yapılmış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dikdörtgen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maksimum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gerilmesi;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2973958" y="2451078"/>
            <a:ext cx="3223408" cy="37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1666"/>
              </a:lnSpc>
              <a:tabLst>
                <a:tab pos="2674874" algn="l"/>
              </a:tabLst>
            </a:pPr>
            <a:r>
              <a:rPr lang="zh-CN" altLang="en-US" sz="2400" spc="-259" dirty="0">
                <a:solidFill>
                  <a:srgbClr val="000000"/>
                </a:solidFill>
                <a:latin typeface="宋体"/>
                <a:ea typeface="宋体"/>
              </a:rPr>
              <a:t>Ꞇ</a:t>
            </a:r>
            <a:r>
              <a:rPr lang="zh-CN" altLang="en-US" sz="2400" spc="-129" dirty="0">
                <a:solidFill>
                  <a:srgbClr val="000000"/>
                </a:solidFill>
                <a:latin typeface="宋体"/>
                <a:cs typeface="宋体"/>
              </a:rPr>
              <a:t> 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ea typeface="Arial"/>
              </a:rPr>
              <a:t>1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ea typeface="Arial"/>
              </a:rPr>
              <a:t>5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ea typeface="Arial"/>
              </a:rPr>
              <a:t>V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/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ea typeface="Arial"/>
              </a:rPr>
              <a:t>A	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ea typeface="Arial"/>
              </a:rPr>
              <a:t>dır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289558" y="2995092"/>
            <a:ext cx="7652853" cy="28196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Eşitlikteki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V/A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terimi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kesitindeki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ortalama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temsil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etmektedir.</a:t>
            </a:r>
          </a:p>
          <a:p>
            <a:pPr>
              <a:lnSpc>
                <a:spcPts val="625"/>
              </a:lnSpc>
            </a:pPr>
            <a:endParaRPr lang="en-US" dirty="0" smtClean="0"/>
          </a:p>
          <a:p>
            <a:pPr marL="283463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kesitindeki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maksimum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yatay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kesitteki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ortalama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düşey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1.5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katına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eşit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olmaktadır.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361566" y="433481"/>
            <a:ext cx="5308233" cy="9617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178685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-1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85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spc="-145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75" dirty="0">
                <a:solidFill>
                  <a:srgbClr val="BF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-6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85" dirty="0">
                <a:solidFill>
                  <a:srgbClr val="BF0000"/>
                </a:solidFill>
                <a:latin typeface="Arial"/>
                <a:ea typeface="Arial"/>
              </a:rPr>
              <a:t>sarkı</a:t>
            </a:r>
            <a:r>
              <a:rPr lang="en-US" altLang="zh-CN" sz="2400" spc="-50" dirty="0">
                <a:solidFill>
                  <a:srgbClr val="BF0000"/>
                </a:solidFill>
                <a:latin typeface="Arial"/>
                <a:ea typeface="Arial"/>
              </a:rPr>
              <a:t>: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361566" y="1464893"/>
            <a:ext cx="760854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Mühendislikte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hesaplamaları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yapılırken</a:t>
            </a:r>
            <a:r>
              <a:rPr lang="en-US" altLang="zh-CN" sz="2400" spc="-17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361566" y="1837105"/>
            <a:ext cx="7583536" cy="34452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yüklerin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oluşturduğu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yine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önemlidir.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/>
            <a:r>
              <a:rPr lang="en-US" altLang="zh-CN" sz="1900" spc="6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6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yüklendiği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zaman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eğilir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şeklini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değiştirir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gelen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yükün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esnasında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tarafsız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üzerindeki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noktanın,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düşey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doğrultuda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kat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ettiği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mesafe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BF0000"/>
                </a:solidFill>
                <a:latin typeface="Arial"/>
                <a:ea typeface="Arial"/>
              </a:rPr>
              <a:t>sarkı</a:t>
            </a:r>
            <a:r>
              <a:rPr lang="en-US" altLang="zh-CN" sz="2400" spc="4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tanımlanır.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tarafsız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düzlemin,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düşey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üzerindeki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izdüşümüne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elastik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eğri</a:t>
            </a:r>
            <a:r>
              <a:rPr lang="en-US" altLang="zh-CN" sz="2400" spc="-89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yükü,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645030" y="5282361"/>
            <a:ext cx="732476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yönünden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emniyetle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taşıyabilecek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645030" y="5648121"/>
            <a:ext cx="237758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dayanıklı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olabilir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3324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4"/>
          <p:cNvSpPr txBox="1"/>
          <p:nvPr/>
        </p:nvSpPr>
        <p:spPr>
          <a:xfrm>
            <a:off x="1289558" y="239573"/>
            <a:ext cx="7652608" cy="29144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378963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-2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67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Uygulamada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koşulunda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sarkının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genellikle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açıklığının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1/200–1/360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‘ından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fazla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olmaması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istenir.</a:t>
            </a:r>
          </a:p>
          <a:p>
            <a:pPr>
              <a:lnSpc>
                <a:spcPts val="634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analiz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projelemelerinde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sarkının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hesaplanması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zorunludur.</a:t>
            </a:r>
          </a:p>
          <a:p>
            <a:pPr>
              <a:lnSpc>
                <a:spcPts val="56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4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hesaplamasında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kullanılan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eşitlikler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573022" y="3160461"/>
            <a:ext cx="739790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gerilmesinin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oluşturan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malzemenin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573022" y="3526713"/>
            <a:ext cx="739717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240917" algn="l"/>
                <a:tab pos="2633852" algn="l"/>
                <a:tab pos="3924934" algn="l"/>
                <a:tab pos="5726684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elastik	limitinin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altında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bulunduğu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durumlarda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289558" y="3892473"/>
            <a:ext cx="7651750" cy="25381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463"/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geçerlidir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7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9833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7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Düşey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yüklü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sarkının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bulunmasında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üç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yöntem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vardır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594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673608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Analitik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çözüm</a:t>
            </a:r>
          </a:p>
          <a:p>
            <a:pPr marL="673608" hangingPunct="0">
              <a:lnSpc>
                <a:spcPct val="120833"/>
              </a:lnSpc>
              <a:spcBef>
                <a:spcPts val="295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Moment-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alan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metodu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Süperpozisyon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metodu</a:t>
            </a:r>
          </a:p>
        </p:txBody>
      </p:sp>
    </p:spTree>
    <p:extLst>
      <p:ext uri="{BB962C8B-B14F-4D97-AF65-F5344CB8AC3E}">
        <p14:creationId xmlns:p14="http://schemas.microsoft.com/office/powerpoint/2010/main" val="2630513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/>
          <p:cNvSpPr txBox="1"/>
          <p:nvPr/>
        </p:nvSpPr>
        <p:spPr>
          <a:xfrm>
            <a:off x="3627754" y="196520"/>
            <a:ext cx="3246995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361566" y="855776"/>
            <a:ext cx="760793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0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Analitik</a:t>
            </a:r>
            <a:r>
              <a:rPr lang="en-US" altLang="zh-CN" sz="2400" spc="7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çözüm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elastik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eğri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denkleminin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645030" y="1404416"/>
            <a:ext cx="732445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şartlarına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çözümlenmesiyle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sarkıyı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veren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361566" y="1952945"/>
            <a:ext cx="7580243" cy="44510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463"/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integrasyon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metodudur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131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9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Moment-alan</a:t>
            </a:r>
            <a:r>
              <a:rPr lang="en-US" altLang="zh-CN" sz="2400" spc="-139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metodu</a:t>
            </a:r>
            <a:r>
              <a:rPr lang="en-US" altLang="zh-CN" sz="2400" spc="-139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sakının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incelenmesinde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-1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kullanılan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yöntemdir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2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Süperpozisyon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metodunda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esas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kolaylıkla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hesaplanabilecek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sistemlere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ayrılır.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Esas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noktasındaki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sarkı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alt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sistemlerde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noktaya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karşılık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gelen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sarkı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değerlerinin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cebirsel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toplamı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elde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</a:p>
        </p:txBody>
      </p:sp>
    </p:spTree>
    <p:extLst>
      <p:ext uri="{BB962C8B-B14F-4D97-AF65-F5344CB8AC3E}">
        <p14:creationId xmlns:p14="http://schemas.microsoft.com/office/powerpoint/2010/main" val="3435444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767</Words>
  <Application>Microsoft Office PowerPoint</Application>
  <PresentationFormat>Ekran Gösterisi (4:3)</PresentationFormat>
  <Paragraphs>153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宋体</vt:lpstr>
      <vt:lpstr>Arial</vt:lpstr>
      <vt:lpstr>Calibri</vt:lpstr>
      <vt:lpstr>Symbol</vt:lpstr>
      <vt:lpstr>Times New Roman</vt:lpstr>
      <vt:lpstr>Wingdings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Eylem</dc:creator>
  <cp:lastModifiedBy>Eylem</cp:lastModifiedBy>
  <cp:revision>5</cp:revision>
  <dcterms:created xsi:type="dcterms:W3CDTF">2011-01-21T15:00:27Z</dcterms:created>
  <dcterms:modified xsi:type="dcterms:W3CDTF">2020-01-08T13:57:24Z</dcterms:modified>
</cp:coreProperties>
</file>