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58"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3280F4E2-ED56-4B91-B6D0-9148931169A2}" type="datetimeFigureOut">
              <a:rPr lang="tr-TR" smtClean="0"/>
              <a:pPr/>
              <a:t>14.6.2017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5AAE6E8-E370-452E-AD5D-ED40B75A5840}"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280F4E2-ED56-4B91-B6D0-9148931169A2}" type="datetimeFigureOut">
              <a:rPr lang="tr-TR" smtClean="0"/>
              <a:pPr/>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5AAE6E8-E370-452E-AD5D-ED40B75A584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3280F4E2-ED56-4B91-B6D0-9148931169A2}" type="datetimeFigureOut">
              <a:rPr lang="tr-TR" smtClean="0"/>
              <a:pPr/>
              <a:t>14.6.2017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5AAE6E8-E370-452E-AD5D-ED40B75A584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3280F4E2-ED56-4B91-B6D0-9148931169A2}" type="datetimeFigureOut">
              <a:rPr lang="tr-TR" smtClean="0"/>
              <a:pPr/>
              <a:t>14.6.2017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D5AAE6E8-E370-452E-AD5D-ED40B75A584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3280F4E2-ED56-4B91-B6D0-9148931169A2}" type="datetimeFigureOut">
              <a:rPr lang="tr-TR" smtClean="0"/>
              <a:pPr/>
              <a:t>14.6.2017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D5AAE6E8-E370-452E-AD5D-ED40B75A5840}"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3280F4E2-ED56-4B91-B6D0-9148931169A2}" type="datetimeFigureOut">
              <a:rPr lang="tr-TR" smtClean="0"/>
              <a:pPr/>
              <a:t>14.6.2017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D5AAE6E8-E370-452E-AD5D-ED40B75A584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3280F4E2-ED56-4B91-B6D0-9148931169A2}" type="datetimeFigureOut">
              <a:rPr lang="tr-TR" smtClean="0"/>
              <a:pPr/>
              <a:t>14.6.2017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D5AAE6E8-E370-452E-AD5D-ED40B75A584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3280F4E2-ED56-4B91-B6D0-9148931169A2}" type="datetimeFigureOut">
              <a:rPr lang="tr-TR" smtClean="0"/>
              <a:pPr/>
              <a:t>14.6.2017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5AAE6E8-E370-452E-AD5D-ED40B75A584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3280F4E2-ED56-4B91-B6D0-9148931169A2}" type="datetimeFigureOut">
              <a:rPr lang="tr-TR" smtClean="0"/>
              <a:pPr/>
              <a:t>14.6.2017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D5AAE6E8-E370-452E-AD5D-ED40B75A584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3280F4E2-ED56-4B91-B6D0-9148931169A2}" type="datetimeFigureOut">
              <a:rPr lang="tr-TR" smtClean="0"/>
              <a:pPr/>
              <a:t>14.6.2017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D5AAE6E8-E370-452E-AD5D-ED40B75A584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3280F4E2-ED56-4B91-B6D0-9148931169A2}" type="datetimeFigureOut">
              <a:rPr lang="tr-TR" smtClean="0"/>
              <a:pPr/>
              <a:t>14.6.2017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D5AAE6E8-E370-452E-AD5D-ED40B75A584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280F4E2-ED56-4B91-B6D0-9148931169A2}" type="datetimeFigureOut">
              <a:rPr lang="tr-TR" smtClean="0"/>
              <a:pPr/>
              <a:t>14.6.2017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5AAE6E8-E370-452E-AD5D-ED40B75A5840}"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Dünya’da ve Türkiye’de Halı Üretimi</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Dünya’da halı üretimi</a:t>
            </a:r>
            <a:endParaRPr lang="tr-TR" dirty="0"/>
          </a:p>
        </p:txBody>
      </p:sp>
      <p:sp>
        <p:nvSpPr>
          <p:cNvPr id="4" name="3 Dikdörtgen"/>
          <p:cNvSpPr/>
          <p:nvPr/>
        </p:nvSpPr>
        <p:spPr>
          <a:xfrm>
            <a:off x="357158" y="2643182"/>
            <a:ext cx="8001056" cy="2585323"/>
          </a:xfrm>
          <a:prstGeom prst="rect">
            <a:avLst/>
          </a:prstGeom>
        </p:spPr>
        <p:txBody>
          <a:bodyPr wrap="square">
            <a:spAutoFit/>
          </a:bodyPr>
          <a:lstStyle/>
          <a:p>
            <a:r>
              <a:rPr lang="tr-TR" b="1" dirty="0" smtClean="0"/>
              <a:t>Dünyada halı ticareti,</a:t>
            </a:r>
            <a:r>
              <a:rPr lang="tr-TR" dirty="0" smtClean="0"/>
              <a:t> el halısı ve makine halısı olmak üzere, üretim teknikleri, </a:t>
            </a:r>
            <a:r>
              <a:rPr lang="tr-TR" dirty="0" smtClean="0"/>
              <a:t>yatırım eğilimleri</a:t>
            </a:r>
            <a:r>
              <a:rPr lang="tr-TR" dirty="0" smtClean="0"/>
              <a:t>, maliyetleri, tüketici profilleri, kullanılış amaçları, pazar yapıları ve </a:t>
            </a:r>
            <a:r>
              <a:rPr lang="tr-TR" dirty="0" smtClean="0"/>
              <a:t>sermaye yoğunlukları </a:t>
            </a:r>
            <a:r>
              <a:rPr lang="tr-TR" dirty="0" smtClean="0"/>
              <a:t>oldukça farklı olan iki ana grupta incelenmektedir. El halısı, emek-yoğun ve</a:t>
            </a:r>
          </a:p>
          <a:p>
            <a:r>
              <a:rPr lang="tr-TR" dirty="0" smtClean="0"/>
              <a:t>tarihsel-kültürel miras yoluyla gelişen motiflere dayalı bir üretim yapısı sergilerken; makine</a:t>
            </a:r>
          </a:p>
          <a:p>
            <a:r>
              <a:rPr lang="tr-TR" dirty="0" smtClean="0"/>
              <a:t>halısı, sermaye-yoğun ve teknik tekstil kategorisinde ele alınabilecek bir üretim yapısına</a:t>
            </a:r>
          </a:p>
          <a:p>
            <a:r>
              <a:rPr lang="tr-TR" dirty="0" smtClean="0"/>
              <a:t>sahiptir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endParaRPr lang="tr-TR" dirty="0"/>
          </a:p>
        </p:txBody>
      </p:sp>
      <p:sp>
        <p:nvSpPr>
          <p:cNvPr id="4" name="3 Dikdörtgen"/>
          <p:cNvSpPr/>
          <p:nvPr/>
        </p:nvSpPr>
        <p:spPr>
          <a:xfrm>
            <a:off x="714348" y="1928802"/>
            <a:ext cx="7429552" cy="3139321"/>
          </a:xfrm>
          <a:prstGeom prst="rect">
            <a:avLst/>
          </a:prstGeom>
        </p:spPr>
        <p:txBody>
          <a:bodyPr wrap="square">
            <a:spAutoFit/>
          </a:bodyPr>
          <a:lstStyle/>
          <a:p>
            <a:r>
              <a:rPr lang="tr-TR" b="1" dirty="0" smtClean="0"/>
              <a:t>DÜNYA MAKİNE HALISI TİCARETİ</a:t>
            </a:r>
            <a:br>
              <a:rPr lang="tr-TR" b="1" dirty="0" smtClean="0"/>
            </a:br>
            <a:r>
              <a:rPr lang="tr-TR" b="1" dirty="0" smtClean="0"/>
              <a:t/>
            </a:r>
            <a:br>
              <a:rPr lang="tr-TR" b="1" dirty="0" smtClean="0"/>
            </a:br>
            <a:endParaRPr lang="tr-TR" b="1" dirty="0" smtClean="0"/>
          </a:p>
          <a:p>
            <a:r>
              <a:rPr lang="tr-TR" dirty="0" smtClean="0"/>
              <a:t>2008 yılında 11,5 milyar dolar olan </a:t>
            </a:r>
            <a:r>
              <a:rPr lang="tr-TR" b="1" dirty="0" smtClean="0"/>
              <a:t>dünya makine halısı ticareti</a:t>
            </a:r>
            <a:r>
              <a:rPr lang="tr-TR" dirty="0" smtClean="0"/>
              <a:t>, 2009 yılında küresel krizin</a:t>
            </a:r>
          </a:p>
          <a:p>
            <a:r>
              <a:rPr lang="tr-TR" dirty="0" smtClean="0"/>
              <a:t>de etkisiyle %19,4 daralarak 9,47 milyar dolara gerilemiştir. 2010 yılında ise, dünya</a:t>
            </a:r>
          </a:p>
          <a:p>
            <a:r>
              <a:rPr lang="tr-TR" dirty="0" smtClean="0"/>
              <a:t>ekonomik verilerinde görülen nispi iyileşme sonrasında söz konusu üründe toplam ticaret</a:t>
            </a:r>
          </a:p>
          <a:p>
            <a:r>
              <a:rPr lang="tr-TR" dirty="0" smtClean="0"/>
              <a:t>hacmi 2009 yılına göre %16 artarak 11 milyar düzeyine yükselmiştir.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tr-TR" dirty="0" smtClean="0"/>
              <a:t/>
            </a:r>
            <a:br>
              <a:rPr lang="tr-TR" dirty="0" smtClean="0"/>
            </a:br>
            <a:r>
              <a:rPr lang="tr-TR" dirty="0" smtClean="0"/>
              <a:t>Birleşmiş Milletler kaynaklı </a:t>
            </a:r>
            <a:r>
              <a:rPr lang="tr-TR" dirty="0" err="1" smtClean="0"/>
              <a:t>Trademap</a:t>
            </a:r>
            <a:r>
              <a:rPr lang="tr-TR" dirty="0" smtClean="0"/>
              <a:t> istatistiklerine göre dünya </a:t>
            </a:r>
            <a:r>
              <a:rPr lang="tr-TR" b="1" dirty="0" smtClean="0"/>
              <a:t>makine halısı ithalatı</a:t>
            </a:r>
            <a:r>
              <a:rPr lang="tr-TR" dirty="0" smtClean="0"/>
              <a:t>nda ABD, Almanya, İngiltere, Kanada ve Japonya önde gelen ülkeler olarak yer almaktadır. Söz konusu 5 ülkenin dünya makine halısı ithalatının neredeyse %50’sine hâkim olduğu görülmektedir.</a:t>
            </a:r>
          </a:p>
          <a:p>
            <a:r>
              <a:rPr lang="tr-TR" dirty="0" smtClean="0"/>
              <a:t/>
            </a:r>
            <a:br>
              <a:rPr lang="tr-TR" dirty="0" smtClean="0"/>
            </a:br>
            <a:r>
              <a:rPr lang="tr-TR" dirty="0" smtClean="0"/>
              <a:t>Dünya m</a:t>
            </a:r>
            <a:r>
              <a:rPr lang="tr-TR" b="1" dirty="0" smtClean="0"/>
              <a:t>akine halısı ihracatı</a:t>
            </a:r>
            <a:r>
              <a:rPr lang="tr-TR" dirty="0" smtClean="0"/>
              <a:t>nda önde gelen ülkeler ise Belçika, Çin, Türkiye, Hindistan, Hollanda ve ABD’dir. Belçika tek başına pazarın %18’ini elinde bulundurmaktadır. Türkiye ise Çin’in ardından %9,8’lik pazar payı ile üçüncü sırada yer almaktadır.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EL HALISI PROFİLİ</a:t>
            </a:r>
            <a:br>
              <a:rPr lang="tr-TR" dirty="0" smtClean="0"/>
            </a:br>
            <a:endParaRPr lang="tr-TR" dirty="0"/>
          </a:p>
        </p:txBody>
      </p:sp>
      <p:sp>
        <p:nvSpPr>
          <p:cNvPr id="3" name="2 İçerik Yer Tutucusu"/>
          <p:cNvSpPr>
            <a:spLocks noGrp="1"/>
          </p:cNvSpPr>
          <p:nvPr>
            <p:ph idx="1"/>
          </p:nvPr>
        </p:nvSpPr>
        <p:spPr/>
        <p:txBody>
          <a:bodyPr>
            <a:normAutofit fontScale="70000" lnSpcReduction="20000"/>
          </a:bodyPr>
          <a:lstStyle/>
          <a:p>
            <a:pPr>
              <a:buNone/>
            </a:pPr>
            <a:r>
              <a:rPr lang="tr-TR" dirty="0" smtClean="0"/>
              <a:t> Dünya </a:t>
            </a:r>
            <a:r>
              <a:rPr lang="tr-TR" b="1" dirty="0" smtClean="0"/>
              <a:t>el halısı ve kilim üretimi</a:t>
            </a:r>
            <a:r>
              <a:rPr lang="tr-TR" dirty="0" smtClean="0"/>
              <a:t> ve </a:t>
            </a:r>
            <a:r>
              <a:rPr lang="tr-TR" b="1" dirty="0" smtClean="0"/>
              <a:t>ihracatı</a:t>
            </a:r>
            <a:r>
              <a:rPr lang="tr-TR" dirty="0" smtClean="0"/>
              <a:t> genellikle Hindistan, Çin, İran, Pakistan, Türkiye, Nepal ve Tibet tarafından yapılmaktadır. Dünya el halısı ve kilim pazarı çoğunlukla İranlı, Çinli ve Pakistanlı üretici/ihracatçıların kontrolünde bulunmaktadır. Söz konusu ülkelerin dünya el dokuması halı ve kilim pazarına hâkim olmalarının sebepleri;</a:t>
            </a:r>
            <a:br>
              <a:rPr lang="tr-TR" dirty="0" smtClean="0"/>
            </a:br>
            <a:endParaRPr lang="tr-TR" dirty="0" smtClean="0"/>
          </a:p>
          <a:p>
            <a:pPr>
              <a:buNone/>
            </a:pPr>
            <a:r>
              <a:rPr lang="tr-TR" dirty="0" smtClean="0"/>
              <a:t>İthalatçı ülkelerdeki dağıtım kanallarının, depolarının ve perakende ağının büyük çoğunluğuna sahip olmaları bu dağıtım kanallarında kendi ülkelerinin ürünleri dışında ürünleri satmamaları. Bu ürünlerde en fazla maliyet kalemini oluşturan işçilik giderlerinin bu ülkelerde oldukça düşük olması nedeniyle ürünleri dünya pazarına düşük fiyatla sunabilmeleri. Bu ülkelerin uzun yıllardır ürünleri için batı pazarlarında oluşturdukları güçlü imaj olarak sıralanabilir.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buNone/>
            </a:pPr>
            <a:r>
              <a:rPr lang="tr-TR" b="1" dirty="0" smtClean="0"/>
              <a:t>DÜNYA EL HALISI TİCARETİ</a:t>
            </a:r>
          </a:p>
          <a:p>
            <a:endParaRPr lang="tr-TR" dirty="0" smtClean="0"/>
          </a:p>
          <a:p>
            <a:pPr>
              <a:buNone/>
            </a:pPr>
            <a:r>
              <a:rPr lang="tr-TR" dirty="0" smtClean="0"/>
              <a:t>Dünya </a:t>
            </a:r>
            <a:r>
              <a:rPr lang="tr-TR" b="1" dirty="0" smtClean="0"/>
              <a:t>el halısı ithalatı</a:t>
            </a:r>
            <a:r>
              <a:rPr lang="tr-TR" dirty="0" smtClean="0"/>
              <a:t> 2009 yılında yaşanan küresel kriz nedeni ile %27,3 oranında gerileyerek 1,2 milyar dolar seviyesinde gerçekleşmiştir. 2010 yılında en fazla ithalat yapan ülke ABD olup, dünya ithalatının %28’ini tek başına yapmaktadır. Bu ülkeyi %14 ile Almanya ve %8,8 ile ülkemiz takip etmektedir.</a:t>
            </a:r>
          </a:p>
          <a:p>
            <a:pPr>
              <a:buNone/>
            </a:pPr>
            <a:r>
              <a:rPr lang="tr-TR" dirty="0" smtClean="0"/>
              <a:t/>
            </a:r>
            <a:br>
              <a:rPr lang="tr-TR" dirty="0" smtClean="0"/>
            </a:br>
            <a:r>
              <a:rPr lang="tr-TR" dirty="0" smtClean="0"/>
              <a:t>Dünya </a:t>
            </a:r>
            <a:r>
              <a:rPr lang="tr-TR" b="1" dirty="0" smtClean="0"/>
              <a:t>el halısı ihracatı</a:t>
            </a:r>
            <a:r>
              <a:rPr lang="tr-TR" dirty="0" smtClean="0"/>
              <a:t>nın 2010 yılı itibariyle %21’ini Hindistan, %19,9’unu Mısır, %13,5’ini İran, %8,6’sını Türkiye ve %8,6’sını Çin gerçekleştirmiştir. Söz konusu beş ülke, dünya el halısı ihracatının %70’inden fazlasını gerçekleştirmektedir.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47500" lnSpcReduction="20000"/>
          </a:bodyPr>
          <a:lstStyle/>
          <a:p>
            <a:pPr>
              <a:buNone/>
            </a:pPr>
            <a:r>
              <a:rPr lang="tr-TR" b="1" dirty="0" smtClean="0"/>
              <a:t>TÜRKİYE’NİN EL HALISI DIŞ TİCARETİ</a:t>
            </a:r>
          </a:p>
          <a:p>
            <a:pPr>
              <a:buNone/>
            </a:pPr>
            <a:endParaRPr lang="tr-TR" b="1" dirty="0" smtClean="0"/>
          </a:p>
          <a:p>
            <a:pPr>
              <a:buNone/>
            </a:pPr>
            <a:r>
              <a:rPr lang="tr-TR" b="1" dirty="0" smtClean="0"/>
              <a:t>İhracat</a:t>
            </a:r>
            <a:br>
              <a:rPr lang="tr-TR" b="1" dirty="0" smtClean="0"/>
            </a:br>
            <a:r>
              <a:rPr lang="tr-TR" b="1" dirty="0" smtClean="0"/>
              <a:t/>
            </a:r>
            <a:br>
              <a:rPr lang="tr-TR" b="1" dirty="0" smtClean="0"/>
            </a:br>
            <a:endParaRPr lang="tr-TR" b="1" dirty="0" smtClean="0"/>
          </a:p>
          <a:p>
            <a:pPr>
              <a:buNone/>
            </a:pPr>
            <a:r>
              <a:rPr lang="tr-TR" dirty="0" smtClean="0"/>
              <a:t>Ülkemizin </a:t>
            </a:r>
            <a:r>
              <a:rPr lang="tr-TR" b="1" dirty="0" smtClean="0"/>
              <a:t>el halısı ihracatı</a:t>
            </a:r>
            <a:r>
              <a:rPr lang="tr-TR" dirty="0" smtClean="0"/>
              <a:t> dalgalı bir seyir izlemekte olup, kriz dönemlerinden bağımsız</a:t>
            </a:r>
          </a:p>
          <a:p>
            <a:pPr>
              <a:buNone/>
            </a:pPr>
            <a:r>
              <a:rPr lang="tr-TR" dirty="0" smtClean="0"/>
              <a:t>olarak artış ve azalışlar göstermektedir. Aşağıdaki tablodan da görüleceği üzere, 2005</a:t>
            </a:r>
          </a:p>
          <a:p>
            <a:pPr>
              <a:buNone/>
            </a:pPr>
            <a:r>
              <a:rPr lang="tr-TR" dirty="0" smtClean="0"/>
              <a:t>yılından 2010 yılına kadar, artış ve azalışlar görülmektedir. 2010 yılındaki el halısı</a:t>
            </a:r>
          </a:p>
          <a:p>
            <a:pPr>
              <a:buNone/>
            </a:pPr>
            <a:r>
              <a:rPr lang="tr-TR" dirty="0" smtClean="0"/>
              <a:t>ihracatımız, bir önceki yıla oranla %20,6’lık artışla 146,4 milyon dolara yükselmiştir. 2011</a:t>
            </a:r>
          </a:p>
          <a:p>
            <a:pPr>
              <a:buNone/>
            </a:pPr>
            <a:r>
              <a:rPr lang="tr-TR" dirty="0" smtClean="0"/>
              <a:t>yılında el halısı ihracatımız, bir önceki yıla kıyasla %19,9 oranında artış göstermiştir.</a:t>
            </a:r>
          </a:p>
          <a:p>
            <a:pPr>
              <a:buNone/>
            </a:pPr>
            <a:r>
              <a:rPr lang="tr-TR" dirty="0" smtClean="0"/>
              <a:t/>
            </a:r>
            <a:br>
              <a:rPr lang="tr-TR" dirty="0" smtClean="0"/>
            </a:br>
            <a:r>
              <a:rPr lang="tr-TR" dirty="0" smtClean="0"/>
              <a:t>Ülkeler bazında </a:t>
            </a:r>
            <a:r>
              <a:rPr lang="tr-TR" b="1" dirty="0" smtClean="0"/>
              <a:t>el halısı ihracatı</a:t>
            </a:r>
            <a:r>
              <a:rPr lang="tr-TR" dirty="0" smtClean="0"/>
              <a:t>mız incelendiğinde ise; en fazla </a:t>
            </a:r>
            <a:r>
              <a:rPr lang="tr-TR" b="1" dirty="0" smtClean="0"/>
              <a:t>el halısı ihraç ettiğimiz</a:t>
            </a:r>
            <a:endParaRPr lang="tr-TR" dirty="0" smtClean="0"/>
          </a:p>
          <a:p>
            <a:pPr>
              <a:buNone/>
            </a:pPr>
            <a:r>
              <a:rPr lang="tr-TR" b="1" dirty="0" smtClean="0"/>
              <a:t>ülkeler</a:t>
            </a:r>
            <a:r>
              <a:rPr lang="tr-TR" dirty="0" smtClean="0"/>
              <a:t> ABD, Japonya ve Fransa olarak sıralanmakta olup, söz konusu ülkelerin el halısı</a:t>
            </a:r>
          </a:p>
          <a:p>
            <a:pPr>
              <a:buNone/>
            </a:pPr>
            <a:r>
              <a:rPr lang="tr-TR" dirty="0" smtClean="0"/>
              <a:t>ihracatımızdan aldıkları paylar ise sırasıyla; %17,1, %15,1 ve %11,8 düzeyindedir.</a:t>
            </a:r>
          </a:p>
          <a:p>
            <a:pPr>
              <a:buNone/>
            </a:pPr>
            <a:r>
              <a:rPr lang="tr-TR" dirty="0" smtClean="0"/>
              <a:t/>
            </a:r>
            <a:br>
              <a:rPr lang="tr-TR" dirty="0" smtClean="0"/>
            </a:b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buNone/>
            </a:pPr>
            <a:r>
              <a:rPr lang="tr-TR" b="1" dirty="0" smtClean="0"/>
              <a:t>İthalat</a:t>
            </a:r>
          </a:p>
          <a:p>
            <a:pPr>
              <a:buNone/>
            </a:pPr>
            <a:r>
              <a:rPr lang="tr-TR" dirty="0" smtClean="0"/>
              <a:t> </a:t>
            </a:r>
          </a:p>
          <a:p>
            <a:pPr>
              <a:buNone/>
            </a:pPr>
            <a:r>
              <a:rPr lang="tr-TR" dirty="0" smtClean="0"/>
              <a:t>Ülkemizin </a:t>
            </a:r>
            <a:r>
              <a:rPr lang="tr-TR" b="1" dirty="0" smtClean="0"/>
              <a:t>el halısı ithalatı</a:t>
            </a:r>
            <a:r>
              <a:rPr lang="tr-TR" dirty="0" smtClean="0"/>
              <a:t> ise, 2005 yılında bu yana kriz dönemi hariç artış göstermiştir. 2010 yılında ise, %25 oranında artarak 115 milyon dolara yükselmiştir. 2011 yılında el halısı ithalat değeri, bir önceki yıla kıyasla %0,6 oranında azalış göstermiştir. </a:t>
            </a:r>
          </a:p>
          <a:p>
            <a:pPr>
              <a:buNone/>
            </a:pPr>
            <a:r>
              <a:rPr lang="tr-TR" dirty="0" smtClean="0"/>
              <a:t/>
            </a:r>
            <a:br>
              <a:rPr lang="tr-TR" dirty="0" smtClean="0"/>
            </a:br>
            <a:r>
              <a:rPr lang="tr-TR" dirty="0" smtClean="0"/>
              <a:t>Ülkeler bazında</a:t>
            </a:r>
            <a:r>
              <a:rPr lang="tr-TR" b="1" dirty="0" smtClean="0"/>
              <a:t> el halısı</a:t>
            </a:r>
            <a:r>
              <a:rPr lang="tr-TR" dirty="0" smtClean="0"/>
              <a:t> ithalatımız incelendiğinde ise; en fazla ithalat Hindistan, Çin ve Pakistan’dan yapılmakta olup, söz konusu ülkelerin el halısı ithalatımızdan aldıkları paylar ise sırasıyla; %44,8; %24,2 ve %23 düzeyindedir. anılan ülkelerden yapmış olduğumuz el halısı ithalatı, toplam sektör ithalatımızın %80’ini aşmaktadır.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7</TotalTime>
  <Words>31</Words>
  <Application>Microsoft Office PowerPoint</Application>
  <PresentationFormat>Ekran Gösterisi (4:3)</PresentationFormat>
  <Paragraphs>36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Canlı</vt:lpstr>
      <vt:lpstr>Dünya’da ve Türkiye’de Halı Üretimi</vt:lpstr>
      <vt:lpstr>Slayt 2</vt:lpstr>
      <vt:lpstr>Slayt 3</vt:lpstr>
      <vt:lpstr>Slayt 4</vt:lpstr>
      <vt:lpstr>EL HALISI PROFİLİ </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Dünya’da ve Türkiye’de Halı Üretimi</dc:title>
  <dc:creator>Kullanıcı123</dc:creator>
  <cp:lastModifiedBy>Kullanıcı123</cp:lastModifiedBy>
  <cp:revision>3</cp:revision>
  <dcterms:created xsi:type="dcterms:W3CDTF">2017-06-13T13:05:00Z</dcterms:created>
  <dcterms:modified xsi:type="dcterms:W3CDTF">2017-06-14T06:20:43Z</dcterms:modified>
</cp:coreProperties>
</file>