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8" r:id="rId2"/>
    <p:sldId id="259" r:id="rId3"/>
    <p:sldId id="260" r:id="rId4"/>
    <p:sldId id="261" r:id="rId5"/>
    <p:sldId id="262" r:id="rId6"/>
    <p:sldId id="266" r:id="rId7"/>
    <p:sldId id="267" r:id="rId8"/>
    <p:sldId id="268"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71621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9820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69636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1770643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74368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7623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587721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292687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33786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60184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95924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51819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3.5.2018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722608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7335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01412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5103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16175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3.5.2018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6790853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NULL" TargetMode="External"/><Relationship Id="rId3" Type="http://schemas.openxmlformats.org/officeDocument/2006/relationships/hyperlink" Target="NULL" TargetMode="External"/><Relationship Id="rId7"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Layout" Target="../slideLayouts/slideLayout2.xml"/><Relationship Id="rId6" Type="http://schemas.openxmlformats.org/officeDocument/2006/relationships/hyperlink" Target="NULL" TargetMode="External"/><Relationship Id="rId5" Type="http://schemas.openxmlformats.org/officeDocument/2006/relationships/hyperlink" Target="NULL" TargetMode="External"/><Relationship Id="rId10" Type="http://schemas.openxmlformats.org/officeDocument/2006/relationships/image" Target="../media/image6.png"/><Relationship Id="rId4" Type="http://schemas.openxmlformats.org/officeDocument/2006/relationships/hyperlink" Target="NULL" TargetMode="External"/><Relationship Id="rId9" Type="http://schemas.openxmlformats.org/officeDocument/2006/relationships/hyperlink" Target="NUL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9.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970774" cy="970774"/>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8100535" y="4012"/>
            <a:ext cx="1039452" cy="1059074"/>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584734" y="2911672"/>
            <a:ext cx="8212618" cy="1406274"/>
          </a:xfrm>
        </p:spPr>
        <p:txBody>
          <a:bodyPr vert="horz" lIns="91440" tIns="45720" rIns="91440" bIns="45720" rtlCol="0" anchor="t">
            <a:normAutofit/>
          </a:bodyPr>
          <a:lstStyle/>
          <a:p>
            <a:r>
              <a:rPr lang="tr-TR" sz="4000" b="1" dirty="0"/>
              <a:t>ENERJİ DÖNÜŞÜMÜ </a:t>
            </a:r>
          </a:p>
          <a:p>
            <a:pPr marL="0" indent="0">
              <a:buClr>
                <a:srgbClr val="8AD0D6"/>
              </a:buClr>
              <a:buNone/>
            </a:pPr>
            <a:endParaRPr lang="tr-TR" sz="4000" b="1" dirty="0"/>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E916E2-2671-411C-9D46-CEA81058D3E6}"/>
              </a:ext>
            </a:extLst>
          </p:cNvPr>
          <p:cNvSpPr>
            <a:spLocks noGrp="1"/>
          </p:cNvSpPr>
          <p:nvPr>
            <p:ph type="title"/>
          </p:nvPr>
        </p:nvSpPr>
        <p:spPr/>
        <p:txBody>
          <a:bodyPr/>
          <a:lstStyle/>
          <a:p>
            <a:pPr algn="ctr"/>
            <a:r>
              <a:rPr lang="tr-TR" b="1" dirty="0"/>
              <a:t>ENERJİ DÖNÜŞÜMÜ VE VERİM KAVRAMI </a:t>
            </a:r>
            <a:endParaRPr lang="tr-TR"/>
          </a:p>
        </p:txBody>
      </p:sp>
      <p:sp>
        <p:nvSpPr>
          <p:cNvPr id="3" name="İçerik Yer Tutucusu 2">
            <a:extLst>
              <a:ext uri="{FF2B5EF4-FFF2-40B4-BE49-F238E27FC236}">
                <a16:creationId xmlns:a16="http://schemas.microsoft.com/office/drawing/2014/main" id="{D83811A2-BDCA-4E50-8F87-DB40B9DD1856}"/>
              </a:ext>
            </a:extLst>
          </p:cNvPr>
          <p:cNvSpPr>
            <a:spLocks noGrp="1"/>
          </p:cNvSpPr>
          <p:nvPr>
            <p:ph idx="1"/>
          </p:nvPr>
        </p:nvSpPr>
        <p:spPr>
          <a:xfrm>
            <a:off x="309899" y="1866013"/>
            <a:ext cx="8593339" cy="4727443"/>
          </a:xfrm>
        </p:spPr>
        <p:txBody>
          <a:bodyPr vert="horz" lIns="91440" tIns="45720" rIns="91440" bIns="45720" rtlCol="0" anchor="t">
            <a:normAutofit/>
          </a:bodyPr>
          <a:lstStyle/>
          <a:p>
            <a:pPr>
              <a:buNone/>
            </a:pPr>
            <a:r>
              <a:rPr lang="tr-TR" dirty="0"/>
              <a:t>Enerji nedir?</a:t>
            </a:r>
          </a:p>
          <a:p>
            <a:pPr>
              <a:buNone/>
            </a:pPr>
            <a:r>
              <a:rPr lang="tr-TR" dirty="0"/>
              <a:t>Daha önceki konularda enerjinin tanımını yapmıştık. Enerji, genel olarak bir cismin veya bir sistemin iş yapma yeteneği olarak tanımlanmaktadır. Başlıca enerji çeşitlerini de, ısı enerjisi, kimyasal enerji, nükleer enerji, elektriksel enerji, potansiyel enerji, kinetik enerji, </a:t>
            </a:r>
            <a:r>
              <a:rPr lang="tr-TR" dirty="0" err="1"/>
              <a:t>v.b</a:t>
            </a:r>
            <a:r>
              <a:rPr lang="tr-TR" dirty="0"/>
              <a:t>. olarak sınıflandırdık . Bu enerji çeşitlerinin kullanılacakları yerlere uygun dönüşümleri için bazı araç ve gereçlerden oluşan enerji dönüşüm sistemleri (düzenekleri) kullanılmaktadır. Bunlar santral, tesis, sistem gibi isimlendirilmekte olup, yaygın olarak kullanılanlar şunlardır:</a:t>
            </a:r>
          </a:p>
        </p:txBody>
      </p:sp>
      <p:pic>
        <p:nvPicPr>
          <p:cNvPr id="5" name="Resim 4">
            <a:extLst>
              <a:ext uri="{FF2B5EF4-FFF2-40B4-BE49-F238E27FC236}">
                <a16:creationId xmlns:a16="http://schemas.microsoft.com/office/drawing/2014/main" id="{8B133908-81F5-4B5C-B702-F1C903DEDEAA}"/>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E62FBC13-114D-43F4-9C6F-D0D0C1F0AD70}"/>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261380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DA62008-C80F-4F7F-A039-94E7B693974F}"/>
              </a:ext>
            </a:extLst>
          </p:cNvPr>
          <p:cNvSpPr>
            <a:spLocks noGrp="1"/>
          </p:cNvSpPr>
          <p:nvPr>
            <p:ph type="title"/>
          </p:nvPr>
        </p:nvSpPr>
        <p:spPr/>
        <p:txBody>
          <a:bodyPr/>
          <a:lstStyle/>
          <a:p>
            <a:pPr algn="ctr"/>
            <a:r>
              <a:rPr lang="tr-TR" b="1" dirty="0"/>
              <a:t>ENERJİ DÖNÜŞÜMÜ </a:t>
            </a:r>
            <a:endParaRPr lang="tr-TR"/>
          </a:p>
        </p:txBody>
      </p:sp>
      <p:sp>
        <p:nvSpPr>
          <p:cNvPr id="3" name="İçerik Yer Tutucusu 2">
            <a:extLst>
              <a:ext uri="{FF2B5EF4-FFF2-40B4-BE49-F238E27FC236}">
                <a16:creationId xmlns:a16="http://schemas.microsoft.com/office/drawing/2014/main" id="{E0A6CDBC-19F3-427A-ACD5-DAACC5B80513}"/>
              </a:ext>
            </a:extLst>
          </p:cNvPr>
          <p:cNvSpPr>
            <a:spLocks noGrp="1"/>
          </p:cNvSpPr>
          <p:nvPr>
            <p:ph idx="1"/>
          </p:nvPr>
        </p:nvSpPr>
        <p:spPr>
          <a:xfrm>
            <a:off x="122994" y="1161523"/>
            <a:ext cx="8866509" cy="5633216"/>
          </a:xfrm>
        </p:spPr>
        <p:txBody>
          <a:bodyPr vert="horz" lIns="91440" tIns="45720" rIns="91440" bIns="45720" rtlCol="0" anchor="t">
            <a:normAutofit/>
          </a:bodyPr>
          <a:lstStyle/>
          <a:p>
            <a:pPr marL="0" indent="0">
              <a:buNone/>
            </a:pPr>
            <a:r>
              <a:rPr lang="tr-TR" dirty="0"/>
              <a:t>1- Isı Kuvvet Santralleri </a:t>
            </a:r>
            <a:endParaRPr lang="tr-TR"/>
          </a:p>
          <a:p>
            <a:pPr marL="0" indent="0">
              <a:buClr>
                <a:srgbClr val="8AD0D6"/>
              </a:buClr>
              <a:buNone/>
            </a:pPr>
            <a:r>
              <a:rPr lang="tr-TR" dirty="0"/>
              <a:t> Kimyasal enerji →Isı enerjisi →Mekanik enerji →Elektrik enerjisi</a:t>
            </a:r>
          </a:p>
          <a:p>
            <a:pPr marL="0" indent="0">
              <a:buNone/>
            </a:pPr>
            <a:r>
              <a:rPr lang="tr-TR" dirty="0"/>
              <a:t>2- Hidrolik (Hidroelektrik) Santraller </a:t>
            </a:r>
          </a:p>
          <a:p>
            <a:pPr marL="0" indent="0">
              <a:buNone/>
            </a:pPr>
            <a:r>
              <a:rPr lang="tr-TR" dirty="0"/>
              <a:t> Hidrolik (Potansiyel, Kinetik) enerji →Mekanik enerji →Elektrik enerjisi </a:t>
            </a:r>
          </a:p>
          <a:p>
            <a:pPr marL="0" indent="0">
              <a:buNone/>
            </a:pPr>
            <a:r>
              <a:rPr lang="tr-TR" dirty="0"/>
              <a:t>3- Nükleer Santraller  </a:t>
            </a:r>
          </a:p>
          <a:p>
            <a:pPr marL="0" indent="0">
              <a:buNone/>
            </a:pPr>
            <a:r>
              <a:rPr lang="tr-TR" dirty="0"/>
              <a:t>Nükleer (Atom) enerji →Isı enerjisi →Mekanik enerji →Elektrik enerjisi </a:t>
            </a:r>
          </a:p>
          <a:p>
            <a:pPr marL="0" indent="0">
              <a:buNone/>
            </a:pPr>
            <a:r>
              <a:rPr lang="tr-TR" dirty="0"/>
              <a:t>4- Isıtma Sistemleri - Isı Santralleri</a:t>
            </a:r>
          </a:p>
          <a:p>
            <a:pPr marL="0" indent="0">
              <a:buNone/>
            </a:pPr>
            <a:r>
              <a:rPr lang="tr-TR" dirty="0"/>
              <a:t> Kimyasal enerji →Isı enerjisi </a:t>
            </a:r>
          </a:p>
          <a:p>
            <a:pPr marL="0" indent="0">
              <a:buNone/>
            </a:pPr>
            <a:r>
              <a:rPr lang="tr-TR" dirty="0"/>
              <a:t>5- İçten Yanmalı Motorlar - Dizel Motor Santralleri</a:t>
            </a:r>
          </a:p>
          <a:p>
            <a:pPr marL="0" indent="0">
              <a:buNone/>
            </a:pPr>
            <a:r>
              <a:rPr lang="tr-TR" dirty="0"/>
              <a:t> Kimyasal enerji →Isı enerjisi →Mekanik enerji (motorda)→Elektrik enerjisi (santralde) </a:t>
            </a:r>
          </a:p>
          <a:p>
            <a:pPr marL="0" indent="0">
              <a:buNone/>
            </a:pPr>
            <a:r>
              <a:rPr lang="tr-TR" dirty="0"/>
              <a:t>6- Elektrikli Isıtıcılar</a:t>
            </a:r>
          </a:p>
          <a:p>
            <a:pPr marL="0" indent="0">
              <a:buNone/>
            </a:pPr>
            <a:r>
              <a:rPr lang="tr-TR" dirty="0"/>
              <a:t> Elektrik enerjisi →Isı enerjisi</a:t>
            </a:r>
          </a:p>
        </p:txBody>
      </p:sp>
      <p:pic>
        <p:nvPicPr>
          <p:cNvPr id="5" name="Resim 4">
            <a:extLst>
              <a:ext uri="{FF2B5EF4-FFF2-40B4-BE49-F238E27FC236}">
                <a16:creationId xmlns:a16="http://schemas.microsoft.com/office/drawing/2014/main" id="{44A66C76-B4DF-4C8D-BE2B-57357D7F9B4B}"/>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9CBF9C61-5F04-4282-9CD8-7B0DAB5EA0DC}"/>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297170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45CF94C-AAD5-49B6-955B-70481211E8C2}"/>
              </a:ext>
            </a:extLst>
          </p:cNvPr>
          <p:cNvSpPr>
            <a:spLocks noGrp="1"/>
          </p:cNvSpPr>
          <p:nvPr>
            <p:ph type="title"/>
          </p:nvPr>
        </p:nvSpPr>
        <p:spPr>
          <a:xfrm>
            <a:off x="728999" y="179548"/>
            <a:ext cx="7053542" cy="1400530"/>
          </a:xfrm>
        </p:spPr>
        <p:txBody>
          <a:bodyPr/>
          <a:lstStyle/>
          <a:p>
            <a:pPr algn="ctr"/>
            <a:r>
              <a:rPr lang="tr-TR" b="1" dirty="0"/>
              <a:t>ENERJİ DÖNÜŞÜMÜ </a:t>
            </a:r>
            <a:endParaRPr lang="tr-TR"/>
          </a:p>
        </p:txBody>
      </p:sp>
      <p:sp>
        <p:nvSpPr>
          <p:cNvPr id="3" name="İçerik Yer Tutucusu 2">
            <a:extLst>
              <a:ext uri="{FF2B5EF4-FFF2-40B4-BE49-F238E27FC236}">
                <a16:creationId xmlns:a16="http://schemas.microsoft.com/office/drawing/2014/main" id="{5EA04D8F-0429-4FF2-9C57-F9BD81ECB490}"/>
              </a:ext>
            </a:extLst>
          </p:cNvPr>
          <p:cNvSpPr>
            <a:spLocks noGrp="1"/>
          </p:cNvSpPr>
          <p:nvPr>
            <p:ph idx="1"/>
          </p:nvPr>
        </p:nvSpPr>
        <p:spPr>
          <a:xfrm>
            <a:off x="65484" y="1075258"/>
            <a:ext cx="8823377" cy="5403179"/>
          </a:xfrm>
        </p:spPr>
        <p:txBody>
          <a:bodyPr vert="horz" lIns="91440" tIns="45720" rIns="91440" bIns="45720" rtlCol="0" anchor="t">
            <a:normAutofit/>
          </a:bodyPr>
          <a:lstStyle/>
          <a:p>
            <a:r>
              <a:rPr lang="tr-TR" dirty="0"/>
              <a:t>Enerji kaynaklarını daha önce kullanımlarına göre sıralamıştık . Aşağıdaki tabloda ayrıca </a:t>
            </a:r>
            <a:r>
              <a:rPr lang="tr-TR" dirty="0" err="1"/>
              <a:t>dönüştürülebilirliklerine</a:t>
            </a:r>
            <a:r>
              <a:rPr lang="tr-TR" dirty="0"/>
              <a:t> göre sınıflandırma mevcuttur. </a:t>
            </a:r>
          </a:p>
          <a:p>
            <a:pPr>
              <a:buClr>
                <a:srgbClr val="8AD0D6"/>
              </a:buClr>
            </a:pPr>
            <a:endParaRPr lang="tr-TR" dirty="0"/>
          </a:p>
        </p:txBody>
      </p:sp>
      <p:pic>
        <p:nvPicPr>
          <p:cNvPr id="5" name="Resim 4">
            <a:extLst>
              <a:ext uri="{FF2B5EF4-FFF2-40B4-BE49-F238E27FC236}">
                <a16:creationId xmlns:a16="http://schemas.microsoft.com/office/drawing/2014/main" id="{ABE7AEE5-E78A-46A0-A629-9592E5862744}"/>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248C3383-B873-41FF-8FC0-41F24E9F4C74}"/>
              </a:ext>
            </a:extLst>
          </p:cNvPr>
          <p:cNvPicPr>
            <a:picLocks noChangeAspect="1"/>
          </p:cNvPicPr>
          <p:nvPr/>
        </p:nvPicPr>
        <p:blipFill>
          <a:blip r:embed="rId2"/>
          <a:stretch>
            <a:fillRect/>
          </a:stretch>
        </p:blipFill>
        <p:spPr>
          <a:xfrm>
            <a:off x="8149590" y="4012"/>
            <a:ext cx="990396" cy="990396"/>
          </a:xfrm>
          <a:prstGeom prst="rect">
            <a:avLst/>
          </a:prstGeom>
        </p:spPr>
      </p:pic>
      <p:pic>
        <p:nvPicPr>
          <p:cNvPr id="10" name="Resim 10" descr="ekran görüntüsü içeren bir resim&#10;&#10;Çok yüksek güvenilirlikle oluşturulmuş açıklama">
            <a:extLst>
              <a:ext uri="{FF2B5EF4-FFF2-40B4-BE49-F238E27FC236}">
                <a16:creationId xmlns:a16="http://schemas.microsoft.com/office/drawing/2014/main" id="{D6087806-3CD3-4BD5-9B46-1DBA2193725A}"/>
              </a:ext>
            </a:extLst>
          </p:cNvPr>
          <p:cNvPicPr>
            <a:picLocks noChangeAspect="1"/>
          </p:cNvPicPr>
          <p:nvPr/>
        </p:nvPicPr>
        <p:blipFill>
          <a:blip r:embed="rId3"/>
          <a:stretch>
            <a:fillRect/>
          </a:stretch>
        </p:blipFill>
        <p:spPr>
          <a:xfrm>
            <a:off x="1360098" y="2057988"/>
            <a:ext cx="5934971" cy="4740475"/>
          </a:xfrm>
          <a:prstGeom prst="rect">
            <a:avLst/>
          </a:prstGeom>
        </p:spPr>
      </p:pic>
    </p:spTree>
    <p:extLst>
      <p:ext uri="{BB962C8B-B14F-4D97-AF65-F5344CB8AC3E}">
        <p14:creationId xmlns:p14="http://schemas.microsoft.com/office/powerpoint/2010/main" val="284234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70DA1D-D4AC-422F-846B-BA75C81698EF}"/>
              </a:ext>
            </a:extLst>
          </p:cNvPr>
          <p:cNvSpPr>
            <a:spLocks noGrp="1"/>
          </p:cNvSpPr>
          <p:nvPr>
            <p:ph type="title"/>
          </p:nvPr>
        </p:nvSpPr>
        <p:spPr/>
        <p:txBody>
          <a:bodyPr/>
          <a:lstStyle/>
          <a:p>
            <a:pPr algn="ctr"/>
            <a:r>
              <a:rPr lang="tr-TR" b="1" dirty="0"/>
              <a:t>ENERJİ DÖNÜŞÜMÜ </a:t>
            </a:r>
            <a:endParaRPr lang="tr-TR"/>
          </a:p>
        </p:txBody>
      </p:sp>
      <p:sp>
        <p:nvSpPr>
          <p:cNvPr id="3" name="İçerik Yer Tutucusu 2">
            <a:extLst>
              <a:ext uri="{FF2B5EF4-FFF2-40B4-BE49-F238E27FC236}">
                <a16:creationId xmlns:a16="http://schemas.microsoft.com/office/drawing/2014/main" id="{B6630C50-D9AC-46AB-BAC3-FC71A4BBC2EE}"/>
              </a:ext>
            </a:extLst>
          </p:cNvPr>
          <p:cNvSpPr>
            <a:spLocks noGrp="1"/>
          </p:cNvSpPr>
          <p:nvPr>
            <p:ph idx="1"/>
          </p:nvPr>
        </p:nvSpPr>
        <p:spPr>
          <a:xfrm>
            <a:off x="281144" y="1391560"/>
            <a:ext cx="8075755" cy="5259405"/>
          </a:xfrm>
        </p:spPr>
        <p:txBody>
          <a:bodyPr vert="horz" lIns="91440" tIns="45720" rIns="91440" bIns="45720" rtlCol="0" anchor="t">
            <a:normAutofit/>
          </a:bodyPr>
          <a:lstStyle/>
          <a:p>
            <a:pPr marL="0" indent="0">
              <a:buNone/>
            </a:pPr>
            <a:r>
              <a:rPr lang="tr-TR" dirty="0"/>
              <a:t>Enerji dönüşümü sonucunda sadece dönüşüm sonucu başka bir enerji türü olur. Yani evrendeki enerji toplamı değişmez . Buna enerjinin korunumu denir. Makinelerde enerji dönüşümleri Örneğin kömür yakıtlı elektrik santralinde büyük miktarda enerji elde edilir ve açığa çıkan enerji dönüşümleri şu adımlarla gerçekleşir;</a:t>
            </a:r>
          </a:p>
          <a:p>
            <a:pPr marL="0" indent="0">
              <a:buNone/>
            </a:pPr>
            <a:r>
              <a:rPr lang="tr-TR" dirty="0"/>
              <a:t>1. Kömürün kimyasal enerjisi termal enerjiye dönüşür. </a:t>
            </a:r>
          </a:p>
          <a:p>
            <a:pPr marL="0" indent="0">
              <a:buNone/>
            </a:pPr>
            <a:r>
              <a:rPr lang="tr-TR" dirty="0"/>
              <a:t>2. Termal enerji, buharda kinetik enerjiye dönüşür. </a:t>
            </a:r>
          </a:p>
          <a:p>
            <a:pPr marL="0" indent="0">
              <a:buNone/>
            </a:pPr>
            <a:r>
              <a:rPr lang="tr-TR" dirty="0"/>
              <a:t>3. Kinetik enerji türbinde mekanik enerjiye dönüşür. </a:t>
            </a:r>
          </a:p>
          <a:p>
            <a:pPr marL="0" indent="0">
              <a:buNone/>
            </a:pPr>
            <a:r>
              <a:rPr lang="tr-TR" dirty="0"/>
              <a:t>4. Türbinin mekanik enerjisi , elektrik enerjisine dönüşür. Bu da enerjinin son biçimidir. </a:t>
            </a:r>
          </a:p>
          <a:p>
            <a:pPr marL="0" indent="0">
              <a:buNone/>
            </a:pPr>
            <a:endParaRPr lang="tr-TR" dirty="0"/>
          </a:p>
        </p:txBody>
      </p:sp>
      <p:pic>
        <p:nvPicPr>
          <p:cNvPr id="5" name="Resim 4">
            <a:extLst>
              <a:ext uri="{FF2B5EF4-FFF2-40B4-BE49-F238E27FC236}">
                <a16:creationId xmlns:a16="http://schemas.microsoft.com/office/drawing/2014/main" id="{97ED40B7-C21C-4CB0-9698-8B9097218DCD}"/>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C9FE7716-EB4C-472B-B737-D91595A6A32A}"/>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203761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E658B8-D546-4161-9489-8A3F68AA50A7}"/>
              </a:ext>
            </a:extLst>
          </p:cNvPr>
          <p:cNvSpPr>
            <a:spLocks noGrp="1"/>
          </p:cNvSpPr>
          <p:nvPr>
            <p:ph type="title"/>
          </p:nvPr>
        </p:nvSpPr>
        <p:spPr/>
        <p:txBody>
          <a:bodyPr/>
          <a:lstStyle/>
          <a:p>
            <a:pPr algn="ctr"/>
            <a:r>
              <a:rPr lang="tr-TR" b="1" dirty="0"/>
              <a:t>ENERJİ DÖNÜŞÜMÜ </a:t>
            </a:r>
            <a:endParaRPr lang="tr-TR"/>
          </a:p>
        </p:txBody>
      </p:sp>
      <p:sp>
        <p:nvSpPr>
          <p:cNvPr id="3" name="İçerik Yer Tutucusu 2">
            <a:extLst>
              <a:ext uri="{FF2B5EF4-FFF2-40B4-BE49-F238E27FC236}">
                <a16:creationId xmlns:a16="http://schemas.microsoft.com/office/drawing/2014/main" id="{FEB97C72-710B-463B-BED2-0C5982F938E9}"/>
              </a:ext>
            </a:extLst>
          </p:cNvPr>
          <p:cNvSpPr>
            <a:spLocks noGrp="1"/>
          </p:cNvSpPr>
          <p:nvPr>
            <p:ph idx="1"/>
          </p:nvPr>
        </p:nvSpPr>
        <p:spPr>
          <a:xfrm>
            <a:off x="396163" y="1362806"/>
            <a:ext cx="8003868" cy="5374424"/>
          </a:xfrm>
        </p:spPr>
        <p:txBody>
          <a:bodyPr vert="horz" lIns="91440" tIns="45720" rIns="91440" bIns="45720" rtlCol="0" anchor="t">
            <a:normAutofit lnSpcReduction="10000"/>
          </a:bodyPr>
          <a:lstStyle/>
          <a:p>
            <a:r>
              <a:rPr lang="tr-TR" dirty="0"/>
              <a:t>ÖRNEK ;</a:t>
            </a:r>
          </a:p>
          <a:p>
            <a:pPr>
              <a:buClr>
                <a:srgbClr val="8AD0D6"/>
              </a:buClr>
            </a:pPr>
            <a:r>
              <a:rPr lang="tr-TR" dirty="0"/>
              <a:t>NÜKLEER ENERJİ DÖNÜŞÜMÜ</a:t>
            </a:r>
          </a:p>
          <a:p>
            <a:pPr marL="0" indent="0">
              <a:buClr>
                <a:srgbClr val="8AD0D6"/>
              </a:buClr>
              <a:buNone/>
            </a:pPr>
            <a:r>
              <a:rPr lang="tr-TR" dirty="0"/>
              <a:t>Doğadaki elementlerin büyük bir kısmı bir dış etki olmadıkça kalıcıdır fakat radyoaktif elementler ise kendiliğinden başka elementlere dönüşür. Atomların ortasında bulunan çekirdeklerin bu parçalanmasında , bir elementin başka bir elemente dönüştüğü anlaşılmıştır. Ayrıca , Albert Einstein 'in izafiyet kuramına göre madde ve enerji birbirine eşdeğerdir. Bu sebeple madde enerjiye , enerji de maddeye dönüştürülebilir. Mesela bir uranyum çekirdeğinin veya başka bir ağır atom çekirdeğinin ikiye ayrılmasıyla meydana gelen çekirdek bölünmesinde madde enerjiye dönüşür. Bileşik cisimlerde olduğu gibi, elementler de hep değişmekte , bir halden başka hale dönmektedir. </a:t>
            </a:r>
            <a:r>
              <a:rPr lang="tr-TR" dirty="0" err="1"/>
              <a:t>Fisyon</a:t>
            </a:r>
            <a:r>
              <a:rPr lang="tr-TR" dirty="0"/>
              <a:t> veya füzyon sonucu meydana gelir. Nükleer santrallerden bu şekilde elektrik elde edilir. </a:t>
            </a:r>
          </a:p>
          <a:p>
            <a:pPr>
              <a:buNone/>
            </a:pPr>
            <a:r>
              <a:rPr lang="tr-TR" b="1" dirty="0">
                <a:solidFill>
                  <a:srgbClr val="FF0000"/>
                </a:solidFill>
              </a:rPr>
              <a:t>NOT: </a:t>
            </a:r>
            <a:r>
              <a:rPr lang="tr-TR" b="1" dirty="0" err="1">
                <a:solidFill>
                  <a:srgbClr val="FF0000"/>
                </a:solidFill>
              </a:rPr>
              <a:t>Fisyon</a:t>
            </a:r>
            <a:r>
              <a:rPr lang="tr-TR" b="1" dirty="0">
                <a:solidFill>
                  <a:srgbClr val="FF0000"/>
                </a:solidFill>
              </a:rPr>
              <a:t> çekirdeğin bölünmesi, füzyonsa çekirdeğin birleşmesidir!</a:t>
            </a:r>
            <a:endParaRPr lang="tr-TR" dirty="0"/>
          </a:p>
        </p:txBody>
      </p:sp>
      <p:pic>
        <p:nvPicPr>
          <p:cNvPr id="5" name="Resim 4">
            <a:extLst>
              <a:ext uri="{FF2B5EF4-FFF2-40B4-BE49-F238E27FC236}">
                <a16:creationId xmlns:a16="http://schemas.microsoft.com/office/drawing/2014/main" id="{5F2D56C9-4A04-48C0-97D0-847E2B04EA1B}"/>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FF5E16EA-4D18-43C8-8645-42028913853A}"/>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405975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8BAAE4-CED7-4770-AC8E-126012967AEF}"/>
              </a:ext>
            </a:extLst>
          </p:cNvPr>
          <p:cNvSpPr>
            <a:spLocks noGrp="1"/>
          </p:cNvSpPr>
          <p:nvPr>
            <p:ph type="title"/>
          </p:nvPr>
        </p:nvSpPr>
        <p:spPr/>
        <p:txBody>
          <a:bodyPr/>
          <a:lstStyle/>
          <a:p>
            <a:pPr algn="ctr"/>
            <a:r>
              <a:rPr lang="tr-TR" b="1" dirty="0"/>
              <a:t>ENERJİ DÖNÜŞÜMÜ </a:t>
            </a:r>
            <a:endParaRPr lang="tr-TR"/>
          </a:p>
        </p:txBody>
      </p:sp>
      <p:sp>
        <p:nvSpPr>
          <p:cNvPr id="3" name="İçerik Yer Tutucusu 2">
            <a:extLst>
              <a:ext uri="{FF2B5EF4-FFF2-40B4-BE49-F238E27FC236}">
                <a16:creationId xmlns:a16="http://schemas.microsoft.com/office/drawing/2014/main" id="{E7471918-E4D2-4F20-B3FF-FB393EA5C6BE}"/>
              </a:ext>
            </a:extLst>
          </p:cNvPr>
          <p:cNvSpPr>
            <a:spLocks noGrp="1"/>
          </p:cNvSpPr>
          <p:nvPr>
            <p:ph idx="1"/>
          </p:nvPr>
        </p:nvSpPr>
        <p:spPr>
          <a:xfrm>
            <a:off x="288091" y="1629110"/>
            <a:ext cx="8687681" cy="5004570"/>
          </a:xfrm>
        </p:spPr>
        <p:txBody>
          <a:bodyPr vert="horz" lIns="91440" tIns="45720" rIns="91440" bIns="45720" rtlCol="0" anchor="t">
            <a:normAutofit/>
          </a:bodyPr>
          <a:lstStyle/>
          <a:p>
            <a:r>
              <a:rPr lang="tr-TR" dirty="0"/>
              <a:t>Evlerimizde kullandığımız elektrik enerjisinin bir çoğu mekanik enerjiye veya ısı enerjisine dönüşür. Örneğin yemek yapılırken kullanılan ocakta elektrik enerjisi ısı enerjisine dönüşür. </a:t>
            </a:r>
          </a:p>
          <a:p>
            <a:pPr>
              <a:buClr>
                <a:srgbClr val="8AD0D6"/>
              </a:buClr>
            </a:pPr>
            <a:r>
              <a:rPr lang="tr-TR" dirty="0"/>
              <a:t>Sıcak havalarda kullanılan vantilatörler ile elektrik enerjisi mekanik enerjiye dönüşür. </a:t>
            </a:r>
          </a:p>
          <a:p>
            <a:pPr>
              <a:buClr>
                <a:srgbClr val="8AD0D6"/>
              </a:buClr>
            </a:pPr>
            <a:r>
              <a:rPr lang="tr-TR" dirty="0"/>
              <a:t>Barajlarda ise durum tam tersidir. Burada uygulanan sistemlerde mekanik enerji elektrik enerjisine dönüşmektedir. Aslında potansiyel enerjinin kinetik enerjiye </a:t>
            </a:r>
            <a:r>
              <a:rPr lang="tr-TR" dirty="0" err="1"/>
              <a:t>dönüşmeside</a:t>
            </a:r>
            <a:r>
              <a:rPr lang="tr-TR" dirty="0"/>
              <a:t> denilebilir. </a:t>
            </a:r>
          </a:p>
          <a:p>
            <a:pPr>
              <a:buClr>
                <a:srgbClr val="8AD0D6"/>
              </a:buClr>
            </a:pPr>
            <a:r>
              <a:rPr lang="tr-TR" dirty="0"/>
              <a:t>Ülkemizde enerji üretmek için rüzgar ve güneş </a:t>
            </a:r>
            <a:r>
              <a:rPr lang="tr-TR" dirty="0" err="1"/>
              <a:t>panalleri</a:t>
            </a:r>
            <a:r>
              <a:rPr lang="tr-TR" dirty="0"/>
              <a:t> , elektrik santralleri ve barajlar kullanılmaktadır. </a:t>
            </a:r>
          </a:p>
          <a:p>
            <a:pPr marL="0" indent="0">
              <a:buClr>
                <a:srgbClr val="8AD0D6"/>
              </a:buClr>
              <a:buNone/>
            </a:pPr>
            <a:endParaRPr lang="tr-TR" dirty="0"/>
          </a:p>
        </p:txBody>
      </p:sp>
      <p:pic>
        <p:nvPicPr>
          <p:cNvPr id="5" name="Resim 4">
            <a:extLst>
              <a:ext uri="{FF2B5EF4-FFF2-40B4-BE49-F238E27FC236}">
                <a16:creationId xmlns:a16="http://schemas.microsoft.com/office/drawing/2014/main" id="{A23384A4-43A8-4BBF-94EB-43FBD1EDB1FC}"/>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0A9A1642-8581-46E4-876E-E61EC515AFCC}"/>
              </a:ext>
            </a:extLst>
          </p:cNvPr>
          <p:cNvPicPr>
            <a:picLocks noChangeAspect="1"/>
          </p:cNvPicPr>
          <p:nvPr/>
        </p:nvPicPr>
        <p:blipFill>
          <a:blip r:embed="rId2"/>
          <a:stretch>
            <a:fillRect/>
          </a:stretch>
        </p:blipFill>
        <p:spPr>
          <a:xfrm>
            <a:off x="8149590" y="4012"/>
            <a:ext cx="990396" cy="990396"/>
          </a:xfrm>
          <a:prstGeom prst="rect">
            <a:avLst/>
          </a:prstGeom>
        </p:spPr>
      </p:pic>
    </p:spTree>
    <p:extLst>
      <p:ext uri="{BB962C8B-B14F-4D97-AF65-F5344CB8AC3E}">
        <p14:creationId xmlns:p14="http://schemas.microsoft.com/office/powerpoint/2010/main" val="4075432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40CBDAC-B114-4B55-8304-C57322E27ABB}"/>
              </a:ext>
            </a:extLst>
          </p:cNvPr>
          <p:cNvSpPr>
            <a:spLocks noGrp="1"/>
          </p:cNvSpPr>
          <p:nvPr>
            <p:ph type="title"/>
          </p:nvPr>
        </p:nvSpPr>
        <p:spPr>
          <a:xfrm>
            <a:off x="829641" y="2235510"/>
            <a:ext cx="7053542" cy="1400530"/>
          </a:xfrm>
        </p:spPr>
        <p:txBody>
          <a:bodyPr/>
          <a:lstStyle/>
          <a:p>
            <a:pPr algn="ctr"/>
            <a:r>
              <a:rPr lang="tr-TR" b="1" dirty="0"/>
              <a:t>KAYNAKÇA</a:t>
            </a:r>
            <a:br>
              <a:rPr lang="tr-TR" b="1" dirty="0">
                <a:solidFill>
                  <a:srgbClr val="EBEBEB"/>
                </a:solidFill>
                <a:ea typeface="+mj-lt"/>
                <a:cs typeface="+mj-lt"/>
              </a:rPr>
            </a:br>
            <a:r>
              <a:rPr lang="tr-TR" sz="2500" dirty="0">
                <a:hlinkClick r:id="rId2" invalidUrl="http://"/>
              </a:rPr>
              <a:t>http://www.makina.selcuk.edu.tr/img/files/EDS_1._Bolum_GIRIS_Enerji_Cesitleri_Rezervler_ve_Kullanim_Durumlari-2015-2016_BAHAR_YY.pdf</a:t>
            </a:r>
            <a:r>
              <a:rPr lang="tr-TR" sz="2500" dirty="0">
                <a:hlinkClick r:id="rId3" invalidUrl="http://"/>
              </a:rPr>
              <a:t> </a:t>
            </a:r>
            <a:br>
              <a:rPr lang="tr-TR" sz="2500" dirty="0">
                <a:hlinkClick r:id="rId4" invalidUrl="http://"/>
              </a:rPr>
            </a:br>
            <a:r>
              <a:rPr lang="tr-TR" sz="2500" b="1" dirty="0"/>
              <a:t> </a:t>
            </a:r>
            <a:r>
              <a:rPr lang="tr-TR" sz="2500" dirty="0">
                <a:solidFill>
                  <a:srgbClr val="EBEBEB"/>
                </a:solidFill>
                <a:ea typeface="+mj-lt"/>
                <a:cs typeface="+mj-lt"/>
                <a:hlinkClick r:id="rId5" invalidUrl="http://"/>
              </a:rPr>
              <a:t>https://enerjidonusumleri.weebly.com/</a:t>
            </a:r>
            <a:br>
              <a:rPr lang="tr-TR" sz="2500" dirty="0">
                <a:solidFill>
                  <a:srgbClr val="EBEBEB"/>
                </a:solidFill>
                <a:ea typeface="+mj-lt"/>
                <a:cs typeface="+mj-lt"/>
                <a:hlinkClick r:id="rId6" invalidUrl="http://"/>
              </a:rPr>
            </a:br>
            <a:br>
              <a:rPr lang="tr-TR" sz="2500" dirty="0">
                <a:solidFill>
                  <a:srgbClr val="EBEBEB"/>
                </a:solidFill>
                <a:ea typeface="+mj-lt"/>
                <a:cs typeface="+mj-lt"/>
                <a:hlinkClick r:id="rId7" invalidUrl="http://"/>
              </a:rPr>
            </a:br>
            <a:br>
              <a:rPr lang="tr-TR" sz="2500" dirty="0">
                <a:solidFill>
                  <a:srgbClr val="EBEBEB"/>
                </a:solidFill>
                <a:ea typeface="+mj-lt"/>
                <a:cs typeface="+mj-lt"/>
                <a:hlinkClick r:id="rId8" invalidUrl="http://"/>
              </a:rPr>
            </a:br>
            <a:br>
              <a:rPr lang="tr-TR" sz="2500" dirty="0">
                <a:solidFill>
                  <a:srgbClr val="EBEBEB"/>
                </a:solidFill>
                <a:hlinkClick r:id="rId9" invalidUrl="http://"/>
              </a:rPr>
            </a:br>
            <a:endParaRPr lang="tr-TR" b="1" dirty="0">
              <a:solidFill>
                <a:srgbClr val="EBEBEB"/>
              </a:solidFill>
            </a:endParaRPr>
          </a:p>
        </p:txBody>
      </p:sp>
      <p:pic>
        <p:nvPicPr>
          <p:cNvPr id="5" name="Resim 4">
            <a:extLst>
              <a:ext uri="{FF2B5EF4-FFF2-40B4-BE49-F238E27FC236}">
                <a16:creationId xmlns:a16="http://schemas.microsoft.com/office/drawing/2014/main" id="{DA6434D0-DD4C-47B0-BB82-FE913E0563A4}"/>
              </a:ext>
            </a:extLst>
          </p:cNvPr>
          <p:cNvPicPr>
            <a:picLocks noChangeAspect="1"/>
          </p:cNvPicPr>
          <p:nvPr/>
        </p:nvPicPr>
        <p:blipFill>
          <a:blip r:embed="rId10"/>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ADFBACD3-13D9-4E1E-A930-A4DE410927E3}"/>
              </a:ext>
            </a:extLst>
          </p:cNvPr>
          <p:cNvPicPr>
            <a:picLocks noChangeAspect="1"/>
          </p:cNvPicPr>
          <p:nvPr/>
        </p:nvPicPr>
        <p:blipFill>
          <a:blip r:embed="rId10"/>
          <a:stretch>
            <a:fillRect/>
          </a:stretch>
        </p:blipFill>
        <p:spPr>
          <a:xfrm>
            <a:off x="8149590" y="4012"/>
            <a:ext cx="990396" cy="990396"/>
          </a:xfrm>
          <a:prstGeom prst="rect">
            <a:avLst/>
          </a:prstGeom>
        </p:spPr>
      </p:pic>
    </p:spTree>
    <p:extLst>
      <p:ext uri="{BB962C8B-B14F-4D97-AF65-F5344CB8AC3E}">
        <p14:creationId xmlns:p14="http://schemas.microsoft.com/office/powerpoint/2010/main" val="32885698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İyon</vt:lpstr>
      <vt:lpstr>A.Ü. GAMA MYO.  Elektrik ve Enerji Bölümü </vt:lpstr>
      <vt:lpstr>İÇİNDEKİLER </vt:lpstr>
      <vt:lpstr>ENERJİ DÖNÜŞÜMÜ VE VERİM KAVRAMI </vt:lpstr>
      <vt:lpstr>ENERJİ DÖNÜŞÜMÜ </vt:lpstr>
      <vt:lpstr>ENERJİ DÖNÜŞÜMÜ </vt:lpstr>
      <vt:lpstr>ENERJİ DÖNÜŞÜMÜ </vt:lpstr>
      <vt:lpstr>ENERJİ DÖNÜŞÜMÜ </vt:lpstr>
      <vt:lpstr>ENERJİ DÖNÜŞÜMÜ </vt:lpstr>
      <vt:lpstr>KAYNAKÇA http://www.makina.selcuk.edu.tr/img/files/EDS_1._Bolum_GIRIS_Enerji_Cesitleri_Rezervler_ve_Kullanim_Durumlari-2015-2016_BAHAR_YY.pdf   https://enerjidonusumleri.weebly.com/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7</cp:revision>
  <dcterms:created xsi:type="dcterms:W3CDTF">2012-08-15T22:53:30Z</dcterms:created>
  <dcterms:modified xsi:type="dcterms:W3CDTF">2018-05-03T22:47:19Z</dcterms:modified>
</cp:coreProperties>
</file>